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23BC19-1934-4FB3-9E1E-4ED244D80190}" type="datetimeFigureOut">
              <a:rPr lang="en-US" smtClean="0"/>
              <a:pPr/>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3BC19-1934-4FB3-9E1E-4ED244D80190}" type="datetimeFigureOut">
              <a:rPr lang="en-US" smtClean="0"/>
              <a:pPr/>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3BC19-1934-4FB3-9E1E-4ED244D80190}" type="datetimeFigureOut">
              <a:rPr lang="en-US" smtClean="0"/>
              <a:pPr/>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3BC19-1934-4FB3-9E1E-4ED244D80190}" type="datetimeFigureOut">
              <a:rPr lang="en-US" smtClean="0"/>
              <a:pPr/>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3BC19-1934-4FB3-9E1E-4ED244D80190}" type="datetimeFigureOut">
              <a:rPr lang="en-US" smtClean="0"/>
              <a:pPr/>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23BC19-1934-4FB3-9E1E-4ED244D80190}" type="datetimeFigureOut">
              <a:rPr lang="en-US" smtClean="0"/>
              <a:pPr/>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23BC19-1934-4FB3-9E1E-4ED244D80190}" type="datetimeFigureOut">
              <a:rPr lang="en-US" smtClean="0"/>
              <a:pPr/>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23BC19-1934-4FB3-9E1E-4ED244D80190}" type="datetimeFigureOut">
              <a:rPr lang="en-US" smtClean="0"/>
              <a:pPr/>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3BC19-1934-4FB3-9E1E-4ED244D80190}" type="datetimeFigureOut">
              <a:rPr lang="en-US" smtClean="0"/>
              <a:pPr/>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3BC19-1934-4FB3-9E1E-4ED244D80190}" type="datetimeFigureOut">
              <a:rPr lang="en-US" smtClean="0"/>
              <a:pPr/>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3BC19-1934-4FB3-9E1E-4ED244D80190}" type="datetimeFigureOut">
              <a:rPr lang="en-US" smtClean="0"/>
              <a:pPr/>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ECF19-9395-4BC9-8CA7-D5847BCCA7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3BC19-1934-4FB3-9E1E-4ED244D80190}" type="datetimeFigureOut">
              <a:rPr lang="en-US" smtClean="0"/>
              <a:pPr/>
              <a:t>3/11/2016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ECF19-9395-4BC9-8CA7-D5847BCCA7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1470025"/>
          </a:xfrm>
        </p:spPr>
        <p:txBody>
          <a:bodyPr/>
          <a:lstStyle/>
          <a:p>
            <a:r>
              <a:rPr lang="en-US" dirty="0" smtClean="0"/>
              <a:t>Chapter 28 – Age of Anxiety</a:t>
            </a:r>
            <a:endParaRPr lang="en-US" dirty="0"/>
          </a:p>
        </p:txBody>
      </p:sp>
      <p:sp>
        <p:nvSpPr>
          <p:cNvPr id="3" name="Subtitle 2"/>
          <p:cNvSpPr>
            <a:spLocks noGrp="1"/>
          </p:cNvSpPr>
          <p:nvPr>
            <p:ph type="subTitle" idx="1"/>
          </p:nvPr>
        </p:nvSpPr>
        <p:spPr>
          <a:xfrm>
            <a:off x="685800" y="1905000"/>
            <a:ext cx="6400800" cy="1752600"/>
          </a:xfrm>
        </p:spPr>
        <p:txBody>
          <a:bodyPr>
            <a:normAutofit/>
          </a:bodyPr>
          <a:lstStyle/>
          <a:p>
            <a:pPr algn="l"/>
            <a:r>
              <a:rPr lang="en-US" sz="3600" dirty="0" smtClean="0">
                <a:solidFill>
                  <a:schemeClr val="accent4">
                    <a:lumMod val="75000"/>
                  </a:schemeClr>
                </a:solidFill>
              </a:rPr>
              <a:t>Discuss Philosophy, Scienc</a:t>
            </a:r>
            <a:r>
              <a:rPr lang="en-US" sz="3600" dirty="0" smtClean="0">
                <a:solidFill>
                  <a:schemeClr val="accent4">
                    <a:lumMod val="75000"/>
                  </a:schemeClr>
                </a:solidFill>
              </a:rPr>
              <a:t>e, and Search for Peace and Political Stability</a:t>
            </a:r>
            <a:endParaRPr lang="en-US" sz="3600" dirty="0">
              <a:solidFill>
                <a:schemeClr val="accent4">
                  <a:lumMod val="75000"/>
                </a:schemeClr>
              </a:solidFill>
            </a:endParaRPr>
          </a:p>
        </p:txBody>
      </p:sp>
      <p:sp>
        <p:nvSpPr>
          <p:cNvPr id="4" name="TextBox 3"/>
          <p:cNvSpPr txBox="1"/>
          <p:nvPr/>
        </p:nvSpPr>
        <p:spPr>
          <a:xfrm>
            <a:off x="762000" y="4419600"/>
            <a:ext cx="7382149" cy="584775"/>
          </a:xfrm>
          <a:prstGeom prst="rect">
            <a:avLst/>
          </a:prstGeom>
          <a:noFill/>
        </p:spPr>
        <p:txBody>
          <a:bodyPr wrap="none" rtlCol="0">
            <a:spAutoFit/>
          </a:bodyPr>
          <a:lstStyle/>
          <a:p>
            <a:r>
              <a:rPr lang="en-US" sz="3200" dirty="0" smtClean="0"/>
              <a:t>HW: Finish Chapter 28 outlines for Monday</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533400"/>
          </a:xfrm>
        </p:spPr>
        <p:txBody>
          <a:bodyPr>
            <a:normAutofit fontScale="90000"/>
          </a:bodyPr>
          <a:lstStyle/>
          <a:p>
            <a:pPr algn="l" eaLnBrk="1" hangingPunct="1"/>
            <a:r>
              <a:rPr lang="en-US" altLang="en-US" sz="4000" b="1" dirty="0" smtClean="0"/>
              <a:t>Revival of Christianity</a:t>
            </a:r>
          </a:p>
        </p:txBody>
      </p:sp>
      <p:sp>
        <p:nvSpPr>
          <p:cNvPr id="9220" name="Text Box 4"/>
          <p:cNvSpPr txBox="1">
            <a:spLocks noChangeArrowheads="1"/>
          </p:cNvSpPr>
          <p:nvPr/>
        </p:nvSpPr>
        <p:spPr bwMode="auto">
          <a:xfrm>
            <a:off x="419100" y="6027738"/>
            <a:ext cx="8458200" cy="830262"/>
          </a:xfrm>
          <a:prstGeom prst="rect">
            <a:avLst/>
          </a:prstGeom>
          <a:noFill/>
          <a:ln w="9525">
            <a:noFill/>
            <a:miter lim="800000"/>
            <a:headEnd/>
            <a:tailEnd/>
          </a:ln>
        </p:spPr>
        <p:txBody>
          <a:bodyPr>
            <a:spAutoFit/>
          </a:bodyPr>
          <a:lstStyle/>
          <a:p>
            <a:pPr eaLnBrk="1" hangingPunct="1">
              <a:spcBef>
                <a:spcPct val="50000"/>
              </a:spcBef>
            </a:pPr>
            <a:r>
              <a:rPr lang="en-US" altLang="en-US">
                <a:solidFill>
                  <a:schemeClr val="bg1"/>
                </a:solidFill>
              </a:rPr>
              <a:t>Loss of faith in human reason and progress led to renewed interest in Christianity for some.</a:t>
            </a:r>
          </a:p>
        </p:txBody>
      </p:sp>
      <p:sp>
        <p:nvSpPr>
          <p:cNvPr id="9221" name="Text Box 5"/>
          <p:cNvSpPr txBox="1">
            <a:spLocks noChangeArrowheads="1"/>
          </p:cNvSpPr>
          <p:nvPr/>
        </p:nvSpPr>
        <p:spPr bwMode="auto">
          <a:xfrm>
            <a:off x="457200" y="4724400"/>
            <a:ext cx="8382000" cy="1815882"/>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9933"/>
                </a:solidFill>
              </a:rPr>
              <a:t>Karl Barth and Gabriel Marcel</a:t>
            </a:r>
            <a:r>
              <a:rPr lang="en-US" altLang="en-US" sz="2400" b="1" dirty="0">
                <a:solidFill>
                  <a:schemeClr val="bg1"/>
                </a:solidFill>
              </a:rPr>
              <a:t> </a:t>
            </a:r>
            <a:r>
              <a:rPr lang="en-US" altLang="en-US" sz="2800" dirty="0"/>
              <a:t>were top leading theologians who turned to having faith in God. Spiritual revival transitioned into a moral revival, reverting back to the fundamentals of Christian teaching. </a:t>
            </a:r>
          </a:p>
        </p:txBody>
      </p:sp>
      <p:pic>
        <p:nvPicPr>
          <p:cNvPr id="10245" name="Picture 7" descr="1101620420_400-2"/>
          <p:cNvPicPr>
            <a:picLocks noChangeAspect="1" noChangeArrowheads="1"/>
          </p:cNvPicPr>
          <p:nvPr/>
        </p:nvPicPr>
        <p:blipFill>
          <a:blip r:embed="rId2" cstate="print"/>
          <a:srcRect/>
          <a:stretch>
            <a:fillRect/>
          </a:stretch>
        </p:blipFill>
        <p:spPr bwMode="auto">
          <a:xfrm>
            <a:off x="6172200" y="533400"/>
            <a:ext cx="2601913" cy="3429000"/>
          </a:xfrm>
          <a:prstGeom prst="rect">
            <a:avLst/>
          </a:prstGeom>
          <a:noFill/>
          <a:ln w="9525">
            <a:noFill/>
            <a:miter lim="800000"/>
            <a:headEnd/>
            <a:tailEnd/>
          </a:ln>
        </p:spPr>
      </p:pic>
      <p:sp>
        <p:nvSpPr>
          <p:cNvPr id="9224" name="Text Box 8"/>
          <p:cNvSpPr txBox="1">
            <a:spLocks noChangeArrowheads="1"/>
          </p:cNvSpPr>
          <p:nvPr/>
        </p:nvSpPr>
        <p:spPr bwMode="auto">
          <a:xfrm>
            <a:off x="304800" y="1065213"/>
            <a:ext cx="4343400" cy="954087"/>
          </a:xfrm>
          <a:prstGeom prst="rect">
            <a:avLst/>
          </a:prstGeom>
          <a:noFill/>
          <a:ln w="9525">
            <a:noFill/>
            <a:miter lim="800000"/>
            <a:headEnd/>
            <a:tailEnd/>
          </a:ln>
        </p:spPr>
        <p:txBody>
          <a:bodyPr>
            <a:spAutoFit/>
          </a:bodyPr>
          <a:lstStyle/>
          <a:p>
            <a:pPr eaLnBrk="1" hangingPunct="1">
              <a:spcBef>
                <a:spcPct val="50000"/>
              </a:spcBef>
            </a:pPr>
            <a:r>
              <a:rPr lang="en-US" altLang="en-US" sz="2800" dirty="0"/>
              <a:t>“The goal of human life is not death, but resurrection.”</a:t>
            </a:r>
          </a:p>
        </p:txBody>
      </p:sp>
      <p:sp>
        <p:nvSpPr>
          <p:cNvPr id="7" name="Text Box 8"/>
          <p:cNvSpPr txBox="1">
            <a:spLocks noChangeArrowheads="1"/>
          </p:cNvSpPr>
          <p:nvPr/>
        </p:nvSpPr>
        <p:spPr bwMode="auto">
          <a:xfrm>
            <a:off x="381000" y="1981200"/>
            <a:ext cx="5029200" cy="2677656"/>
          </a:xfrm>
          <a:prstGeom prst="rect">
            <a:avLst/>
          </a:prstGeom>
          <a:noFill/>
          <a:ln w="9525">
            <a:noFill/>
            <a:miter lim="800000"/>
            <a:headEnd/>
            <a:tailEnd/>
          </a:ln>
        </p:spPr>
        <p:txBody>
          <a:bodyPr wrap="square">
            <a:spAutoFit/>
          </a:bodyPr>
          <a:lstStyle/>
          <a:p>
            <a:pPr eaLnBrk="1" hangingPunct="1">
              <a:spcBef>
                <a:spcPct val="50000"/>
              </a:spcBef>
            </a:pPr>
            <a:r>
              <a:rPr lang="en-US" altLang="en-US" sz="2800" b="1" dirty="0" err="1">
                <a:solidFill>
                  <a:srgbClr val="FF9933"/>
                </a:solidFill>
              </a:rPr>
              <a:t>Soren</a:t>
            </a:r>
            <a:r>
              <a:rPr lang="en-US" altLang="en-US" sz="2800" b="1" dirty="0">
                <a:solidFill>
                  <a:srgbClr val="FF9933"/>
                </a:solidFill>
              </a:rPr>
              <a:t> Kierkegaard </a:t>
            </a:r>
            <a:r>
              <a:rPr lang="en-US" altLang="en-US" sz="2800" dirty="0"/>
              <a:t>believed in Christian ethics rather than organized religion. “Father” of (Christian) existentialism and argued that actions bring meaning to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2000" fill="hold"/>
                                        <p:tgtEl>
                                          <p:spTgt spid="9220"/>
                                        </p:tgtEl>
                                        <p:attrNameLst>
                                          <p:attrName>ppt_x</p:attrName>
                                        </p:attrNameLst>
                                      </p:cBhvr>
                                      <p:tavLst>
                                        <p:tav tm="0">
                                          <p:val>
                                            <p:strVal val="#ppt_x"/>
                                          </p:val>
                                        </p:tav>
                                        <p:tav tm="100000">
                                          <p:val>
                                            <p:strVal val="#ppt_x"/>
                                          </p:val>
                                        </p:tav>
                                      </p:tavLst>
                                    </p:anim>
                                    <p:anim calcmode="lin" valueType="num">
                                      <p:cBhvr additive="base">
                                        <p:cTn id="8" dur="20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1" nodeType="clickEffect">
                                  <p:stCondLst>
                                    <p:cond delay="0"/>
                                  </p:stCondLst>
                                  <p:childTnLst>
                                    <p:anim calcmode="lin" valueType="num">
                                      <p:cBhvr additive="base">
                                        <p:cTn id="12" dur="500"/>
                                        <p:tgtEl>
                                          <p:spTgt spid="9220"/>
                                        </p:tgtEl>
                                        <p:attrNameLst>
                                          <p:attrName>ppt_x</p:attrName>
                                        </p:attrNameLst>
                                      </p:cBhvr>
                                      <p:tavLst>
                                        <p:tav tm="0">
                                          <p:val>
                                            <p:strVal val="ppt_x"/>
                                          </p:val>
                                        </p:tav>
                                        <p:tav tm="100000">
                                          <p:val>
                                            <p:strVal val="ppt_x"/>
                                          </p:val>
                                        </p:tav>
                                      </p:tavLst>
                                    </p:anim>
                                    <p:anim calcmode="lin" valueType="num">
                                      <p:cBhvr additive="base">
                                        <p:cTn id="13" dur="500"/>
                                        <p:tgtEl>
                                          <p:spTgt spid="9220"/>
                                        </p:tgtEl>
                                        <p:attrNameLst>
                                          <p:attrName>ppt_y</p:attrName>
                                        </p:attrNameLst>
                                      </p:cBhvr>
                                      <p:tavLst>
                                        <p:tav tm="0">
                                          <p:val>
                                            <p:strVal val="ppt_y"/>
                                          </p:val>
                                        </p:tav>
                                        <p:tav tm="100000">
                                          <p:val>
                                            <p:strVal val="1+ppt_h/2"/>
                                          </p:val>
                                        </p:tav>
                                      </p:tavLst>
                                    </p:anim>
                                    <p:set>
                                      <p:cBhvr>
                                        <p:cTn id="14" dur="1" fill="hold">
                                          <p:stCondLst>
                                            <p:cond delay="499"/>
                                          </p:stCondLst>
                                        </p:cTn>
                                        <p:tgtEl>
                                          <p:spTgt spid="9220"/>
                                        </p:tgtEl>
                                        <p:attrNameLst>
                                          <p:attrName>style.visibility</p:attrName>
                                        </p:attrNameLst>
                                      </p:cBhvr>
                                      <p:to>
                                        <p:strVal val="hidden"/>
                                      </p:to>
                                    </p:set>
                                  </p:childTnLst>
                                </p:cTn>
                              </p:par>
                            </p:childTnLst>
                          </p:cTn>
                        </p:par>
                        <p:par>
                          <p:cTn id="15" fill="hold" nodeType="afterGroup">
                            <p:stCondLst>
                              <p:cond delay="500"/>
                            </p:stCondLst>
                            <p:childTnLst>
                              <p:par>
                                <p:cTn id="16" presetID="54" presetClass="entr" presetSubtype="0" accel="100000" fill="hold" grpId="0" nodeType="afterEffect">
                                  <p:stCondLst>
                                    <p:cond delay="0"/>
                                  </p:stCondLst>
                                  <p:childTnLst>
                                    <p:set>
                                      <p:cBhvr>
                                        <p:cTn id="17" dur="1" fill="hold">
                                          <p:stCondLst>
                                            <p:cond delay="0"/>
                                          </p:stCondLst>
                                        </p:cTn>
                                        <p:tgtEl>
                                          <p:spTgt spid="9221"/>
                                        </p:tgtEl>
                                        <p:attrNameLst>
                                          <p:attrName>style.visibility</p:attrName>
                                        </p:attrNameLst>
                                      </p:cBhvr>
                                      <p:to>
                                        <p:strVal val="visible"/>
                                      </p:to>
                                    </p:set>
                                    <p:anim calcmode="lin" valueType="num">
                                      <p:cBhvr>
                                        <p:cTn id="18" dur="2000" fill="hold"/>
                                        <p:tgtEl>
                                          <p:spTgt spid="9221"/>
                                        </p:tgtEl>
                                        <p:attrNameLst>
                                          <p:attrName>ppt_w</p:attrName>
                                        </p:attrNameLst>
                                      </p:cBhvr>
                                      <p:tavLst>
                                        <p:tav tm="0">
                                          <p:val>
                                            <p:strVal val="#ppt_w*0.05"/>
                                          </p:val>
                                        </p:tav>
                                        <p:tav tm="100000">
                                          <p:val>
                                            <p:strVal val="#ppt_w"/>
                                          </p:val>
                                        </p:tav>
                                      </p:tavLst>
                                    </p:anim>
                                    <p:anim calcmode="lin" valueType="num">
                                      <p:cBhvr>
                                        <p:cTn id="19" dur="2000" fill="hold"/>
                                        <p:tgtEl>
                                          <p:spTgt spid="9221"/>
                                        </p:tgtEl>
                                        <p:attrNameLst>
                                          <p:attrName>ppt_h</p:attrName>
                                        </p:attrNameLst>
                                      </p:cBhvr>
                                      <p:tavLst>
                                        <p:tav tm="0">
                                          <p:val>
                                            <p:strVal val="#ppt_h"/>
                                          </p:val>
                                        </p:tav>
                                        <p:tav tm="100000">
                                          <p:val>
                                            <p:strVal val="#ppt_h"/>
                                          </p:val>
                                        </p:tav>
                                      </p:tavLst>
                                    </p:anim>
                                    <p:anim calcmode="lin" valueType="num">
                                      <p:cBhvr>
                                        <p:cTn id="20" dur="2000" fill="hold"/>
                                        <p:tgtEl>
                                          <p:spTgt spid="9221"/>
                                        </p:tgtEl>
                                        <p:attrNameLst>
                                          <p:attrName>ppt_x</p:attrName>
                                        </p:attrNameLst>
                                      </p:cBhvr>
                                      <p:tavLst>
                                        <p:tav tm="0">
                                          <p:val>
                                            <p:strVal val="#ppt_x-.2"/>
                                          </p:val>
                                        </p:tav>
                                        <p:tav tm="100000">
                                          <p:val>
                                            <p:strVal val="#ppt_x"/>
                                          </p:val>
                                        </p:tav>
                                      </p:tavLst>
                                    </p:anim>
                                    <p:anim calcmode="lin" valueType="num">
                                      <p:cBhvr>
                                        <p:cTn id="21" dur="2000" fill="hold"/>
                                        <p:tgtEl>
                                          <p:spTgt spid="9221"/>
                                        </p:tgtEl>
                                        <p:attrNameLst>
                                          <p:attrName>ppt_y</p:attrName>
                                        </p:attrNameLst>
                                      </p:cBhvr>
                                      <p:tavLst>
                                        <p:tav tm="0">
                                          <p:val>
                                            <p:strVal val="#ppt_y"/>
                                          </p:val>
                                        </p:tav>
                                        <p:tav tm="100000">
                                          <p:val>
                                            <p:strVal val="#ppt_y"/>
                                          </p:val>
                                        </p:tav>
                                      </p:tavLst>
                                    </p:anim>
                                    <p:animEffect transition="in" filter="fade">
                                      <p:cBhvr>
                                        <p:cTn id="22" dur="2000"/>
                                        <p:tgtEl>
                                          <p:spTgt spid="9221"/>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9224"/>
                                        </p:tgtEl>
                                        <p:attrNameLst>
                                          <p:attrName>style.visibility</p:attrName>
                                        </p:attrNameLst>
                                      </p:cBhvr>
                                      <p:to>
                                        <p:strVal val="visible"/>
                                      </p:to>
                                    </p:set>
                                    <p:animEffect transition="in" filter="diamond(in)">
                                      <p:cBhvr>
                                        <p:cTn id="25" dur="2000"/>
                                        <p:tgtEl>
                                          <p:spTgt spid="9224"/>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amond(in)">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0" grpId="1"/>
      <p:bldP spid="9221" grpId="0"/>
      <p:bldP spid="922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28600"/>
            <a:ext cx="7772400" cy="609600"/>
          </a:xfrm>
        </p:spPr>
        <p:txBody>
          <a:bodyPr>
            <a:normAutofit fontScale="90000"/>
          </a:bodyPr>
          <a:lstStyle/>
          <a:p>
            <a:pPr eaLnBrk="1" hangingPunct="1"/>
            <a:r>
              <a:rPr lang="en-US" altLang="en-US" sz="4000" b="1" dirty="0" smtClean="0"/>
              <a:t>The New Physics</a:t>
            </a:r>
          </a:p>
        </p:txBody>
      </p:sp>
      <p:sp>
        <p:nvSpPr>
          <p:cNvPr id="11267" name="Text Box 4"/>
          <p:cNvSpPr txBox="1">
            <a:spLocks noChangeArrowheads="1"/>
          </p:cNvSpPr>
          <p:nvPr/>
        </p:nvSpPr>
        <p:spPr bwMode="auto">
          <a:xfrm>
            <a:off x="304800" y="5562600"/>
            <a:ext cx="8534400" cy="457200"/>
          </a:xfrm>
          <a:prstGeom prst="rect">
            <a:avLst/>
          </a:prstGeom>
          <a:noFill/>
          <a:ln w="9525">
            <a:noFill/>
            <a:miter lim="800000"/>
            <a:headEnd/>
            <a:tailEnd/>
          </a:ln>
        </p:spPr>
        <p:txBody>
          <a:bodyPr>
            <a:spAutoFit/>
          </a:bodyPr>
          <a:lstStyle/>
          <a:p>
            <a:pPr eaLnBrk="1" hangingPunct="1">
              <a:spcBef>
                <a:spcPct val="50000"/>
              </a:spcBef>
            </a:pPr>
            <a:endParaRPr lang="en-US" altLang="en-US"/>
          </a:p>
        </p:txBody>
      </p:sp>
      <p:sp>
        <p:nvSpPr>
          <p:cNvPr id="10245" name="Text Box 5"/>
          <p:cNvSpPr txBox="1">
            <a:spLocks noChangeArrowheads="1"/>
          </p:cNvSpPr>
          <p:nvPr/>
        </p:nvSpPr>
        <p:spPr bwMode="auto">
          <a:xfrm>
            <a:off x="304800" y="3534013"/>
            <a:ext cx="8839200" cy="3323987"/>
          </a:xfrm>
          <a:prstGeom prst="rect">
            <a:avLst/>
          </a:prstGeom>
          <a:noFill/>
          <a:ln w="9525">
            <a:noFill/>
            <a:miter lim="800000"/>
            <a:headEnd/>
            <a:tailEnd/>
          </a:ln>
        </p:spPr>
        <p:txBody>
          <a:bodyPr wrap="square">
            <a:spAutoFit/>
          </a:bodyPr>
          <a:lstStyle/>
          <a:p>
            <a:pPr eaLnBrk="1" hangingPunct="1">
              <a:spcBef>
                <a:spcPct val="50000"/>
              </a:spcBef>
            </a:pPr>
            <a:r>
              <a:rPr lang="en-US" altLang="en-US" sz="2800" b="1" dirty="0">
                <a:solidFill>
                  <a:srgbClr val="FF9933"/>
                </a:solidFill>
              </a:rPr>
              <a:t>Research of </a:t>
            </a:r>
            <a:r>
              <a:rPr lang="en-US" altLang="en-US" sz="2800" b="1" dirty="0" smtClean="0">
                <a:solidFill>
                  <a:srgbClr val="FF9933"/>
                </a:solidFill>
              </a:rPr>
              <a:t>Marie </a:t>
            </a:r>
            <a:r>
              <a:rPr lang="en-US" altLang="en-US" sz="2800" b="1" dirty="0">
                <a:solidFill>
                  <a:srgbClr val="FF9933"/>
                </a:solidFill>
              </a:rPr>
              <a:t>Curie and Max Planck</a:t>
            </a:r>
            <a:r>
              <a:rPr lang="en-US" altLang="en-US" sz="2800" b="1" dirty="0">
                <a:solidFill>
                  <a:schemeClr val="bg1"/>
                </a:solidFill>
              </a:rPr>
              <a:t> </a:t>
            </a:r>
            <a:r>
              <a:rPr lang="en-US" altLang="en-US" sz="2800" dirty="0"/>
              <a:t>discovered radium emits subatomic particles. The atom is discovered! (not “little hard balls” Atoms do not have a consistent atomic weight </a:t>
            </a:r>
            <a:r>
              <a:rPr lang="en-US" altLang="en-US" sz="2800" i="1" dirty="0"/>
              <a:t>(uncertainty</a:t>
            </a:r>
            <a:r>
              <a:rPr lang="en-US" altLang="en-US" sz="2800" dirty="0"/>
              <a:t>) and subatomic energy (quanta) is emitted inconsistently as well. </a:t>
            </a:r>
            <a:endParaRPr lang="en-US" altLang="en-US" sz="2800" b="1" dirty="0"/>
          </a:p>
          <a:p>
            <a:pPr eaLnBrk="1" hangingPunct="1">
              <a:spcBef>
                <a:spcPct val="50000"/>
              </a:spcBef>
            </a:pPr>
            <a:r>
              <a:rPr lang="en-US" altLang="en-US" sz="2800" b="1" dirty="0">
                <a:solidFill>
                  <a:srgbClr val="FF9933"/>
                </a:solidFill>
              </a:rPr>
              <a:t>Ernest Rutherford </a:t>
            </a:r>
            <a:r>
              <a:rPr lang="en-US" altLang="en-US" sz="2800" dirty="0"/>
              <a:t>– split of an atom, identification of neutron, could be harnessed in bomb form</a:t>
            </a:r>
          </a:p>
        </p:txBody>
      </p:sp>
      <p:pic>
        <p:nvPicPr>
          <p:cNvPr id="11269" name="Picture 7" descr="Animated_Normal_Atom"/>
          <p:cNvPicPr>
            <a:picLocks noChangeAspect="1" noChangeArrowheads="1" noCrop="1"/>
          </p:cNvPicPr>
          <p:nvPr/>
        </p:nvPicPr>
        <p:blipFill>
          <a:blip r:embed="rId2" cstate="print"/>
          <a:srcRect/>
          <a:stretch>
            <a:fillRect/>
          </a:stretch>
        </p:blipFill>
        <p:spPr bwMode="auto">
          <a:xfrm>
            <a:off x="3429000" y="1066800"/>
            <a:ext cx="2895600" cy="23442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 calcmode="lin" valueType="num">
                                      <p:cBhvr>
                                        <p:cTn id="7" dur="2000" fill="hold"/>
                                        <p:tgtEl>
                                          <p:spTgt spid="10245"/>
                                        </p:tgtEl>
                                        <p:attrNameLst>
                                          <p:attrName>ppt_w</p:attrName>
                                        </p:attrNameLst>
                                      </p:cBhvr>
                                      <p:tavLst>
                                        <p:tav tm="0">
                                          <p:val>
                                            <p:strVal val="#ppt_w*0.05"/>
                                          </p:val>
                                        </p:tav>
                                        <p:tav tm="100000">
                                          <p:val>
                                            <p:strVal val="#ppt_w"/>
                                          </p:val>
                                        </p:tav>
                                      </p:tavLst>
                                    </p:anim>
                                    <p:anim calcmode="lin" valueType="num">
                                      <p:cBhvr>
                                        <p:cTn id="8" dur="2000" fill="hold"/>
                                        <p:tgtEl>
                                          <p:spTgt spid="10245"/>
                                        </p:tgtEl>
                                        <p:attrNameLst>
                                          <p:attrName>ppt_h</p:attrName>
                                        </p:attrNameLst>
                                      </p:cBhvr>
                                      <p:tavLst>
                                        <p:tav tm="0">
                                          <p:val>
                                            <p:strVal val="#ppt_h"/>
                                          </p:val>
                                        </p:tav>
                                        <p:tav tm="100000">
                                          <p:val>
                                            <p:strVal val="#ppt_h"/>
                                          </p:val>
                                        </p:tav>
                                      </p:tavLst>
                                    </p:anim>
                                    <p:anim calcmode="lin" valueType="num">
                                      <p:cBhvr>
                                        <p:cTn id="9" dur="2000" fill="hold"/>
                                        <p:tgtEl>
                                          <p:spTgt spid="10245"/>
                                        </p:tgtEl>
                                        <p:attrNameLst>
                                          <p:attrName>ppt_x</p:attrName>
                                        </p:attrNameLst>
                                      </p:cBhvr>
                                      <p:tavLst>
                                        <p:tav tm="0">
                                          <p:val>
                                            <p:strVal val="#ppt_x-.2"/>
                                          </p:val>
                                        </p:tav>
                                        <p:tav tm="100000">
                                          <p:val>
                                            <p:strVal val="#ppt_x"/>
                                          </p:val>
                                        </p:tav>
                                      </p:tavLst>
                                    </p:anim>
                                    <p:anim calcmode="lin" valueType="num">
                                      <p:cBhvr>
                                        <p:cTn id="10" dur="2000" fill="hold"/>
                                        <p:tgtEl>
                                          <p:spTgt spid="10245"/>
                                        </p:tgtEl>
                                        <p:attrNameLst>
                                          <p:attrName>ppt_y</p:attrName>
                                        </p:attrNameLst>
                                      </p:cBhvr>
                                      <p:tavLst>
                                        <p:tav tm="0">
                                          <p:val>
                                            <p:strVal val="#ppt_y"/>
                                          </p:val>
                                        </p:tav>
                                        <p:tav tm="100000">
                                          <p:val>
                                            <p:strVal val="#ppt_y"/>
                                          </p:val>
                                        </p:tav>
                                      </p:tavLst>
                                    </p:anim>
                                    <p:animEffect transition="in" filter="fade">
                                      <p:cBhvr>
                                        <p:cTn id="11" dur="2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533400"/>
          </a:xfrm>
        </p:spPr>
        <p:txBody>
          <a:bodyPr>
            <a:normAutofit fontScale="90000"/>
          </a:bodyPr>
          <a:lstStyle/>
          <a:p>
            <a:pPr eaLnBrk="1" hangingPunct="1"/>
            <a:r>
              <a:rPr lang="en-US" altLang="en-US" sz="4000" b="1" dirty="0" smtClean="0"/>
              <a:t>The New Physics</a:t>
            </a:r>
          </a:p>
        </p:txBody>
      </p:sp>
      <p:sp>
        <p:nvSpPr>
          <p:cNvPr id="11268" name="Text Box 4"/>
          <p:cNvSpPr txBox="1">
            <a:spLocks noChangeArrowheads="1"/>
          </p:cNvSpPr>
          <p:nvPr/>
        </p:nvSpPr>
        <p:spPr bwMode="auto">
          <a:xfrm>
            <a:off x="304800" y="5029200"/>
            <a:ext cx="8839200" cy="1569660"/>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9933"/>
                </a:solidFill>
              </a:rPr>
              <a:t>Albert Einstein</a:t>
            </a:r>
            <a:r>
              <a:rPr lang="en-US" altLang="en-US" sz="2400" b="1" dirty="0">
                <a:solidFill>
                  <a:schemeClr val="bg1"/>
                </a:solidFill>
              </a:rPr>
              <a:t> </a:t>
            </a:r>
            <a:r>
              <a:rPr lang="en-US" altLang="en-US" sz="2400" dirty="0"/>
              <a:t>undermines Newton by stating that matter and energy are interchangeable and that even a particle of matter contains energy. Time and space only relate to the viewpoint of the observer. Only the speed of light is a constant. </a:t>
            </a:r>
          </a:p>
        </p:txBody>
      </p:sp>
      <p:pic>
        <p:nvPicPr>
          <p:cNvPr id="12292" name="Picture 8" descr="albert-einstein"/>
          <p:cNvPicPr>
            <a:picLocks noChangeAspect="1" noChangeArrowheads="1"/>
          </p:cNvPicPr>
          <p:nvPr/>
        </p:nvPicPr>
        <p:blipFill>
          <a:blip r:embed="rId2" cstate="print"/>
          <a:srcRect/>
          <a:stretch>
            <a:fillRect/>
          </a:stretch>
        </p:blipFill>
        <p:spPr bwMode="auto">
          <a:xfrm>
            <a:off x="6553200" y="914400"/>
            <a:ext cx="2047875" cy="2667000"/>
          </a:xfrm>
          <a:prstGeom prst="rect">
            <a:avLst/>
          </a:prstGeom>
          <a:noFill/>
          <a:ln w="19050">
            <a:solidFill>
              <a:schemeClr val="bg1"/>
            </a:solidFill>
            <a:miter lim="800000"/>
            <a:headEnd/>
            <a:tailEnd/>
          </a:ln>
        </p:spPr>
      </p:pic>
      <p:sp>
        <p:nvSpPr>
          <p:cNvPr id="12293" name="Text Box 9"/>
          <p:cNvSpPr txBox="1">
            <a:spLocks noChangeArrowheads="1"/>
          </p:cNvSpPr>
          <p:nvPr/>
        </p:nvSpPr>
        <p:spPr bwMode="auto">
          <a:xfrm>
            <a:off x="457200" y="1524000"/>
            <a:ext cx="2057400" cy="946150"/>
          </a:xfrm>
          <a:prstGeom prst="rect">
            <a:avLst/>
          </a:prstGeom>
          <a:noFill/>
          <a:ln w="9525">
            <a:noFill/>
            <a:miter lim="800000"/>
            <a:headEnd/>
            <a:tailEnd/>
          </a:ln>
        </p:spPr>
        <p:txBody>
          <a:bodyPr>
            <a:spAutoFit/>
          </a:bodyPr>
          <a:lstStyle/>
          <a:p>
            <a:pPr eaLnBrk="1" hangingPunct="1">
              <a:spcBef>
                <a:spcPct val="50000"/>
              </a:spcBef>
            </a:pPr>
            <a:r>
              <a:rPr lang="en-US" altLang="en-US" sz="2800" b="1" dirty="0"/>
              <a:t>“heroic age of physics”</a:t>
            </a:r>
          </a:p>
        </p:txBody>
      </p:sp>
      <p:pic>
        <p:nvPicPr>
          <p:cNvPr id="12294" name="Picture 7" descr="http://www.nature.com/polopoly_fs/7.11207.1372177498!/image/1.13270_Heisenberg-ALAMY-B3YK1N.jpg_gen/derivatives/landscape_630/1.13270_Heisenberg-ALAMY-B3YK1N.jpg"/>
          <p:cNvPicPr>
            <a:picLocks noChangeAspect="1" noChangeArrowheads="1"/>
          </p:cNvPicPr>
          <p:nvPr/>
        </p:nvPicPr>
        <p:blipFill>
          <a:blip r:embed="rId3" cstate="print"/>
          <a:srcRect/>
          <a:stretch>
            <a:fillRect/>
          </a:stretch>
        </p:blipFill>
        <p:spPr bwMode="auto">
          <a:xfrm>
            <a:off x="2971800" y="1143000"/>
            <a:ext cx="3290888" cy="2590800"/>
          </a:xfrm>
          <a:prstGeom prst="rect">
            <a:avLst/>
          </a:prstGeom>
          <a:noFill/>
          <a:ln w="9525">
            <a:noFill/>
            <a:miter lim="800000"/>
            <a:headEnd/>
            <a:tailEnd/>
          </a:ln>
        </p:spPr>
      </p:pic>
      <p:sp>
        <p:nvSpPr>
          <p:cNvPr id="12295" name="TextBox 6"/>
          <p:cNvSpPr txBox="1">
            <a:spLocks noChangeArrowheads="1"/>
          </p:cNvSpPr>
          <p:nvPr/>
        </p:nvSpPr>
        <p:spPr bwMode="auto">
          <a:xfrm>
            <a:off x="228600" y="4191000"/>
            <a:ext cx="8501943" cy="830997"/>
          </a:xfrm>
          <a:prstGeom prst="rect">
            <a:avLst/>
          </a:prstGeom>
          <a:noFill/>
          <a:ln w="9525">
            <a:noFill/>
            <a:miter lim="800000"/>
            <a:headEnd/>
            <a:tailEnd/>
          </a:ln>
        </p:spPr>
        <p:txBody>
          <a:bodyPr wrap="none">
            <a:spAutoFit/>
          </a:bodyPr>
          <a:lstStyle/>
          <a:p>
            <a:pPr eaLnBrk="1" hangingPunct="1"/>
            <a:r>
              <a:rPr lang="en-US" altLang="en-US" sz="2400" b="1" dirty="0">
                <a:solidFill>
                  <a:srgbClr val="FF9933"/>
                </a:solidFill>
              </a:rPr>
              <a:t>Werner Heisenberg </a:t>
            </a:r>
            <a:r>
              <a:rPr lang="en-US" altLang="en-US" sz="2400" dirty="0"/>
              <a:t>- principle of uncertainty which states that it is</a:t>
            </a:r>
          </a:p>
          <a:p>
            <a:pPr eaLnBrk="1" hangingPunct="1"/>
            <a:r>
              <a:rPr lang="en-US" altLang="en-US" sz="2400" dirty="0"/>
              <a:t> impossible to predict the position and speed of an electron</a:t>
            </a:r>
            <a:endParaRPr lang="en-US"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228600"/>
            <a:ext cx="7772400" cy="609600"/>
          </a:xfrm>
        </p:spPr>
        <p:txBody>
          <a:bodyPr>
            <a:normAutofit fontScale="90000"/>
          </a:bodyPr>
          <a:lstStyle/>
          <a:p>
            <a:pPr eaLnBrk="1" hangingPunct="1"/>
            <a:r>
              <a:rPr lang="en-US" altLang="en-US" sz="4000" b="1" dirty="0" smtClean="0"/>
              <a:t>Psychology</a:t>
            </a:r>
          </a:p>
        </p:txBody>
      </p:sp>
      <p:sp>
        <p:nvSpPr>
          <p:cNvPr id="12292" name="Text Box 4"/>
          <p:cNvSpPr txBox="1">
            <a:spLocks noChangeArrowheads="1"/>
          </p:cNvSpPr>
          <p:nvPr/>
        </p:nvSpPr>
        <p:spPr bwMode="auto">
          <a:xfrm>
            <a:off x="304800" y="2819400"/>
            <a:ext cx="6400800" cy="1200329"/>
          </a:xfrm>
          <a:prstGeom prst="rect">
            <a:avLst/>
          </a:prstGeom>
          <a:noFill/>
          <a:ln w="9525">
            <a:noFill/>
            <a:miter lim="800000"/>
            <a:headEnd/>
            <a:tailEnd/>
          </a:ln>
        </p:spPr>
        <p:txBody>
          <a:bodyPr>
            <a:spAutoFit/>
          </a:bodyPr>
          <a:lstStyle/>
          <a:p>
            <a:pPr eaLnBrk="1" hangingPunct="1">
              <a:spcBef>
                <a:spcPct val="50000"/>
              </a:spcBef>
            </a:pPr>
            <a:r>
              <a:rPr lang="en-US" altLang="en-US" sz="2400" dirty="0"/>
              <a:t>Before</a:t>
            </a:r>
            <a:r>
              <a:rPr lang="en-US" altLang="en-US" sz="2400" b="1" dirty="0"/>
              <a:t> </a:t>
            </a:r>
            <a:r>
              <a:rPr lang="en-US" altLang="en-US" sz="2400" dirty="0"/>
              <a:t>Freud the belief was that human behavior was the result of rationale calculations by the </a:t>
            </a:r>
            <a:r>
              <a:rPr lang="en-US" altLang="en-US" sz="2400" u="sng" dirty="0"/>
              <a:t>conscious</a:t>
            </a:r>
            <a:r>
              <a:rPr lang="en-US" altLang="en-US" sz="2400" dirty="0"/>
              <a:t> mind.</a:t>
            </a:r>
          </a:p>
        </p:txBody>
      </p:sp>
      <p:sp>
        <p:nvSpPr>
          <p:cNvPr id="12293" name="Text Box 5"/>
          <p:cNvSpPr txBox="1">
            <a:spLocks noChangeArrowheads="1"/>
          </p:cNvSpPr>
          <p:nvPr/>
        </p:nvSpPr>
        <p:spPr bwMode="auto">
          <a:xfrm>
            <a:off x="304800" y="4114800"/>
            <a:ext cx="8458200" cy="830997"/>
          </a:xfrm>
          <a:prstGeom prst="rect">
            <a:avLst/>
          </a:prstGeom>
          <a:noFill/>
          <a:ln w="9525">
            <a:noFill/>
            <a:miter lim="800000"/>
            <a:headEnd/>
            <a:tailEnd/>
          </a:ln>
        </p:spPr>
        <p:txBody>
          <a:bodyPr>
            <a:spAutoFit/>
          </a:bodyPr>
          <a:lstStyle/>
          <a:p>
            <a:pPr eaLnBrk="1" hangingPunct="1">
              <a:spcBef>
                <a:spcPct val="50000"/>
              </a:spcBef>
            </a:pPr>
            <a:r>
              <a:rPr lang="en-US" altLang="en-US" sz="2400" dirty="0"/>
              <a:t>Freud believes that behavior is irrational and unconscious; primitive like. </a:t>
            </a:r>
            <a:r>
              <a:rPr lang="en-US" altLang="en-US" sz="2400" b="1" dirty="0"/>
              <a:t>– </a:t>
            </a:r>
            <a:r>
              <a:rPr lang="en-US" altLang="en-US" sz="2400" b="1" dirty="0">
                <a:solidFill>
                  <a:srgbClr val="FF9933"/>
                </a:solidFill>
              </a:rPr>
              <a:t>the id</a:t>
            </a:r>
          </a:p>
        </p:txBody>
      </p:sp>
      <p:sp>
        <p:nvSpPr>
          <p:cNvPr id="12294" name="Text Box 6"/>
          <p:cNvSpPr txBox="1">
            <a:spLocks noChangeArrowheads="1"/>
          </p:cNvSpPr>
          <p:nvPr/>
        </p:nvSpPr>
        <p:spPr bwMode="auto">
          <a:xfrm>
            <a:off x="381000" y="914400"/>
            <a:ext cx="6324600" cy="1938992"/>
          </a:xfrm>
          <a:prstGeom prst="rect">
            <a:avLst/>
          </a:prstGeom>
          <a:noFill/>
          <a:ln w="9525">
            <a:noFill/>
            <a:miter lim="800000"/>
            <a:headEnd/>
            <a:tailEnd/>
          </a:ln>
        </p:spPr>
        <p:txBody>
          <a:bodyPr>
            <a:spAutoFit/>
          </a:bodyPr>
          <a:lstStyle/>
          <a:p>
            <a:pPr eaLnBrk="1" hangingPunct="1">
              <a:spcBef>
                <a:spcPct val="50000"/>
              </a:spcBef>
            </a:pPr>
            <a:r>
              <a:rPr lang="en-US" altLang="en-US" sz="2400" b="1" dirty="0">
                <a:solidFill>
                  <a:srgbClr val="FFC000"/>
                </a:solidFill>
              </a:rPr>
              <a:t>Sigmund Freud </a:t>
            </a:r>
            <a:r>
              <a:rPr lang="en-US" altLang="en-US" sz="2400" b="1" dirty="0"/>
              <a:t>believes </a:t>
            </a:r>
            <a:r>
              <a:rPr lang="en-US" altLang="en-US" sz="2400" dirty="0"/>
              <a:t>the unconscious is driven by sexual, aggressive, and pleasure seeking desires locked in a constant struggle with the rationale mind</a:t>
            </a:r>
            <a:r>
              <a:rPr lang="en-US" altLang="en-US" sz="2400" b="1" dirty="0"/>
              <a:t>. – </a:t>
            </a:r>
            <a:r>
              <a:rPr lang="en-US" altLang="en-US" sz="2400" b="1" dirty="0">
                <a:solidFill>
                  <a:srgbClr val="FF9933"/>
                </a:solidFill>
              </a:rPr>
              <a:t>the ego </a:t>
            </a:r>
            <a:r>
              <a:rPr lang="en-US" altLang="en-US" sz="2400" dirty="0"/>
              <a:t>(sex is good for mental health)</a:t>
            </a:r>
          </a:p>
        </p:txBody>
      </p:sp>
      <p:sp>
        <p:nvSpPr>
          <p:cNvPr id="12295" name="Text Box 7"/>
          <p:cNvSpPr txBox="1">
            <a:spLocks noChangeArrowheads="1"/>
          </p:cNvSpPr>
          <p:nvPr/>
        </p:nvSpPr>
        <p:spPr bwMode="auto">
          <a:xfrm>
            <a:off x="304800" y="5105400"/>
            <a:ext cx="8534400" cy="1384995"/>
          </a:xfrm>
          <a:prstGeom prst="rect">
            <a:avLst/>
          </a:prstGeom>
          <a:noFill/>
          <a:ln w="9525">
            <a:noFill/>
            <a:miter lim="800000"/>
            <a:headEnd/>
            <a:tailEnd/>
          </a:ln>
        </p:spPr>
        <p:txBody>
          <a:bodyPr>
            <a:spAutoFit/>
          </a:bodyPr>
          <a:lstStyle/>
          <a:p>
            <a:pPr eaLnBrk="1" hangingPunct="1">
              <a:spcBef>
                <a:spcPct val="50000"/>
              </a:spcBef>
            </a:pPr>
            <a:r>
              <a:rPr lang="en-US" altLang="en-US" sz="2400" dirty="0"/>
              <a:t>Freud believes that the id and ego are also persuaded by moral values on what a person should do </a:t>
            </a:r>
            <a:r>
              <a:rPr lang="en-US" altLang="en-US" sz="2400" b="1" dirty="0"/>
              <a:t>– </a:t>
            </a:r>
            <a:r>
              <a:rPr lang="en-US" altLang="en-US" sz="2400" b="1" dirty="0">
                <a:solidFill>
                  <a:srgbClr val="FF9933"/>
                </a:solidFill>
              </a:rPr>
              <a:t>the superego</a:t>
            </a:r>
          </a:p>
          <a:p>
            <a:pPr eaLnBrk="1" hangingPunct="1">
              <a:spcBef>
                <a:spcPct val="50000"/>
              </a:spcBef>
            </a:pPr>
            <a:r>
              <a:rPr lang="en-US" altLang="en-US" sz="2400" b="1" i="1" dirty="0">
                <a:solidFill>
                  <a:srgbClr val="FF9933"/>
                </a:solidFill>
              </a:rPr>
              <a:t>Instinct versus morals</a:t>
            </a:r>
          </a:p>
        </p:txBody>
      </p:sp>
      <p:pic>
        <p:nvPicPr>
          <p:cNvPr id="13319" name="Picture 9" descr="freud"/>
          <p:cNvPicPr>
            <a:picLocks noChangeAspect="1" noChangeArrowheads="1"/>
          </p:cNvPicPr>
          <p:nvPr/>
        </p:nvPicPr>
        <p:blipFill>
          <a:blip r:embed="rId2" cstate="print"/>
          <a:srcRect/>
          <a:stretch>
            <a:fillRect/>
          </a:stretch>
        </p:blipFill>
        <p:spPr bwMode="auto">
          <a:xfrm>
            <a:off x="6858000" y="457200"/>
            <a:ext cx="2057400" cy="2913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2000" fill="hold"/>
                                        <p:tgtEl>
                                          <p:spTgt spid="12292"/>
                                        </p:tgtEl>
                                        <p:attrNameLst>
                                          <p:attrName>ppt_x</p:attrName>
                                        </p:attrNameLst>
                                      </p:cBhvr>
                                      <p:tavLst>
                                        <p:tav tm="0">
                                          <p:val>
                                            <p:strVal val="#ppt_x"/>
                                          </p:val>
                                        </p:tav>
                                        <p:tav tm="100000">
                                          <p:val>
                                            <p:strVal val="#ppt_x"/>
                                          </p:val>
                                        </p:tav>
                                      </p:tavLst>
                                    </p:anim>
                                    <p:anim calcmode="lin" valueType="num">
                                      <p:cBhvr additive="base">
                                        <p:cTn id="8" dur="20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xit" presetSubtype="0" fill="hold" grpId="1" nodeType="clickEffect">
                                  <p:stCondLst>
                                    <p:cond delay="0"/>
                                  </p:stCondLst>
                                  <p:childTnLst>
                                    <p:animEffect transition="out" filter="fade">
                                      <p:cBhvr>
                                        <p:cTn id="12" dur="2000"/>
                                        <p:tgtEl>
                                          <p:spTgt spid="12292"/>
                                        </p:tgtEl>
                                      </p:cBhvr>
                                    </p:animEffect>
                                    <p:set>
                                      <p:cBhvr>
                                        <p:cTn id="13" dur="1" fill="hold">
                                          <p:stCondLst>
                                            <p:cond delay="1999"/>
                                          </p:stCondLst>
                                        </p:cTn>
                                        <p:tgtEl>
                                          <p:spTgt spid="12292"/>
                                        </p:tgtEl>
                                        <p:attrNameLst>
                                          <p:attrName>style.visibility</p:attrName>
                                        </p:attrNameLst>
                                      </p:cBhvr>
                                      <p:to>
                                        <p:strVal val="hidden"/>
                                      </p:to>
                                    </p:set>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2293"/>
                                        </p:tgtEl>
                                        <p:attrNameLst>
                                          <p:attrName>style.visibility</p:attrName>
                                        </p:attrNameLst>
                                      </p:cBhvr>
                                      <p:to>
                                        <p:strVal val="visible"/>
                                      </p:to>
                                    </p:set>
                                    <p:anim calcmode="lin" valueType="num">
                                      <p:cBhvr additive="base">
                                        <p:cTn id="17" dur="2000" fill="hold"/>
                                        <p:tgtEl>
                                          <p:spTgt spid="12293"/>
                                        </p:tgtEl>
                                        <p:attrNameLst>
                                          <p:attrName>ppt_x</p:attrName>
                                        </p:attrNameLst>
                                      </p:cBhvr>
                                      <p:tavLst>
                                        <p:tav tm="0">
                                          <p:val>
                                            <p:strVal val="#ppt_x"/>
                                          </p:val>
                                        </p:tav>
                                        <p:tav tm="100000">
                                          <p:val>
                                            <p:strVal val="#ppt_x"/>
                                          </p:val>
                                        </p:tav>
                                      </p:tavLst>
                                    </p:anim>
                                    <p:anim calcmode="lin" valueType="num">
                                      <p:cBhvr additive="base">
                                        <p:cTn id="18" dur="2000" fill="hold"/>
                                        <p:tgtEl>
                                          <p:spTgt spid="1229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1" nodeType="clickEffect">
                                  <p:stCondLst>
                                    <p:cond delay="0"/>
                                  </p:stCondLst>
                                  <p:childTnLst>
                                    <p:animEffect transition="out" filter="fade">
                                      <p:cBhvr>
                                        <p:cTn id="22" dur="2000"/>
                                        <p:tgtEl>
                                          <p:spTgt spid="12293"/>
                                        </p:tgtEl>
                                      </p:cBhvr>
                                    </p:animEffect>
                                    <p:set>
                                      <p:cBhvr>
                                        <p:cTn id="23" dur="1" fill="hold">
                                          <p:stCondLst>
                                            <p:cond delay="1999"/>
                                          </p:stCondLst>
                                        </p:cTn>
                                        <p:tgtEl>
                                          <p:spTgt spid="12293"/>
                                        </p:tgtEl>
                                        <p:attrNameLst>
                                          <p:attrName>style.visibility</p:attrName>
                                        </p:attrNameLst>
                                      </p:cBhvr>
                                      <p:to>
                                        <p:strVal val="hidden"/>
                                      </p:to>
                                    </p:set>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2294"/>
                                        </p:tgtEl>
                                        <p:attrNameLst>
                                          <p:attrName>style.visibility</p:attrName>
                                        </p:attrNameLst>
                                      </p:cBhvr>
                                      <p:to>
                                        <p:strVal val="visible"/>
                                      </p:to>
                                    </p:set>
                                    <p:anim calcmode="lin" valueType="num">
                                      <p:cBhvr additive="base">
                                        <p:cTn id="27" dur="2000" fill="hold"/>
                                        <p:tgtEl>
                                          <p:spTgt spid="12294"/>
                                        </p:tgtEl>
                                        <p:attrNameLst>
                                          <p:attrName>ppt_x</p:attrName>
                                        </p:attrNameLst>
                                      </p:cBhvr>
                                      <p:tavLst>
                                        <p:tav tm="0">
                                          <p:val>
                                            <p:strVal val="#ppt_x"/>
                                          </p:val>
                                        </p:tav>
                                        <p:tav tm="100000">
                                          <p:val>
                                            <p:strVal val="#ppt_x"/>
                                          </p:val>
                                        </p:tav>
                                      </p:tavLst>
                                    </p:anim>
                                    <p:anim calcmode="lin" valueType="num">
                                      <p:cBhvr additive="base">
                                        <p:cTn id="28" dur="2000" fill="hold"/>
                                        <p:tgtEl>
                                          <p:spTgt spid="12294"/>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xit" presetSubtype="0" fill="hold" grpId="1" nodeType="clickEffect">
                                  <p:stCondLst>
                                    <p:cond delay="0"/>
                                  </p:stCondLst>
                                  <p:childTnLst>
                                    <p:animEffect transition="out" filter="fade">
                                      <p:cBhvr>
                                        <p:cTn id="32" dur="2000"/>
                                        <p:tgtEl>
                                          <p:spTgt spid="12294"/>
                                        </p:tgtEl>
                                      </p:cBhvr>
                                    </p:animEffect>
                                    <p:set>
                                      <p:cBhvr>
                                        <p:cTn id="33" dur="1" fill="hold">
                                          <p:stCondLst>
                                            <p:cond delay="1999"/>
                                          </p:stCondLst>
                                        </p:cTn>
                                        <p:tgtEl>
                                          <p:spTgt spid="12294"/>
                                        </p:tgtEl>
                                        <p:attrNameLst>
                                          <p:attrName>style.visibility</p:attrName>
                                        </p:attrNameLst>
                                      </p:cBhvr>
                                      <p:to>
                                        <p:strVal val="hidden"/>
                                      </p:to>
                                    </p:set>
                                  </p:childTnLst>
                                </p:cTn>
                              </p:par>
                            </p:childTnLst>
                          </p:cTn>
                        </p:par>
                        <p:par>
                          <p:cTn id="34" fill="hold" nodeType="afterGroup">
                            <p:stCondLst>
                              <p:cond delay="2000"/>
                            </p:stCondLst>
                            <p:childTnLst>
                              <p:par>
                                <p:cTn id="35" presetID="2" presetClass="entr" presetSubtype="4" fill="hold" grpId="0" nodeType="afterEffect">
                                  <p:stCondLst>
                                    <p:cond delay="0"/>
                                  </p:stCondLst>
                                  <p:childTnLst>
                                    <p:set>
                                      <p:cBhvr>
                                        <p:cTn id="36" dur="1" fill="hold">
                                          <p:stCondLst>
                                            <p:cond delay="0"/>
                                          </p:stCondLst>
                                        </p:cTn>
                                        <p:tgtEl>
                                          <p:spTgt spid="12295"/>
                                        </p:tgtEl>
                                        <p:attrNameLst>
                                          <p:attrName>style.visibility</p:attrName>
                                        </p:attrNameLst>
                                      </p:cBhvr>
                                      <p:to>
                                        <p:strVal val="visible"/>
                                      </p:to>
                                    </p:set>
                                    <p:anim calcmode="lin" valueType="num">
                                      <p:cBhvr additive="base">
                                        <p:cTn id="37" dur="2000" fill="hold"/>
                                        <p:tgtEl>
                                          <p:spTgt spid="12295"/>
                                        </p:tgtEl>
                                        <p:attrNameLst>
                                          <p:attrName>ppt_x</p:attrName>
                                        </p:attrNameLst>
                                      </p:cBhvr>
                                      <p:tavLst>
                                        <p:tav tm="0">
                                          <p:val>
                                            <p:strVal val="#ppt_x"/>
                                          </p:val>
                                        </p:tav>
                                        <p:tav tm="100000">
                                          <p:val>
                                            <p:strVal val="#ppt_x"/>
                                          </p:val>
                                        </p:tav>
                                      </p:tavLst>
                                    </p:anim>
                                    <p:anim calcmode="lin" valueType="num">
                                      <p:cBhvr additive="base">
                                        <p:cTn id="38" dur="2000" fill="hold"/>
                                        <p:tgtEl>
                                          <p:spTgt spid="12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2" grpId="1"/>
      <p:bldP spid="12293" grpId="0"/>
      <p:bldP spid="12293" grpId="1"/>
      <p:bldP spid="12294" grpId="0"/>
      <p:bldP spid="12294" grpId="1"/>
      <p:bldP spid="122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28 – Age of Anxiety</a:t>
            </a:r>
            <a:endParaRPr lang="en-US" dirty="0"/>
          </a:p>
        </p:txBody>
      </p:sp>
      <p:sp>
        <p:nvSpPr>
          <p:cNvPr id="3" name="Subtitle 2"/>
          <p:cNvSpPr>
            <a:spLocks noGrp="1"/>
          </p:cNvSpPr>
          <p:nvPr>
            <p:ph type="subTitle" idx="1"/>
          </p:nvPr>
        </p:nvSpPr>
        <p:spPr/>
        <p:txBody>
          <a:bodyPr>
            <a:normAutofit/>
          </a:bodyPr>
          <a:lstStyle/>
          <a:p>
            <a:r>
              <a:rPr lang="en-US" sz="3600" dirty="0" smtClean="0">
                <a:solidFill>
                  <a:schemeClr val="accent4">
                    <a:lumMod val="75000"/>
                  </a:schemeClr>
                </a:solidFill>
              </a:rPr>
              <a:t>Philosophy &amp; Science</a:t>
            </a:r>
            <a:endParaRPr lang="en-US" sz="3600"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04800"/>
            <a:ext cx="9144000" cy="685800"/>
          </a:xfrm>
        </p:spPr>
        <p:txBody>
          <a:bodyPr>
            <a:normAutofit fontScale="90000"/>
          </a:bodyPr>
          <a:lstStyle/>
          <a:p>
            <a:pPr eaLnBrk="1" hangingPunct="1"/>
            <a:r>
              <a:rPr lang="en-US" altLang="en-US" sz="4800" dirty="0" smtClean="0">
                <a:solidFill>
                  <a:schemeClr val="accent3">
                    <a:lumMod val="75000"/>
                  </a:schemeClr>
                </a:solidFill>
                <a:latin typeface="Tahoma" pitchFamily="34" charset="0"/>
              </a:rPr>
              <a:t>Chapter 28: The Age of Anxiety</a:t>
            </a:r>
            <a:r>
              <a:rPr lang="en-US" altLang="en-US" sz="4800" dirty="0" smtClean="0">
                <a:solidFill>
                  <a:schemeClr val="bg1"/>
                </a:solidFill>
                <a:latin typeface="Tahoma" pitchFamily="34" charset="0"/>
              </a:rPr>
              <a:t/>
            </a:r>
            <a:br>
              <a:rPr lang="en-US" altLang="en-US" sz="4800" dirty="0" smtClean="0">
                <a:solidFill>
                  <a:schemeClr val="bg1"/>
                </a:solidFill>
                <a:latin typeface="Tahoma" pitchFamily="34" charset="0"/>
              </a:rPr>
            </a:br>
            <a:r>
              <a:rPr lang="en-US" altLang="en-US" sz="4800" dirty="0" smtClean="0">
                <a:solidFill>
                  <a:schemeClr val="accent3">
                    <a:lumMod val="75000"/>
                  </a:schemeClr>
                </a:solidFill>
                <a:latin typeface="Tahoma" pitchFamily="34" charset="0"/>
              </a:rPr>
              <a:t>1919-1939</a:t>
            </a:r>
          </a:p>
        </p:txBody>
      </p:sp>
      <p:pic>
        <p:nvPicPr>
          <p:cNvPr id="3075" name="Picture 6" descr="eclipse"/>
          <p:cNvPicPr>
            <a:picLocks noChangeAspect="1" noChangeArrowheads="1"/>
          </p:cNvPicPr>
          <p:nvPr/>
        </p:nvPicPr>
        <p:blipFill>
          <a:blip r:embed="rId2" cstate="print"/>
          <a:srcRect/>
          <a:stretch>
            <a:fillRect/>
          </a:stretch>
        </p:blipFill>
        <p:spPr bwMode="auto">
          <a:xfrm>
            <a:off x="152400" y="1447800"/>
            <a:ext cx="4721225" cy="5410200"/>
          </a:xfrm>
          <a:prstGeom prst="rect">
            <a:avLst/>
          </a:prstGeom>
          <a:noFill/>
          <a:ln w="28575">
            <a:solidFill>
              <a:schemeClr val="bg1"/>
            </a:solidFill>
            <a:miter lim="800000"/>
            <a:headEnd/>
            <a:tailEnd/>
          </a:ln>
        </p:spPr>
      </p:pic>
      <p:sp>
        <p:nvSpPr>
          <p:cNvPr id="3076" name="Text Box 7"/>
          <p:cNvSpPr txBox="1">
            <a:spLocks noChangeArrowheads="1"/>
          </p:cNvSpPr>
          <p:nvPr/>
        </p:nvSpPr>
        <p:spPr bwMode="auto">
          <a:xfrm>
            <a:off x="5181600" y="1676400"/>
            <a:ext cx="3581400" cy="3743325"/>
          </a:xfrm>
          <a:prstGeom prst="rect">
            <a:avLst/>
          </a:prstGeom>
          <a:solidFill>
            <a:schemeClr val="bg1"/>
          </a:solidFill>
          <a:ln w="9525">
            <a:noFill/>
            <a:miter lim="800000"/>
            <a:headEnd/>
            <a:tailEnd/>
          </a:ln>
        </p:spPr>
        <p:txBody>
          <a:bodyPr>
            <a:spAutoFit/>
          </a:bodyPr>
          <a:lstStyle/>
          <a:p>
            <a:pPr eaLnBrk="1" hangingPunct="1">
              <a:spcBef>
                <a:spcPct val="50000"/>
              </a:spcBef>
            </a:pPr>
            <a:r>
              <a:rPr lang="en-US" altLang="en-US" b="1" u="sng"/>
              <a:t>George Grosz:</a:t>
            </a:r>
            <a:r>
              <a:rPr lang="en-US" altLang="en-US" b="1"/>
              <a:t> Eclipse of the Sun, 1926. "Since the politicians seem to have lost their heads, the army and capitalists are dictating what is to be done. The people, symbolized by the blinkered ass, simply eat what is put before them."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“Crisis of the mind”</a:t>
            </a:r>
          </a:p>
        </p:txBody>
      </p:sp>
      <p:sp>
        <p:nvSpPr>
          <p:cNvPr id="4099" name="TextBox 2"/>
          <p:cNvSpPr txBox="1">
            <a:spLocks noChangeArrowheads="1"/>
          </p:cNvSpPr>
          <p:nvPr/>
        </p:nvSpPr>
        <p:spPr bwMode="auto">
          <a:xfrm>
            <a:off x="522288" y="1905000"/>
            <a:ext cx="8393112" cy="1200329"/>
          </a:xfrm>
          <a:prstGeom prst="rect">
            <a:avLst/>
          </a:prstGeom>
          <a:noFill/>
          <a:ln w="9525">
            <a:noFill/>
            <a:miter lim="800000"/>
            <a:headEnd/>
            <a:tailEnd/>
          </a:ln>
        </p:spPr>
        <p:txBody>
          <a:bodyPr wrap="square">
            <a:spAutoFit/>
          </a:bodyPr>
          <a:lstStyle/>
          <a:p>
            <a:pPr eaLnBrk="1" hangingPunct="1"/>
            <a:r>
              <a:rPr lang="en-US" sz="2400" b="1" dirty="0">
                <a:solidFill>
                  <a:srgbClr val="FF9933"/>
                </a:solidFill>
              </a:rPr>
              <a:t>Paul </a:t>
            </a:r>
            <a:r>
              <a:rPr lang="en-US" sz="2400" b="1" dirty="0" err="1">
                <a:solidFill>
                  <a:srgbClr val="FFC000"/>
                </a:solidFill>
              </a:rPr>
              <a:t>Valéry</a:t>
            </a:r>
            <a:r>
              <a:rPr lang="en-US" sz="2400" b="1" dirty="0"/>
              <a:t> </a:t>
            </a:r>
            <a:r>
              <a:rPr lang="en-US" sz="2400" dirty="0"/>
              <a:t>was French poet and critic ultimate pessimist. He </a:t>
            </a:r>
          </a:p>
          <a:p>
            <a:pPr eaLnBrk="1" hangingPunct="1"/>
            <a:r>
              <a:rPr lang="en-US" sz="2400" dirty="0"/>
              <a:t>Compared the war to a storm which has died but has left people </a:t>
            </a:r>
          </a:p>
          <a:p>
            <a:pPr eaLnBrk="1" hangingPunct="1"/>
            <a:r>
              <a:rPr lang="en-US" sz="2400" dirty="0"/>
              <a:t>Anxious and uncertain</a:t>
            </a:r>
            <a:r>
              <a:rPr lang="en-US" dirty="0"/>
              <a:t>.  </a:t>
            </a:r>
            <a:r>
              <a:rPr lang="en-US" b="1" dirty="0"/>
              <a:t> </a:t>
            </a:r>
          </a:p>
        </p:txBody>
      </p:sp>
      <p:pic>
        <p:nvPicPr>
          <p:cNvPr id="4100" name="Picture 3"/>
          <p:cNvPicPr>
            <a:picLocks noChangeAspect="1"/>
          </p:cNvPicPr>
          <p:nvPr/>
        </p:nvPicPr>
        <p:blipFill>
          <a:blip r:embed="rId2" cstate="print"/>
          <a:srcRect/>
          <a:stretch>
            <a:fillRect/>
          </a:stretch>
        </p:blipFill>
        <p:spPr bwMode="auto">
          <a:xfrm>
            <a:off x="1676400" y="3352800"/>
            <a:ext cx="6172200" cy="290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90600" y="0"/>
            <a:ext cx="6934200" cy="701675"/>
          </a:xfrm>
          <a:prstGeom prst="rect">
            <a:avLst/>
          </a:prstGeom>
          <a:noFill/>
          <a:ln w="9525">
            <a:noFill/>
            <a:miter lim="800000"/>
            <a:headEnd/>
            <a:tailEnd/>
          </a:ln>
        </p:spPr>
        <p:txBody>
          <a:bodyPr>
            <a:spAutoFit/>
          </a:bodyPr>
          <a:lstStyle/>
          <a:p>
            <a:pPr algn="ctr" eaLnBrk="1" hangingPunct="1">
              <a:spcBef>
                <a:spcPct val="50000"/>
              </a:spcBef>
            </a:pPr>
            <a:r>
              <a:rPr lang="en-US" altLang="en-US" sz="4000" b="1" dirty="0">
                <a:latin typeface="Univers" pitchFamily="34" charset="0"/>
              </a:rPr>
              <a:t>Modern Philosophy</a:t>
            </a:r>
          </a:p>
        </p:txBody>
      </p:sp>
      <p:sp>
        <p:nvSpPr>
          <p:cNvPr id="3076" name="Text Box 4"/>
          <p:cNvSpPr txBox="1">
            <a:spLocks noChangeArrowheads="1"/>
          </p:cNvSpPr>
          <p:nvPr/>
        </p:nvSpPr>
        <p:spPr bwMode="auto">
          <a:xfrm>
            <a:off x="304800" y="5473005"/>
            <a:ext cx="8534400" cy="1384995"/>
          </a:xfrm>
          <a:prstGeom prst="rect">
            <a:avLst/>
          </a:prstGeom>
          <a:noFill/>
          <a:ln w="9525">
            <a:noFill/>
            <a:miter lim="800000"/>
            <a:headEnd/>
            <a:tailEnd/>
          </a:ln>
        </p:spPr>
        <p:txBody>
          <a:bodyPr>
            <a:spAutoFit/>
          </a:bodyPr>
          <a:lstStyle/>
          <a:p>
            <a:pPr eaLnBrk="1" hangingPunct="1">
              <a:spcBef>
                <a:spcPct val="50000"/>
              </a:spcBef>
            </a:pPr>
            <a:r>
              <a:rPr lang="en-US" altLang="en-US" sz="2800" b="1" u="sng" dirty="0" err="1">
                <a:solidFill>
                  <a:srgbClr val="FF9933"/>
                </a:solidFill>
                <a:latin typeface="Sylfaen" pitchFamily="18" charset="0"/>
              </a:rPr>
              <a:t>Friederich</a:t>
            </a:r>
            <a:r>
              <a:rPr lang="en-US" altLang="en-US" sz="2800" b="1" u="sng" dirty="0">
                <a:solidFill>
                  <a:srgbClr val="FF9933"/>
                </a:solidFill>
                <a:latin typeface="Sylfaen" pitchFamily="18" charset="0"/>
              </a:rPr>
              <a:t> </a:t>
            </a:r>
            <a:r>
              <a:rPr lang="en-US" altLang="en-US" sz="2800" b="1" u="sng" dirty="0" err="1">
                <a:solidFill>
                  <a:srgbClr val="FF9933"/>
                </a:solidFill>
                <a:latin typeface="Sylfaen" pitchFamily="18" charset="0"/>
              </a:rPr>
              <a:t>Nietzche</a:t>
            </a:r>
            <a:r>
              <a:rPr lang="en-US" altLang="en-US" sz="2800" b="1" dirty="0">
                <a:solidFill>
                  <a:srgbClr val="FF9933"/>
                </a:solidFill>
                <a:latin typeface="Sylfaen" pitchFamily="18" charset="0"/>
              </a:rPr>
              <a:t> </a:t>
            </a:r>
            <a:r>
              <a:rPr lang="en-US" altLang="en-US" sz="2800" dirty="0">
                <a:latin typeface="Sylfaen" pitchFamily="18" charset="0"/>
              </a:rPr>
              <a:t>called for superior individuals to recognize the emptiness and meaningless of life.  “There is no God”</a:t>
            </a:r>
          </a:p>
        </p:txBody>
      </p:sp>
      <p:pic>
        <p:nvPicPr>
          <p:cNvPr id="5124" name="Picture 6" descr="NietzcheFoto"/>
          <p:cNvPicPr>
            <a:picLocks noChangeAspect="1" noChangeArrowheads="1"/>
          </p:cNvPicPr>
          <p:nvPr/>
        </p:nvPicPr>
        <p:blipFill>
          <a:blip r:embed="rId2" cstate="print"/>
          <a:srcRect/>
          <a:stretch>
            <a:fillRect/>
          </a:stretch>
        </p:blipFill>
        <p:spPr bwMode="auto">
          <a:xfrm>
            <a:off x="2667000" y="762000"/>
            <a:ext cx="3657600" cy="4686300"/>
          </a:xfrm>
          <a:prstGeom prst="rect">
            <a:avLst/>
          </a:prstGeom>
          <a:noFill/>
          <a:ln w="9525">
            <a:noFill/>
            <a:miter lim="800000"/>
            <a:headEnd/>
            <a:tailEnd/>
          </a:ln>
        </p:spPr>
      </p:pic>
      <p:sp>
        <p:nvSpPr>
          <p:cNvPr id="5125" name="Rectangle 7"/>
          <p:cNvSpPr>
            <a:spLocks noChangeArrowheads="1"/>
          </p:cNvSpPr>
          <p:nvPr/>
        </p:nvSpPr>
        <p:spPr bwMode="auto">
          <a:xfrm>
            <a:off x="1588" y="3306763"/>
            <a:ext cx="9144000" cy="0"/>
          </a:xfrm>
          <a:prstGeom prst="rect">
            <a:avLst/>
          </a:prstGeom>
          <a:noFill/>
          <a:ln w="9525">
            <a:noFill/>
            <a:miter lim="800000"/>
            <a:headEnd/>
            <a:tailEnd/>
          </a:ln>
        </p:spPr>
        <p:txBody>
          <a:bodyPr>
            <a:spAutoFit/>
          </a:bodyPr>
          <a:lstStyle/>
          <a:p>
            <a:pPr eaLnBrk="1" hangingPunct="1"/>
            <a:endParaRPr lang="en-US" altLang="en-US"/>
          </a:p>
        </p:txBody>
      </p:sp>
      <p:sp>
        <p:nvSpPr>
          <p:cNvPr id="3080" name="Rectangle 8"/>
          <p:cNvSpPr>
            <a:spLocks noChangeArrowheads="1"/>
          </p:cNvSpPr>
          <p:nvPr/>
        </p:nvSpPr>
        <p:spPr bwMode="auto">
          <a:xfrm>
            <a:off x="381000" y="1752600"/>
            <a:ext cx="2057400" cy="3200400"/>
          </a:xfrm>
          <a:prstGeom prst="rect">
            <a:avLst/>
          </a:prstGeom>
          <a:noFill/>
          <a:ln w="9525">
            <a:noFill/>
            <a:miter lim="800000"/>
            <a:headEnd/>
            <a:tailEnd/>
          </a:ln>
        </p:spPr>
        <p:txBody>
          <a:bodyPr/>
          <a:lstStyle/>
          <a:p>
            <a:pPr eaLnBrk="1" hangingPunct="1"/>
            <a:r>
              <a:rPr lang="en-US" altLang="en-US" sz="2000" dirty="0">
                <a:latin typeface="Verdana" pitchFamily="34" charset="0"/>
              </a:rPr>
              <a:t>“A casual stroll through the lunatic asylum shows that faith does not prove anything.”</a:t>
            </a:r>
            <a:endParaRPr lang="en-US" altLang="en-US" sz="2000" dirty="0"/>
          </a:p>
        </p:txBody>
      </p:sp>
      <p:sp>
        <p:nvSpPr>
          <p:cNvPr id="5127" name="Rectangle 9"/>
          <p:cNvSpPr>
            <a:spLocks noChangeArrowheads="1"/>
          </p:cNvSpPr>
          <p:nvPr/>
        </p:nvSpPr>
        <p:spPr bwMode="auto">
          <a:xfrm>
            <a:off x="1588" y="3124200"/>
            <a:ext cx="9144000" cy="0"/>
          </a:xfrm>
          <a:prstGeom prst="rect">
            <a:avLst/>
          </a:prstGeom>
          <a:noFill/>
          <a:ln w="9525">
            <a:noFill/>
            <a:miter lim="800000"/>
            <a:headEnd/>
            <a:tailEnd/>
          </a:ln>
        </p:spPr>
        <p:txBody>
          <a:bodyPr>
            <a:spAutoFit/>
          </a:bodyPr>
          <a:lstStyle/>
          <a:p>
            <a:pPr eaLnBrk="1" hangingPunct="1"/>
            <a:endParaRPr lang="en-US" altLang="en-US"/>
          </a:p>
        </p:txBody>
      </p:sp>
      <p:sp>
        <p:nvSpPr>
          <p:cNvPr id="3082" name="Rectangle 10"/>
          <p:cNvSpPr>
            <a:spLocks noChangeArrowheads="1"/>
          </p:cNvSpPr>
          <p:nvPr/>
        </p:nvSpPr>
        <p:spPr bwMode="auto">
          <a:xfrm>
            <a:off x="6858000" y="1524000"/>
            <a:ext cx="1981200" cy="3276600"/>
          </a:xfrm>
          <a:prstGeom prst="rect">
            <a:avLst/>
          </a:prstGeom>
          <a:noFill/>
          <a:ln w="9525">
            <a:noFill/>
            <a:miter lim="800000"/>
            <a:headEnd/>
            <a:tailEnd/>
          </a:ln>
        </p:spPr>
        <p:txBody>
          <a:bodyPr/>
          <a:lstStyle/>
          <a:p>
            <a:pPr eaLnBrk="1" hangingPunct="1"/>
            <a:r>
              <a:rPr lang="en-US" altLang="en-US" sz="2000" dirty="0">
                <a:solidFill>
                  <a:schemeClr val="bg1"/>
                </a:solidFill>
                <a:latin typeface="Verdana" pitchFamily="34" charset="0"/>
              </a:rPr>
              <a:t>“</a:t>
            </a:r>
            <a:r>
              <a:rPr lang="en-US" altLang="en-US" sz="2000" dirty="0">
                <a:latin typeface="Verdana" pitchFamily="34" charset="0"/>
              </a:rPr>
              <a:t>After coming into contact with a religious man I always feel I must wash my hands.” </a:t>
            </a:r>
            <a:br>
              <a:rPr lang="en-US" altLang="en-US" sz="2000" dirty="0">
                <a:latin typeface="Verdana" pitchFamily="34" charset="0"/>
              </a:rPr>
            </a:b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diamond(in)">
                                      <p:cBhvr>
                                        <p:cTn id="7" dur="2000"/>
                                        <p:tgtEl>
                                          <p:spTgt spid="308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082"/>
                                        </p:tgtEl>
                                        <p:attrNameLst>
                                          <p:attrName>style.visibility</p:attrName>
                                        </p:attrNameLst>
                                      </p:cBhvr>
                                      <p:to>
                                        <p:strVal val="visible"/>
                                      </p:to>
                                    </p:set>
                                    <p:animEffect transition="in" filter="diamond(in)">
                                      <p:cBhvr>
                                        <p:cTn id="10" dur="2000"/>
                                        <p:tgtEl>
                                          <p:spTgt spid="30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additive="base">
                                        <p:cTn id="15" dur="2000" fill="hold"/>
                                        <p:tgtEl>
                                          <p:spTgt spid="3076"/>
                                        </p:tgtEl>
                                        <p:attrNameLst>
                                          <p:attrName>ppt_x</p:attrName>
                                        </p:attrNameLst>
                                      </p:cBhvr>
                                      <p:tavLst>
                                        <p:tav tm="0">
                                          <p:val>
                                            <p:strVal val="#ppt_x"/>
                                          </p:val>
                                        </p:tav>
                                        <p:tav tm="100000">
                                          <p:val>
                                            <p:strVal val="#ppt_x"/>
                                          </p:val>
                                        </p:tav>
                                      </p:tavLst>
                                    </p:anim>
                                    <p:anim calcmode="lin" valueType="num">
                                      <p:cBhvr additive="base">
                                        <p:cTn id="16" dur="20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80" grpId="0"/>
      <p:bldP spid="30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457200"/>
          </a:xfrm>
        </p:spPr>
        <p:txBody>
          <a:bodyPr>
            <a:normAutofit fontScale="90000"/>
          </a:bodyPr>
          <a:lstStyle/>
          <a:p>
            <a:pPr eaLnBrk="1" hangingPunct="1"/>
            <a:r>
              <a:rPr lang="en-US" altLang="en-US" b="1" dirty="0" smtClean="0">
                <a:latin typeface="Sylfaen" pitchFamily="18" charset="0"/>
              </a:rPr>
              <a:t>Modern Philosophy</a:t>
            </a:r>
          </a:p>
        </p:txBody>
      </p:sp>
      <p:sp>
        <p:nvSpPr>
          <p:cNvPr id="4099" name="Text Box 3"/>
          <p:cNvSpPr txBox="1">
            <a:spLocks noChangeArrowheads="1"/>
          </p:cNvSpPr>
          <p:nvPr/>
        </p:nvSpPr>
        <p:spPr bwMode="auto">
          <a:xfrm>
            <a:off x="381000" y="5638800"/>
            <a:ext cx="8610600" cy="946150"/>
          </a:xfrm>
          <a:prstGeom prst="rect">
            <a:avLst/>
          </a:prstGeom>
          <a:noFill/>
          <a:ln w="9525">
            <a:noFill/>
            <a:miter lim="800000"/>
            <a:headEnd/>
            <a:tailEnd/>
          </a:ln>
        </p:spPr>
        <p:txBody>
          <a:bodyPr>
            <a:spAutoFit/>
          </a:bodyPr>
          <a:lstStyle/>
          <a:p>
            <a:pPr eaLnBrk="1" hangingPunct="1">
              <a:spcBef>
                <a:spcPct val="50000"/>
              </a:spcBef>
            </a:pPr>
            <a:r>
              <a:rPr lang="en-US" altLang="en-US" sz="2800" b="1" dirty="0">
                <a:solidFill>
                  <a:srgbClr val="FF9933"/>
                </a:solidFill>
                <a:latin typeface="Sylfaen" pitchFamily="18" charset="0"/>
              </a:rPr>
              <a:t>Henri Bergson </a:t>
            </a:r>
            <a:r>
              <a:rPr lang="en-US" altLang="en-US" sz="2800" dirty="0">
                <a:latin typeface="Sylfaen" pitchFamily="18" charset="0"/>
              </a:rPr>
              <a:t>believed that experience and intuition are as important as rationale thinking and science</a:t>
            </a:r>
            <a:r>
              <a:rPr lang="en-US" altLang="en-US" sz="2800" dirty="0">
                <a:solidFill>
                  <a:schemeClr val="bg1"/>
                </a:solidFill>
                <a:latin typeface="Sylfaen" pitchFamily="18" charset="0"/>
              </a:rPr>
              <a:t>.</a:t>
            </a:r>
          </a:p>
        </p:txBody>
      </p:sp>
      <p:pic>
        <p:nvPicPr>
          <p:cNvPr id="6148" name="Picture 5" descr="bergson"/>
          <p:cNvPicPr>
            <a:picLocks noChangeAspect="1" noChangeArrowheads="1"/>
          </p:cNvPicPr>
          <p:nvPr/>
        </p:nvPicPr>
        <p:blipFill>
          <a:blip r:embed="rId2" cstate="print"/>
          <a:srcRect/>
          <a:stretch>
            <a:fillRect/>
          </a:stretch>
        </p:blipFill>
        <p:spPr bwMode="auto">
          <a:xfrm>
            <a:off x="2438400" y="1219200"/>
            <a:ext cx="4038600" cy="3505200"/>
          </a:xfrm>
          <a:prstGeom prst="rect">
            <a:avLst/>
          </a:prstGeom>
          <a:noFill/>
          <a:ln w="9525">
            <a:noFill/>
            <a:miter lim="800000"/>
            <a:headEnd/>
            <a:tailEnd/>
          </a:ln>
        </p:spPr>
      </p:pic>
      <p:sp>
        <p:nvSpPr>
          <p:cNvPr id="6149" name="Rectangle 6"/>
          <p:cNvSpPr>
            <a:spLocks noChangeArrowheads="1"/>
          </p:cNvSpPr>
          <p:nvPr/>
        </p:nvSpPr>
        <p:spPr bwMode="auto">
          <a:xfrm>
            <a:off x="228600" y="1524000"/>
            <a:ext cx="1981200" cy="2362200"/>
          </a:xfrm>
          <a:prstGeom prst="rect">
            <a:avLst/>
          </a:prstGeom>
          <a:solidFill>
            <a:srgbClr val="EDF1F7"/>
          </a:solidFill>
          <a:ln w="9525">
            <a:noFill/>
            <a:miter lim="800000"/>
            <a:headEnd/>
            <a:tailEnd/>
          </a:ln>
        </p:spPr>
        <p:txBody>
          <a:bodyPr/>
          <a:lstStyle/>
          <a:p>
            <a:pPr eaLnBrk="1" hangingPunct="1"/>
            <a:r>
              <a:rPr lang="en-US" altLang="en-US" b="1">
                <a:solidFill>
                  <a:srgbClr val="003399"/>
                </a:solidFill>
                <a:latin typeface="Arial" charset="0"/>
                <a:cs typeface="Arial" charset="0"/>
              </a:rPr>
              <a:t>“Think like a man of action, act like a man of thought.”</a:t>
            </a:r>
            <a:endParaRPr lang="en-US" altLang="en-US" b="1"/>
          </a:p>
        </p:txBody>
      </p:sp>
      <p:sp>
        <p:nvSpPr>
          <p:cNvPr id="6150" name="Rectangle 7"/>
          <p:cNvSpPr>
            <a:spLocks noChangeArrowheads="1"/>
          </p:cNvSpPr>
          <p:nvPr/>
        </p:nvSpPr>
        <p:spPr bwMode="auto">
          <a:xfrm>
            <a:off x="0" y="3359150"/>
            <a:ext cx="9099550" cy="0"/>
          </a:xfrm>
          <a:prstGeom prst="rect">
            <a:avLst/>
          </a:prstGeom>
          <a:noFill/>
          <a:ln w="9525">
            <a:noFill/>
            <a:miter lim="800000"/>
            <a:headEnd/>
            <a:tailEnd/>
          </a:ln>
        </p:spPr>
        <p:txBody>
          <a:bodyPr>
            <a:spAutoFit/>
          </a:bodyPr>
          <a:lstStyle/>
          <a:p>
            <a:pPr eaLnBrk="1" hangingPunct="1"/>
            <a:endParaRPr lang="en-US" altLang="en-US"/>
          </a:p>
        </p:txBody>
      </p:sp>
      <p:sp>
        <p:nvSpPr>
          <p:cNvPr id="6151" name="Rectangle 8"/>
          <p:cNvSpPr>
            <a:spLocks noChangeArrowheads="1"/>
          </p:cNvSpPr>
          <p:nvPr/>
        </p:nvSpPr>
        <p:spPr bwMode="auto">
          <a:xfrm>
            <a:off x="6781800" y="1447800"/>
            <a:ext cx="2133600" cy="2667000"/>
          </a:xfrm>
          <a:prstGeom prst="rect">
            <a:avLst/>
          </a:prstGeom>
          <a:solidFill>
            <a:srgbClr val="EDF1F7"/>
          </a:solidFill>
          <a:ln w="9525">
            <a:noFill/>
            <a:miter lim="800000"/>
            <a:headEnd/>
            <a:tailEnd/>
          </a:ln>
        </p:spPr>
        <p:txBody>
          <a:bodyPr/>
          <a:lstStyle/>
          <a:p>
            <a:pPr eaLnBrk="1" hangingPunct="1"/>
            <a:r>
              <a:rPr lang="en-US" altLang="en-US" sz="2000">
                <a:solidFill>
                  <a:srgbClr val="003399"/>
                </a:solidFill>
                <a:latin typeface="Arial" charset="0"/>
                <a:cs typeface="Arial" charset="0"/>
              </a:rPr>
              <a:t>“To perceive means to immobilize. We seize, in the act of perception, something which outruns perception itself.”</a:t>
            </a:r>
            <a:endParaRPr lang="en-US" altLang="en-US" sz="2000"/>
          </a:p>
        </p:txBody>
      </p:sp>
      <p:sp>
        <p:nvSpPr>
          <p:cNvPr id="6152" name="Rectangle 9"/>
          <p:cNvSpPr>
            <a:spLocks noChangeArrowheads="1"/>
          </p:cNvSpPr>
          <p:nvPr/>
        </p:nvSpPr>
        <p:spPr bwMode="auto">
          <a:xfrm>
            <a:off x="0" y="3276600"/>
            <a:ext cx="9099550" cy="0"/>
          </a:xfrm>
          <a:prstGeom prst="rect">
            <a:avLst/>
          </a:prstGeom>
          <a:noFill/>
          <a:ln w="9525">
            <a:noFill/>
            <a:miter lim="800000"/>
            <a:headEnd/>
            <a:tailEnd/>
          </a:ln>
        </p:spPr>
        <p:txBody>
          <a:bodyPr>
            <a:spAutoFit/>
          </a:body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2000" fill="hold"/>
                                        <p:tgtEl>
                                          <p:spTgt spid="4099"/>
                                        </p:tgtEl>
                                        <p:attrNameLst>
                                          <p:attrName>ppt_x</p:attrName>
                                        </p:attrNameLst>
                                      </p:cBhvr>
                                      <p:tavLst>
                                        <p:tav tm="0">
                                          <p:val>
                                            <p:strVal val="#ppt_x"/>
                                          </p:val>
                                        </p:tav>
                                        <p:tav tm="100000">
                                          <p:val>
                                            <p:strVal val="#ppt_x"/>
                                          </p:val>
                                        </p:tav>
                                      </p:tavLst>
                                    </p:anim>
                                    <p:anim calcmode="lin" valueType="num">
                                      <p:cBhvr additive="base">
                                        <p:cTn id="8" dur="20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685800"/>
          </a:xfrm>
        </p:spPr>
        <p:txBody>
          <a:bodyPr>
            <a:normAutofit fontScale="90000"/>
          </a:bodyPr>
          <a:lstStyle/>
          <a:p>
            <a:pPr eaLnBrk="1" hangingPunct="1"/>
            <a:r>
              <a:rPr lang="en-US" altLang="en-US" b="1" dirty="0" smtClean="0">
                <a:latin typeface="Sylfaen" pitchFamily="18" charset="0"/>
              </a:rPr>
              <a:t>Modern Philosophy</a:t>
            </a:r>
          </a:p>
        </p:txBody>
      </p:sp>
      <p:sp>
        <p:nvSpPr>
          <p:cNvPr id="5123" name="Text Box 3"/>
          <p:cNvSpPr txBox="1">
            <a:spLocks noChangeArrowheads="1"/>
          </p:cNvSpPr>
          <p:nvPr/>
        </p:nvSpPr>
        <p:spPr bwMode="auto">
          <a:xfrm>
            <a:off x="304800" y="5410200"/>
            <a:ext cx="8382000" cy="1373188"/>
          </a:xfrm>
          <a:prstGeom prst="rect">
            <a:avLst/>
          </a:prstGeom>
          <a:noFill/>
          <a:ln w="9525">
            <a:noFill/>
            <a:miter lim="800000"/>
            <a:headEnd/>
            <a:tailEnd/>
          </a:ln>
        </p:spPr>
        <p:txBody>
          <a:bodyPr>
            <a:spAutoFit/>
          </a:bodyPr>
          <a:lstStyle/>
          <a:p>
            <a:pPr eaLnBrk="1" hangingPunct="1">
              <a:spcBef>
                <a:spcPct val="50000"/>
              </a:spcBef>
            </a:pPr>
            <a:r>
              <a:rPr lang="en-US" altLang="en-US" sz="2800" b="1" dirty="0">
                <a:solidFill>
                  <a:srgbClr val="FF9933"/>
                </a:solidFill>
              </a:rPr>
              <a:t>George </a:t>
            </a:r>
            <a:r>
              <a:rPr lang="en-US" altLang="en-US" sz="2800" b="1" dirty="0"/>
              <a:t>Sorel </a:t>
            </a:r>
            <a:r>
              <a:rPr lang="en-US" altLang="en-US" sz="2800" dirty="0"/>
              <a:t>( a French Socialist thinker) believed the Marxian Socialism would end up with a small revolutionary elite running society.</a:t>
            </a:r>
          </a:p>
        </p:txBody>
      </p:sp>
      <p:pic>
        <p:nvPicPr>
          <p:cNvPr id="7172" name="Picture 5" descr="180px-Georges_Sorel"/>
          <p:cNvPicPr>
            <a:picLocks noChangeAspect="1" noChangeArrowheads="1"/>
          </p:cNvPicPr>
          <p:nvPr/>
        </p:nvPicPr>
        <p:blipFill>
          <a:blip r:embed="rId2" cstate="print"/>
          <a:srcRect/>
          <a:stretch>
            <a:fillRect/>
          </a:stretch>
        </p:blipFill>
        <p:spPr bwMode="auto">
          <a:xfrm>
            <a:off x="4343400" y="1143000"/>
            <a:ext cx="3721100" cy="4038600"/>
          </a:xfrm>
          <a:prstGeom prst="rect">
            <a:avLst/>
          </a:prstGeom>
          <a:noFill/>
          <a:ln w="9525">
            <a:noFill/>
            <a:miter lim="800000"/>
            <a:headEnd/>
            <a:tailEnd/>
          </a:ln>
        </p:spPr>
      </p:pic>
      <p:sp>
        <p:nvSpPr>
          <p:cNvPr id="7173" name="Rectangle 6"/>
          <p:cNvSpPr>
            <a:spLocks noChangeArrowheads="1"/>
          </p:cNvSpPr>
          <p:nvPr/>
        </p:nvSpPr>
        <p:spPr bwMode="auto">
          <a:xfrm>
            <a:off x="1588" y="2971800"/>
            <a:ext cx="9144000" cy="0"/>
          </a:xfrm>
          <a:prstGeom prst="rect">
            <a:avLst/>
          </a:prstGeom>
          <a:noFill/>
          <a:ln w="9525">
            <a:noFill/>
            <a:miter lim="800000"/>
            <a:headEnd/>
            <a:tailEnd/>
          </a:ln>
        </p:spPr>
        <p:txBody>
          <a:bodyPr>
            <a:spAutoFit/>
          </a:bodyPr>
          <a:lstStyle/>
          <a:p>
            <a:pPr eaLnBrk="1" hangingPunct="1"/>
            <a:endParaRPr lang="en-US" altLang="en-US"/>
          </a:p>
        </p:txBody>
      </p:sp>
      <p:sp>
        <p:nvSpPr>
          <p:cNvPr id="7174" name="Rectangle 7"/>
          <p:cNvSpPr>
            <a:spLocks noChangeArrowheads="1"/>
          </p:cNvSpPr>
          <p:nvPr/>
        </p:nvSpPr>
        <p:spPr bwMode="auto">
          <a:xfrm>
            <a:off x="609600" y="1447800"/>
            <a:ext cx="3581400" cy="3352800"/>
          </a:xfrm>
          <a:prstGeom prst="rect">
            <a:avLst/>
          </a:prstGeom>
          <a:noFill/>
          <a:ln w="9525">
            <a:noFill/>
            <a:miter lim="800000"/>
            <a:headEnd/>
            <a:tailEnd/>
          </a:ln>
        </p:spPr>
        <p:txBody>
          <a:bodyPr/>
          <a:lstStyle/>
          <a:p>
            <a:pPr eaLnBrk="1" hangingPunct="1"/>
            <a:r>
              <a:rPr lang="en-US" altLang="en-US" sz="2400" dirty="0">
                <a:latin typeface="Verdana" pitchFamily="34" charset="0"/>
              </a:rPr>
              <a:t>“Hate is able to provoke disorders, to ruin a social organization, to cast a country into a period of bloody revolutions; but it produces nothing.” </a:t>
            </a:r>
            <a:r>
              <a:rPr lang="en-US" altLang="en-US" dirty="0">
                <a:latin typeface="Verdana" pitchFamily="34" charset="0"/>
              </a:rPr>
              <a:t/>
            </a:r>
            <a:br>
              <a:rPr lang="en-US" altLang="en-US" dirty="0">
                <a:latin typeface="Verdana" pitchFamily="34" charset="0"/>
              </a:rPr>
            </a:b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2000" fill="hold"/>
                                        <p:tgtEl>
                                          <p:spTgt spid="5123"/>
                                        </p:tgtEl>
                                        <p:attrNameLst>
                                          <p:attrName>ppt_x</p:attrName>
                                        </p:attrNameLst>
                                      </p:cBhvr>
                                      <p:tavLst>
                                        <p:tav tm="0">
                                          <p:val>
                                            <p:strVal val="#ppt_x"/>
                                          </p:val>
                                        </p:tav>
                                        <p:tav tm="100000">
                                          <p:val>
                                            <p:strVal val="#ppt_x"/>
                                          </p:val>
                                        </p:tav>
                                      </p:tavLst>
                                    </p:anim>
                                    <p:anim calcmode="lin" valueType="num">
                                      <p:cBhvr additive="base">
                                        <p:cTn id="8" dur="20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457200"/>
            <a:ext cx="7772400" cy="457200"/>
          </a:xfrm>
        </p:spPr>
        <p:txBody>
          <a:bodyPr>
            <a:normAutofit fontScale="90000"/>
          </a:bodyPr>
          <a:lstStyle/>
          <a:p>
            <a:pPr eaLnBrk="1" hangingPunct="1">
              <a:defRPr/>
            </a:pPr>
            <a:r>
              <a:rPr lang="en-US" b="1" dirty="0" smtClean="0">
                <a:effectLst>
                  <a:outerShdw blurRad="38100" dist="38100" dir="2700000" algn="tl">
                    <a:srgbClr val="808080"/>
                  </a:outerShdw>
                </a:effectLst>
              </a:rPr>
              <a:t>Philosophy splits due to </a:t>
            </a:r>
            <a:br>
              <a:rPr lang="en-US" b="1" dirty="0" smtClean="0">
                <a:effectLst>
                  <a:outerShdw blurRad="38100" dist="38100" dir="2700000" algn="tl">
                    <a:srgbClr val="808080"/>
                  </a:outerShdw>
                </a:effectLst>
              </a:rPr>
            </a:br>
            <a:r>
              <a:rPr lang="en-US" b="1" dirty="0" smtClean="0">
                <a:effectLst>
                  <a:outerShdw blurRad="38100" dist="38100" dir="2700000" algn="tl">
                    <a:srgbClr val="808080"/>
                  </a:outerShdw>
                </a:effectLst>
              </a:rPr>
              <a:t>World War I</a:t>
            </a:r>
          </a:p>
        </p:txBody>
      </p:sp>
      <p:sp>
        <p:nvSpPr>
          <p:cNvPr id="6149" name="Text Box 5"/>
          <p:cNvSpPr txBox="1">
            <a:spLocks noChangeArrowheads="1"/>
          </p:cNvSpPr>
          <p:nvPr/>
        </p:nvSpPr>
        <p:spPr bwMode="auto">
          <a:xfrm>
            <a:off x="304800" y="1447800"/>
            <a:ext cx="3733800" cy="1800225"/>
          </a:xfrm>
          <a:prstGeom prst="rect">
            <a:avLst/>
          </a:prstGeom>
          <a:noFill/>
          <a:ln w="9525">
            <a:noFill/>
            <a:miter lim="800000"/>
            <a:headEnd/>
            <a:tailEnd/>
          </a:ln>
        </p:spPr>
        <p:txBody>
          <a:bodyPr>
            <a:spAutoFit/>
          </a:bodyPr>
          <a:lstStyle/>
          <a:p>
            <a:pPr eaLnBrk="1" hangingPunct="1">
              <a:spcBef>
                <a:spcPct val="50000"/>
              </a:spcBef>
            </a:pPr>
            <a:r>
              <a:rPr lang="en-US" altLang="en-US" sz="2800" b="1" u="sng" dirty="0">
                <a:solidFill>
                  <a:srgbClr val="FF9933"/>
                </a:solidFill>
              </a:rPr>
              <a:t>Logical </a:t>
            </a:r>
            <a:r>
              <a:rPr lang="en-US" altLang="en-US" sz="2800" b="1" u="sng" dirty="0" err="1">
                <a:solidFill>
                  <a:srgbClr val="FF9933"/>
                </a:solidFill>
              </a:rPr>
              <a:t>Epiricism</a:t>
            </a:r>
            <a:r>
              <a:rPr lang="en-US" altLang="en-US" sz="2800" b="1" dirty="0">
                <a:solidFill>
                  <a:schemeClr val="bg1"/>
                </a:solidFill>
              </a:rPr>
              <a:t> </a:t>
            </a:r>
            <a:r>
              <a:rPr lang="en-US" altLang="en-US" sz="2800" dirty="0"/>
              <a:t>(positivism) takes hold in English Speaking countries.</a:t>
            </a:r>
          </a:p>
        </p:txBody>
      </p:sp>
      <p:sp>
        <p:nvSpPr>
          <p:cNvPr id="6150" name="Text Box 6"/>
          <p:cNvSpPr txBox="1">
            <a:spLocks noChangeArrowheads="1"/>
          </p:cNvSpPr>
          <p:nvPr/>
        </p:nvSpPr>
        <p:spPr bwMode="auto">
          <a:xfrm>
            <a:off x="228600" y="3276600"/>
            <a:ext cx="3810000" cy="3416320"/>
          </a:xfrm>
          <a:prstGeom prst="rect">
            <a:avLst/>
          </a:prstGeom>
          <a:noFill/>
          <a:ln w="9525">
            <a:noFill/>
            <a:miter lim="800000"/>
            <a:headEnd/>
            <a:tailEnd/>
          </a:ln>
        </p:spPr>
        <p:txBody>
          <a:bodyPr wrap="square">
            <a:spAutoFit/>
          </a:bodyPr>
          <a:lstStyle/>
          <a:p>
            <a:pPr eaLnBrk="1" hangingPunct="1">
              <a:spcBef>
                <a:spcPct val="50000"/>
              </a:spcBef>
            </a:pPr>
            <a:r>
              <a:rPr lang="en-US" altLang="en-US" sz="2400" b="1" u="sng" dirty="0">
                <a:solidFill>
                  <a:srgbClr val="FF9933"/>
                </a:solidFill>
              </a:rPr>
              <a:t>Ludwig Wittgenstein</a:t>
            </a:r>
            <a:r>
              <a:rPr lang="en-US" altLang="en-US" sz="2400" b="1" dirty="0">
                <a:solidFill>
                  <a:schemeClr val="bg1"/>
                </a:solidFill>
              </a:rPr>
              <a:t> </a:t>
            </a:r>
            <a:r>
              <a:rPr lang="en-US" altLang="en-US" sz="2400" dirty="0"/>
              <a:t>reduced philosophy to language, arguing that philosophers could not rationalize God, freedom, morality. (To think about thing you need empirical proof, not metaphysical theory)</a:t>
            </a:r>
          </a:p>
        </p:txBody>
      </p:sp>
      <p:pic>
        <p:nvPicPr>
          <p:cNvPr id="8197" name="Picture 8" descr="Rodin__The_Thinker"/>
          <p:cNvPicPr>
            <a:picLocks noChangeAspect="1" noChangeArrowheads="1"/>
          </p:cNvPicPr>
          <p:nvPr/>
        </p:nvPicPr>
        <p:blipFill>
          <a:blip r:embed="rId2" cstate="print"/>
          <a:srcRect/>
          <a:stretch>
            <a:fillRect/>
          </a:stretch>
        </p:blipFill>
        <p:spPr bwMode="auto">
          <a:xfrm>
            <a:off x="4419600" y="1447800"/>
            <a:ext cx="4048125" cy="5181600"/>
          </a:xfrm>
          <a:prstGeom prst="rect">
            <a:avLst/>
          </a:prstGeom>
          <a:noFill/>
          <a:ln w="28575">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diamond(in)">
                                      <p:cBhvr>
                                        <p:cTn id="12"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Rodin__The_Thinker"/>
          <p:cNvPicPr>
            <a:picLocks noChangeAspect="1" noChangeArrowheads="1"/>
          </p:cNvPicPr>
          <p:nvPr/>
        </p:nvPicPr>
        <p:blipFill>
          <a:blip r:embed="rId2" cstate="print"/>
          <a:srcRect/>
          <a:stretch>
            <a:fillRect/>
          </a:stretch>
        </p:blipFill>
        <p:spPr bwMode="auto">
          <a:xfrm>
            <a:off x="4572000" y="838200"/>
            <a:ext cx="4048125" cy="5181600"/>
          </a:xfrm>
          <a:prstGeom prst="rect">
            <a:avLst/>
          </a:prstGeom>
          <a:noFill/>
          <a:ln w="19050">
            <a:solidFill>
              <a:schemeClr val="bg1"/>
            </a:solidFill>
            <a:miter lim="800000"/>
            <a:headEnd/>
            <a:tailEnd/>
          </a:ln>
        </p:spPr>
      </p:pic>
      <p:sp>
        <p:nvSpPr>
          <p:cNvPr id="8198" name="Text Box 6"/>
          <p:cNvSpPr txBox="1">
            <a:spLocks noChangeArrowheads="1"/>
          </p:cNvSpPr>
          <p:nvPr/>
        </p:nvSpPr>
        <p:spPr bwMode="auto">
          <a:xfrm>
            <a:off x="228600" y="457200"/>
            <a:ext cx="3962400" cy="2246769"/>
          </a:xfrm>
          <a:prstGeom prst="rect">
            <a:avLst/>
          </a:prstGeom>
          <a:noFill/>
          <a:ln w="9525">
            <a:noFill/>
            <a:miter lim="800000"/>
            <a:headEnd/>
            <a:tailEnd/>
          </a:ln>
        </p:spPr>
        <p:txBody>
          <a:bodyPr>
            <a:spAutoFit/>
          </a:bodyPr>
          <a:lstStyle/>
          <a:p>
            <a:pPr eaLnBrk="1" hangingPunct="1">
              <a:spcBef>
                <a:spcPct val="50000"/>
              </a:spcBef>
            </a:pPr>
            <a:r>
              <a:rPr lang="en-US" altLang="en-US" sz="2800" b="1" u="sng" dirty="0">
                <a:solidFill>
                  <a:srgbClr val="FF9933"/>
                </a:solidFill>
              </a:rPr>
              <a:t>EXISTENTIALISM</a:t>
            </a:r>
            <a:r>
              <a:rPr lang="en-US" altLang="en-US" sz="2800" dirty="0">
                <a:solidFill>
                  <a:srgbClr val="FF9933"/>
                </a:solidFill>
              </a:rPr>
              <a:t> </a:t>
            </a:r>
            <a:r>
              <a:rPr lang="en-US" altLang="en-US" sz="2800" dirty="0"/>
              <a:t>- In Europe were basically atheists who were searching for morals.  (We exist, then we die)</a:t>
            </a:r>
          </a:p>
        </p:txBody>
      </p:sp>
      <p:sp>
        <p:nvSpPr>
          <p:cNvPr id="8199" name="Text Box 7"/>
          <p:cNvSpPr txBox="1">
            <a:spLocks noChangeArrowheads="1"/>
          </p:cNvSpPr>
          <p:nvPr/>
        </p:nvSpPr>
        <p:spPr bwMode="auto">
          <a:xfrm>
            <a:off x="436563" y="3429000"/>
            <a:ext cx="3733800" cy="2677656"/>
          </a:xfrm>
          <a:prstGeom prst="rect">
            <a:avLst/>
          </a:prstGeom>
          <a:noFill/>
          <a:ln w="9525">
            <a:noFill/>
            <a:miter lim="800000"/>
            <a:headEnd/>
            <a:tailEnd/>
          </a:ln>
        </p:spPr>
        <p:txBody>
          <a:bodyPr>
            <a:spAutoFit/>
          </a:bodyPr>
          <a:lstStyle/>
          <a:p>
            <a:pPr eaLnBrk="1" hangingPunct="1">
              <a:spcBef>
                <a:spcPct val="50000"/>
              </a:spcBef>
            </a:pPr>
            <a:r>
              <a:rPr lang="en-US" altLang="en-US" sz="2800" b="1" dirty="0">
                <a:solidFill>
                  <a:srgbClr val="FF9933"/>
                </a:solidFill>
              </a:rPr>
              <a:t>Jean Paul </a:t>
            </a:r>
            <a:r>
              <a:rPr lang="en-US" altLang="en-US" sz="2800" b="1" dirty="0" err="1">
                <a:solidFill>
                  <a:srgbClr val="FF9933"/>
                </a:solidFill>
              </a:rPr>
              <a:t>Sarte</a:t>
            </a:r>
            <a:r>
              <a:rPr lang="en-US" altLang="en-US" sz="2800" b="1" dirty="0">
                <a:solidFill>
                  <a:schemeClr val="bg1"/>
                </a:solidFill>
              </a:rPr>
              <a:t> </a:t>
            </a:r>
            <a:r>
              <a:rPr lang="en-US" altLang="en-US" sz="2800" dirty="0"/>
              <a:t>argued that human beings are defined about making choices of the conscious, not in faith. Wrote literary works</a:t>
            </a:r>
          </a:p>
        </p:txBody>
      </p:sp>
      <p:pic>
        <p:nvPicPr>
          <p:cNvPr id="8202" name="Picture 10" descr="Sartre"/>
          <p:cNvPicPr>
            <a:picLocks noChangeAspect="1" noChangeArrowheads="1"/>
          </p:cNvPicPr>
          <p:nvPr/>
        </p:nvPicPr>
        <p:blipFill>
          <a:blip r:embed="rId3" cstate="print"/>
          <a:srcRect/>
          <a:stretch>
            <a:fillRect/>
          </a:stretch>
        </p:blipFill>
        <p:spPr bwMode="auto">
          <a:xfrm>
            <a:off x="4495800" y="762000"/>
            <a:ext cx="4124325" cy="5334000"/>
          </a:xfrm>
          <a:prstGeom prst="rect">
            <a:avLst/>
          </a:prstGeom>
          <a:noFill/>
          <a:ln w="28575">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diamond(in)">
                                      <p:cBhvr>
                                        <p:cTn id="7" dur="2000"/>
                                        <p:tgtEl>
                                          <p:spTgt spid="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diamond(in)">
                                      <p:cBhvr>
                                        <p:cTn id="12" dur="2000"/>
                                        <p:tgtEl>
                                          <p:spTgt spid="8199"/>
                                        </p:tgtEl>
                                      </p:cBhvr>
                                    </p:animEffect>
                                  </p:childTnLst>
                                </p:cTn>
                              </p:par>
                              <p:par>
                                <p:cTn id="13" presetID="7" presetClass="entr" presetSubtype="4" fill="hold" nodeType="withEffect">
                                  <p:stCondLst>
                                    <p:cond delay="0"/>
                                  </p:stCondLst>
                                  <p:childTnLst>
                                    <p:set>
                                      <p:cBhvr>
                                        <p:cTn id="14" dur="1" fill="hold">
                                          <p:stCondLst>
                                            <p:cond delay="0"/>
                                          </p:stCondLst>
                                        </p:cTn>
                                        <p:tgtEl>
                                          <p:spTgt spid="8202"/>
                                        </p:tgtEl>
                                        <p:attrNameLst>
                                          <p:attrName>style.visibility</p:attrName>
                                        </p:attrNameLst>
                                      </p:cBhvr>
                                      <p:to>
                                        <p:strVal val="visible"/>
                                      </p:to>
                                    </p:set>
                                    <p:anim calcmode="lin" valueType="num">
                                      <p:cBhvr additive="base">
                                        <p:cTn id="15" dur="5000" fill="hold"/>
                                        <p:tgtEl>
                                          <p:spTgt spid="8202"/>
                                        </p:tgtEl>
                                        <p:attrNameLst>
                                          <p:attrName>ppt_x</p:attrName>
                                        </p:attrNameLst>
                                      </p:cBhvr>
                                      <p:tavLst>
                                        <p:tav tm="0">
                                          <p:val>
                                            <p:strVal val="#ppt_x"/>
                                          </p:val>
                                        </p:tav>
                                        <p:tav tm="100000">
                                          <p:val>
                                            <p:strVal val="#ppt_x"/>
                                          </p:val>
                                        </p:tav>
                                      </p:tavLst>
                                    </p:anim>
                                    <p:anim calcmode="lin" valueType="num">
                                      <p:cBhvr additive="base">
                                        <p:cTn id="16" dur="5000" fill="hold"/>
                                        <p:tgtEl>
                                          <p:spTgt spid="8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19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720</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28 – Age of Anxiety</vt:lpstr>
      <vt:lpstr>Chapter 28 – Age of Anxiety</vt:lpstr>
      <vt:lpstr>Chapter 28: The Age of Anxiety 1919-1939</vt:lpstr>
      <vt:lpstr>“Crisis of the mind”</vt:lpstr>
      <vt:lpstr>Slide 5</vt:lpstr>
      <vt:lpstr>Modern Philosophy</vt:lpstr>
      <vt:lpstr>Modern Philosophy</vt:lpstr>
      <vt:lpstr>Philosophy splits due to  World War I</vt:lpstr>
      <vt:lpstr>Slide 9</vt:lpstr>
      <vt:lpstr>Revival of Christianity</vt:lpstr>
      <vt:lpstr>The New Physics</vt:lpstr>
      <vt:lpstr>The New Physics</vt:lpstr>
      <vt:lpstr>Psychology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 – Age of Anxiety</dc:title>
  <dc:creator>sbehler</dc:creator>
  <cp:lastModifiedBy>sbehler</cp:lastModifiedBy>
  <cp:revision>3</cp:revision>
  <dcterms:created xsi:type="dcterms:W3CDTF">2015-03-10T19:40:41Z</dcterms:created>
  <dcterms:modified xsi:type="dcterms:W3CDTF">2016-03-11T17:36:28Z</dcterms:modified>
</cp:coreProperties>
</file>