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257" r:id="rId3"/>
    <p:sldId id="270" r:id="rId4"/>
    <p:sldId id="271" r:id="rId5"/>
    <p:sldId id="259" r:id="rId6"/>
    <p:sldId id="269" r:id="rId7"/>
    <p:sldId id="260" r:id="rId8"/>
    <p:sldId id="265" r:id="rId9"/>
    <p:sldId id="262" r:id="rId10"/>
    <p:sldId id="266" r:id="rId11"/>
    <p:sldId id="258" r:id="rId12"/>
    <p:sldId id="272" r:id="rId13"/>
    <p:sldId id="273" r:id="rId14"/>
    <p:sldId id="274" r:id="rId15"/>
    <p:sldId id="290" r:id="rId16"/>
    <p:sldId id="275" r:id="rId17"/>
    <p:sldId id="276" r:id="rId18"/>
    <p:sldId id="277" r:id="rId19"/>
    <p:sldId id="278" r:id="rId20"/>
    <p:sldId id="279" r:id="rId21"/>
    <p:sldId id="280" r:id="rId22"/>
    <p:sldId id="282" r:id="rId23"/>
    <p:sldId id="281" r:id="rId24"/>
    <p:sldId id="288" r:id="rId25"/>
    <p:sldId id="283" r:id="rId26"/>
    <p:sldId id="284" r:id="rId27"/>
    <p:sldId id="289" r:id="rId28"/>
    <p:sldId id="285" r:id="rId29"/>
    <p:sldId id="286" r:id="rId30"/>
    <p:sldId id="287" r:id="rId31"/>
    <p:sldId id="291" r:id="rId32"/>
    <p:sldId id="292" r:id="rId33"/>
    <p:sldId id="293" r:id="rId34"/>
    <p:sldId id="294" r:id="rId35"/>
    <p:sldId id="295" r:id="rId36"/>
    <p:sldId id="296"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0" autoAdjust="0"/>
    <p:restoredTop sz="94643" autoAdjust="0"/>
  </p:normalViewPr>
  <p:slideViewPr>
    <p:cSldViewPr>
      <p:cViewPr varScale="1">
        <p:scale>
          <a:sx n="69" d="100"/>
          <a:sy n="69" d="100"/>
        </p:scale>
        <p:origin x="-582" y="-10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FB6787-816F-4FF4-AD7A-867ADF870109}" type="datetimeFigureOut">
              <a:rPr lang="en-US" smtClean="0"/>
              <a:pPr/>
              <a:t>3/18/2016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41759F-A651-4E52-8A2F-52BEBE31BC27}" type="slidenum">
              <a:rPr lang="en-US" smtClean="0"/>
              <a:pPr/>
              <a:t>‹#›</a:t>
            </a:fld>
            <a:endParaRPr lang="en-US"/>
          </a:p>
        </p:txBody>
      </p:sp>
    </p:spTree>
    <p:extLst>
      <p:ext uri="{BB962C8B-B14F-4D97-AF65-F5344CB8AC3E}">
        <p14:creationId xmlns="" xmlns:p14="http://schemas.microsoft.com/office/powerpoint/2010/main" val="25011895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9DA835-2E96-4C4C-87A7-CC8407FED3E0}"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A3CD1-2F84-4544-A91E-ED53E68C69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DA835-2E96-4C4C-87A7-CC8407FED3E0}"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A3CD1-2F84-4544-A91E-ED53E68C69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DA835-2E96-4C4C-87A7-CC8407FED3E0}"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A3CD1-2F84-4544-A91E-ED53E68C69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DA835-2E96-4C4C-87A7-CC8407FED3E0}"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A3CD1-2F84-4544-A91E-ED53E68C69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9DA835-2E96-4C4C-87A7-CC8407FED3E0}"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A3CD1-2F84-4544-A91E-ED53E68C69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9DA835-2E96-4C4C-87A7-CC8407FED3E0}"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A3CD1-2F84-4544-A91E-ED53E68C69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9DA835-2E96-4C4C-87A7-CC8407FED3E0}" type="datetimeFigureOut">
              <a:rPr lang="en-US" smtClean="0"/>
              <a:pPr/>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A3CD1-2F84-4544-A91E-ED53E68C69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9DA835-2E96-4C4C-87A7-CC8407FED3E0}" type="datetimeFigureOut">
              <a:rPr lang="en-US" smtClean="0"/>
              <a:pPr/>
              <a:t>3/18/2016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A3CD1-2F84-4544-A91E-ED53E68C69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DA835-2E96-4C4C-87A7-CC8407FED3E0}" type="datetimeFigureOut">
              <a:rPr lang="en-US" smtClean="0"/>
              <a:pPr/>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A3CD1-2F84-4544-A91E-ED53E68C69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9DA835-2E96-4C4C-87A7-CC8407FED3E0}"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A3CD1-2F84-4544-A91E-ED53E68C69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9DA835-2E96-4C4C-87A7-CC8407FED3E0}"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A3CD1-2F84-4544-A91E-ED53E68C69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DA835-2E96-4C4C-87A7-CC8407FED3E0}" type="datetimeFigureOut">
              <a:rPr lang="en-US" smtClean="0"/>
              <a:pPr/>
              <a:t>3/18/2016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A3CD1-2F84-4544-A91E-ED53E68C69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www.youtube.com/watch?v=JB45qymNQEo" TargetMode="Externa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hyperlink" Target="http://www.youtube.com/watch?v=PYFIbcSPgIg" TargetMode="External"/><Relationship Id="rId5" Type="http://schemas.openxmlformats.org/officeDocument/2006/relationships/hyperlink" Target="http://www.youtube.com/watch?v=Nu-ZB-yoPyY" TargetMode="External"/><Relationship Id="rId4" Type="http://schemas.openxmlformats.org/officeDocument/2006/relationships/hyperlink" Target="http://www.youtube.com/watch?v=eGhdX1SI3KY&amp;bpctr=136431878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ix2oiw9px4"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ushmm.org/wlc/en/article.php?ModuleId=1000520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youtube.com/watch?v=9eY698MGSGI&amp;NR=1"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youtube.com/watch?v=kmH5A6QsqRY&amp;feature=related"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youtube.com/watch?v=8ha0qKquG2E&amp;feature=related"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l14WDZCnz-w"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7772400" cy="1470025"/>
          </a:xfrm>
        </p:spPr>
        <p:txBody>
          <a:bodyPr/>
          <a:lstStyle/>
          <a:p>
            <a:pPr algn="l"/>
            <a:r>
              <a:rPr lang="en-US" dirty="0" smtClean="0"/>
              <a:t>Chapter 29 - Germany after WW1 and the Rise of Nazism</a:t>
            </a:r>
            <a:endParaRPr lang="en-US" dirty="0"/>
          </a:p>
        </p:txBody>
      </p:sp>
      <p:sp>
        <p:nvSpPr>
          <p:cNvPr id="3" name="TextBox 2"/>
          <p:cNvSpPr txBox="1"/>
          <p:nvPr/>
        </p:nvSpPr>
        <p:spPr>
          <a:xfrm>
            <a:off x="228600" y="1524000"/>
            <a:ext cx="8610600" cy="646331"/>
          </a:xfrm>
          <a:prstGeom prst="rect">
            <a:avLst/>
          </a:prstGeom>
          <a:noFill/>
        </p:spPr>
        <p:txBody>
          <a:bodyPr wrap="square" rtlCol="0">
            <a:spAutoFit/>
          </a:bodyPr>
          <a:lstStyle/>
          <a:p>
            <a:endParaRPr lang="en-US" dirty="0" smtClean="0"/>
          </a:p>
          <a:p>
            <a:endParaRPr lang="en-US" dirty="0"/>
          </a:p>
        </p:txBody>
      </p:sp>
      <p:sp>
        <p:nvSpPr>
          <p:cNvPr id="4" name="TextBox 3"/>
          <p:cNvSpPr txBox="1"/>
          <p:nvPr/>
        </p:nvSpPr>
        <p:spPr>
          <a:xfrm>
            <a:off x="381000" y="5486400"/>
            <a:ext cx="8305800" cy="954107"/>
          </a:xfrm>
          <a:prstGeom prst="rect">
            <a:avLst/>
          </a:prstGeom>
          <a:noFill/>
        </p:spPr>
        <p:txBody>
          <a:bodyPr wrap="square" rtlCol="0">
            <a:spAutoFit/>
          </a:bodyPr>
          <a:lstStyle/>
          <a:p>
            <a:r>
              <a:rPr lang="en-US" sz="2800" dirty="0" smtClean="0"/>
              <a:t>HW: outline – “Nazi Expansion and the Second World War” (up to “The Grand Alliance”) (</a:t>
            </a:r>
            <a:r>
              <a:rPr lang="en-US" sz="2800" b="1" dirty="0" smtClean="0"/>
              <a:t>p. 975 – 980)</a:t>
            </a:r>
            <a:endParaRPr lang="en-US" sz="2800" b="1" dirty="0"/>
          </a:p>
        </p:txBody>
      </p:sp>
      <p:sp>
        <p:nvSpPr>
          <p:cNvPr id="5" name="TextBox 4"/>
          <p:cNvSpPr txBox="1"/>
          <p:nvPr/>
        </p:nvSpPr>
        <p:spPr>
          <a:xfrm>
            <a:off x="457200" y="2438400"/>
            <a:ext cx="7239000" cy="2677656"/>
          </a:xfrm>
          <a:prstGeom prst="rect">
            <a:avLst/>
          </a:prstGeom>
          <a:noFill/>
        </p:spPr>
        <p:txBody>
          <a:bodyPr wrap="square" rtlCol="0">
            <a:spAutoFit/>
          </a:bodyPr>
          <a:lstStyle/>
          <a:p>
            <a:r>
              <a:rPr lang="en-US" sz="2800" i="1" dirty="0" smtClean="0"/>
              <a:t>Today</a:t>
            </a:r>
            <a:r>
              <a:rPr lang="en-US" sz="2800" dirty="0" smtClean="0"/>
              <a:t> – Rise of Hitler</a:t>
            </a:r>
          </a:p>
          <a:p>
            <a:r>
              <a:rPr lang="en-US" sz="2800" i="1" dirty="0" smtClean="0"/>
              <a:t>Tomorrow </a:t>
            </a:r>
            <a:r>
              <a:rPr lang="en-US" sz="2800" dirty="0" smtClean="0"/>
              <a:t>– The Holocaust</a:t>
            </a:r>
          </a:p>
          <a:p>
            <a:r>
              <a:rPr lang="en-US" sz="2800" i="1" dirty="0" smtClean="0"/>
              <a:t>Monday</a:t>
            </a:r>
            <a:r>
              <a:rPr lang="en-US" sz="2800" dirty="0" smtClean="0"/>
              <a:t> – WWII (Battles, etc)</a:t>
            </a:r>
          </a:p>
          <a:p>
            <a:r>
              <a:rPr lang="en-US" sz="2800" i="1" dirty="0" smtClean="0"/>
              <a:t>Tuesday</a:t>
            </a:r>
            <a:r>
              <a:rPr lang="en-US" sz="2800" dirty="0" smtClean="0"/>
              <a:t>, </a:t>
            </a:r>
            <a:r>
              <a:rPr lang="en-US" sz="2800" i="1" dirty="0" smtClean="0"/>
              <a:t>Wednesday</a:t>
            </a:r>
            <a:r>
              <a:rPr lang="en-US" sz="2800" dirty="0" smtClean="0"/>
              <a:t> – Review</a:t>
            </a:r>
          </a:p>
          <a:p>
            <a:r>
              <a:rPr lang="en-US" sz="2800" i="1" dirty="0" smtClean="0"/>
              <a:t>Thursday </a:t>
            </a:r>
            <a:r>
              <a:rPr lang="en-US" sz="2800" dirty="0" smtClean="0"/>
              <a:t>– Chapters 28, 29 MC Exam</a:t>
            </a:r>
          </a:p>
          <a:p>
            <a:r>
              <a:rPr lang="en-US" sz="2800" i="1" dirty="0" smtClean="0"/>
              <a:t>Friday </a:t>
            </a:r>
            <a:r>
              <a:rPr lang="en-US" sz="2800" dirty="0" smtClean="0"/>
              <a:t>– go over test</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Reichstag Fire</a:t>
            </a:r>
            <a:endParaRPr lang="en-US" dirty="0"/>
          </a:p>
        </p:txBody>
      </p:sp>
      <p:sp>
        <p:nvSpPr>
          <p:cNvPr id="3" name="Content Placeholder 2"/>
          <p:cNvSpPr>
            <a:spLocks noGrp="1"/>
          </p:cNvSpPr>
          <p:nvPr>
            <p:ph sz="half" idx="1"/>
          </p:nvPr>
        </p:nvSpPr>
        <p:spPr>
          <a:xfrm>
            <a:off x="0" y="1143000"/>
            <a:ext cx="5105400" cy="5715000"/>
          </a:xfrm>
        </p:spPr>
        <p:txBody>
          <a:bodyPr>
            <a:normAutofit fontScale="92500" lnSpcReduction="10000"/>
          </a:bodyPr>
          <a:lstStyle/>
          <a:p>
            <a:r>
              <a:rPr lang="en-US" dirty="0" smtClean="0"/>
              <a:t>February 27, 1933</a:t>
            </a:r>
          </a:p>
          <a:p>
            <a:r>
              <a:rPr lang="en-US" dirty="0" smtClean="0"/>
              <a:t>The Reichstag, Germany’s equivalent to the U.S. capital building is set on fire.</a:t>
            </a:r>
          </a:p>
          <a:p>
            <a:r>
              <a:rPr lang="en-US" dirty="0" smtClean="0"/>
              <a:t>Hitler blames the Jews and Communists for it.</a:t>
            </a:r>
          </a:p>
          <a:p>
            <a:r>
              <a:rPr lang="en-US" dirty="0" smtClean="0"/>
              <a:t>Proposes the removal of all checks and balances in the government .</a:t>
            </a:r>
          </a:p>
          <a:p>
            <a:r>
              <a:rPr lang="en-US" dirty="0" smtClean="0"/>
              <a:t>Out of fear, the Republic approves this measure, Hitler’s power becomes absolute.</a:t>
            </a:r>
          </a:p>
          <a:p>
            <a:r>
              <a:rPr lang="en-US" dirty="0" smtClean="0"/>
              <a:t>Germany will never be the same again.</a:t>
            </a:r>
          </a:p>
          <a:p>
            <a:endParaRPr lang="en-US" dirty="0"/>
          </a:p>
        </p:txBody>
      </p:sp>
      <p:pic>
        <p:nvPicPr>
          <p:cNvPr id="6" name="Content Placeholder 5" descr="reichstag-fire.jpg"/>
          <p:cNvPicPr>
            <a:picLocks noGrp="1" noChangeAspect="1"/>
          </p:cNvPicPr>
          <p:nvPr>
            <p:ph sz="half" idx="2"/>
          </p:nvPr>
        </p:nvPicPr>
        <p:blipFill>
          <a:blip r:embed="rId2" cstate="print"/>
          <a:stretch>
            <a:fillRect/>
          </a:stretch>
        </p:blipFill>
        <p:spPr>
          <a:xfrm>
            <a:off x="5105400" y="2286000"/>
            <a:ext cx="3867018" cy="2367756"/>
          </a:xfrm>
        </p:spPr>
      </p:pic>
      <p:sp>
        <p:nvSpPr>
          <p:cNvPr id="5" name="Rectangle 4"/>
          <p:cNvSpPr/>
          <p:nvPr/>
        </p:nvSpPr>
        <p:spPr>
          <a:xfrm>
            <a:off x="7315200" y="5334000"/>
            <a:ext cx="1371600" cy="1295400"/>
          </a:xfrm>
          <a:prstGeom prst="rect">
            <a:avLst/>
          </a:prstGeom>
          <a:blipFill>
            <a:blip r:embed="rId3" cstate="prin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610600" cy="1143000"/>
          </a:xfrm>
        </p:spPr>
        <p:txBody>
          <a:bodyPr>
            <a:normAutofit fontScale="90000"/>
          </a:bodyPr>
          <a:lstStyle/>
          <a:p>
            <a:pPr algn="l"/>
            <a:r>
              <a:rPr lang="en-US" sz="3100" dirty="0" smtClean="0"/>
              <a:t>March 23, 1933 - </a:t>
            </a:r>
            <a:r>
              <a:rPr lang="en-US" sz="3100" u="sng" dirty="0" smtClean="0"/>
              <a:t>Enabling Act </a:t>
            </a:r>
            <a:r>
              <a:rPr lang="en-US" sz="3100" dirty="0" smtClean="0"/>
              <a:t>pushed through the Reichstag - Gave Hitler complete dictatorial powers.</a:t>
            </a:r>
            <a:br>
              <a:rPr lang="en-US" sz="3100" dirty="0" smtClean="0"/>
            </a:br>
            <a:r>
              <a:rPr lang="en-US" sz="3100" dirty="0" smtClean="0"/>
              <a:t> Due to a brilliant propaganda campaign, Hitler is the democratically  elected Chancellor of Germany</a:t>
            </a:r>
          </a:p>
        </p:txBody>
      </p:sp>
      <p:pic>
        <p:nvPicPr>
          <p:cNvPr id="8" name="Content Placeholder 7" descr="chancellor1 (1).jpg"/>
          <p:cNvPicPr>
            <a:picLocks noGrp="1" noChangeAspect="1"/>
          </p:cNvPicPr>
          <p:nvPr>
            <p:ph sz="half" idx="1"/>
          </p:nvPr>
        </p:nvPicPr>
        <p:blipFill>
          <a:blip r:embed="rId2" cstate="print"/>
          <a:stretch>
            <a:fillRect/>
          </a:stretch>
        </p:blipFill>
        <p:spPr>
          <a:xfrm>
            <a:off x="4419600" y="2133600"/>
            <a:ext cx="4315057" cy="2819400"/>
          </a:xfrm>
        </p:spPr>
      </p:pic>
      <p:pic>
        <p:nvPicPr>
          <p:cNvPr id="9" name="Content Placeholder 8" descr="images.jpg"/>
          <p:cNvPicPr>
            <a:picLocks noGrp="1" noChangeAspect="1"/>
          </p:cNvPicPr>
          <p:nvPr>
            <p:ph sz="half" idx="2"/>
          </p:nvPr>
        </p:nvPicPr>
        <p:blipFill>
          <a:blip r:embed="rId3" cstate="print"/>
          <a:stretch>
            <a:fillRect/>
          </a:stretch>
        </p:blipFill>
        <p:spPr>
          <a:xfrm>
            <a:off x="609600" y="1981200"/>
            <a:ext cx="3066434" cy="4331946"/>
          </a:xfrm>
        </p:spPr>
      </p:pic>
      <p:sp>
        <p:nvSpPr>
          <p:cNvPr id="5" name="Rectangle 4"/>
          <p:cNvSpPr/>
          <p:nvPr/>
        </p:nvSpPr>
        <p:spPr>
          <a:xfrm>
            <a:off x="7543800" y="5334000"/>
            <a:ext cx="1371600" cy="1295400"/>
          </a:xfrm>
          <a:prstGeom prst="rect">
            <a:avLst/>
          </a:prstGeom>
          <a:blipFill>
            <a:blip r:embed="rId4" cstate="prin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WINDOWS\Desktop\fascism\hy2.jpg"/>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WINDOWS\Desktop\fascism\hy3nuremburg.jpg"/>
          <p:cNvPicPr>
            <a:picLocks noChangeAspect="1" noChangeArrowheads="1"/>
          </p:cNvPicPr>
          <p:nvPr/>
        </p:nvPicPr>
        <p:blipFill>
          <a:blip r:embed="rId2" cstate="print"/>
          <a:srcRect/>
          <a:stretch>
            <a:fillRect/>
          </a:stretch>
        </p:blipFill>
        <p:spPr bwMode="auto">
          <a:xfrm>
            <a:off x="0" y="990600"/>
            <a:ext cx="9144000" cy="5867400"/>
          </a:xfrm>
          <a:prstGeom prst="rect">
            <a:avLst/>
          </a:prstGeom>
          <a:noFill/>
          <a:ln w="9525">
            <a:noFill/>
            <a:miter lim="800000"/>
            <a:headEnd/>
            <a:tailEnd/>
          </a:ln>
        </p:spPr>
      </p:pic>
      <p:sp>
        <p:nvSpPr>
          <p:cNvPr id="87043" name="WordArt 3"/>
          <p:cNvSpPr>
            <a:spLocks noChangeArrowheads="1" noChangeShapeType="1" noTextEdit="1"/>
          </p:cNvSpPr>
          <p:nvPr/>
        </p:nvSpPr>
        <p:spPr bwMode="ltGray">
          <a:xfrm>
            <a:off x="381000" y="228600"/>
            <a:ext cx="8458200" cy="7620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effectLst>
                  <a:outerShdw dist="35921" dir="2700000" algn="ctr" rotWithShape="0">
                    <a:srgbClr val="C0C0C0"/>
                  </a:outerShdw>
                </a:effectLst>
                <a:latin typeface="Haettenschweiler"/>
              </a:rPr>
              <a:t>Hitler Youth Rally in </a:t>
            </a:r>
            <a:r>
              <a:rPr lang="en-US" sz="3600" kern="10" dirty="0" err="1">
                <a:ln w="9525">
                  <a:noFill/>
                  <a:round/>
                  <a:headEnd/>
                  <a:tailEnd/>
                </a:ln>
                <a:effectLst>
                  <a:outerShdw dist="35921" dir="2700000" algn="ctr" rotWithShape="0">
                    <a:srgbClr val="C0C0C0"/>
                  </a:outerShdw>
                </a:effectLst>
                <a:latin typeface="Haettenschweiler"/>
              </a:rPr>
              <a:t>Nurmeberg</a:t>
            </a:r>
            <a:endParaRPr lang="en-US" sz="3600" kern="10" dirty="0">
              <a:ln w="9525">
                <a:noFill/>
                <a:round/>
                <a:headEnd/>
                <a:tailEnd/>
              </a:ln>
              <a:effectLst>
                <a:outerShdw dist="35921" dir="2700000" algn="ctr" rotWithShape="0">
                  <a:srgbClr val="C0C0C0"/>
                </a:outerShdw>
              </a:effectLst>
              <a:latin typeface="Haettenschweiler"/>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Hitler become so powerful?</a:t>
            </a:r>
            <a:endParaRPr lang="en-US" dirty="0"/>
          </a:p>
        </p:txBody>
      </p:sp>
      <p:pic>
        <p:nvPicPr>
          <p:cNvPr id="31746" name="Picture 2" descr="http://millikengenocideproject.wikispaces.com/file/view/cover-clip-hitler-youth-0674014960%5B1%5D.jpg/136764335/390x436/cover-clip-hitler-youth-0674014960%5B1%5D.jpg"/>
          <p:cNvPicPr>
            <a:picLocks noChangeAspect="1" noChangeArrowheads="1"/>
          </p:cNvPicPr>
          <p:nvPr/>
        </p:nvPicPr>
        <p:blipFill>
          <a:blip r:embed="rId2" cstate="print"/>
          <a:srcRect/>
          <a:stretch>
            <a:fillRect/>
          </a:stretch>
        </p:blipFill>
        <p:spPr bwMode="auto">
          <a:xfrm>
            <a:off x="304800" y="1524000"/>
            <a:ext cx="3105150" cy="3467100"/>
          </a:xfrm>
          <a:prstGeom prst="rect">
            <a:avLst/>
          </a:prstGeom>
          <a:noFill/>
        </p:spPr>
      </p:pic>
      <p:pic>
        <p:nvPicPr>
          <p:cNvPr id="31748" name="Picture 4" descr="http://media.comicvine.com/uploads/5/50532/1376347-reich20.jpg"/>
          <p:cNvPicPr>
            <a:picLocks noChangeAspect="1" noChangeArrowheads="1"/>
          </p:cNvPicPr>
          <p:nvPr/>
        </p:nvPicPr>
        <p:blipFill>
          <a:blip r:embed="rId3" cstate="print"/>
          <a:srcRect/>
          <a:stretch>
            <a:fillRect/>
          </a:stretch>
        </p:blipFill>
        <p:spPr bwMode="auto">
          <a:xfrm>
            <a:off x="3581400" y="2057400"/>
            <a:ext cx="5345722" cy="3429000"/>
          </a:xfrm>
          <a:prstGeom prst="rect">
            <a:avLst/>
          </a:prstGeom>
          <a:noFill/>
        </p:spPr>
      </p:pic>
      <p:sp>
        <p:nvSpPr>
          <p:cNvPr id="5" name="Rectangle 4"/>
          <p:cNvSpPr/>
          <p:nvPr/>
        </p:nvSpPr>
        <p:spPr>
          <a:xfrm>
            <a:off x="457200" y="5638800"/>
            <a:ext cx="8153400" cy="1754326"/>
          </a:xfrm>
          <a:prstGeom prst="rect">
            <a:avLst/>
          </a:prstGeom>
        </p:spPr>
        <p:txBody>
          <a:bodyPr wrap="square">
            <a:spAutoFit/>
          </a:bodyPr>
          <a:lstStyle/>
          <a:p>
            <a:r>
              <a:rPr lang="en-US" dirty="0" smtClean="0">
                <a:hlinkClick r:id="rId4"/>
              </a:rPr>
              <a:t>http://www.youtube.com/watch?v=eGhdX1SI3KY&amp;bpctr=1364318787</a:t>
            </a:r>
            <a:r>
              <a:rPr lang="en-US" dirty="0" smtClean="0"/>
              <a:t> Speech</a:t>
            </a:r>
          </a:p>
          <a:p>
            <a:r>
              <a:rPr lang="en-US" dirty="0" smtClean="0">
                <a:hlinkClick r:id="rId5"/>
              </a:rPr>
              <a:t>http://www.youtube.com/watch?v=Nu-ZB-yoPyY</a:t>
            </a:r>
            <a:r>
              <a:rPr lang="en-US" dirty="0" smtClean="0"/>
              <a:t> 22 min. doc.</a:t>
            </a:r>
          </a:p>
          <a:p>
            <a:r>
              <a:rPr lang="en-US" dirty="0" smtClean="0">
                <a:hlinkClick r:id="rId6"/>
              </a:rPr>
              <a:t>http://www.youtube.com/watch?v=PYFIbcSPgIg</a:t>
            </a:r>
            <a:r>
              <a:rPr lang="en-US" dirty="0" smtClean="0"/>
              <a:t> Hitler youth video </a:t>
            </a:r>
            <a:r>
              <a:rPr lang="en-US" dirty="0" smtClean="0">
                <a:hlinkClick r:id="rId7"/>
              </a:rPr>
              <a:t>http://www.youtube.com/watch?v=JB45qymNQEo</a:t>
            </a:r>
            <a:r>
              <a:rPr lang="en-US" dirty="0" smtClean="0"/>
              <a:t> Hitler’s Children part 1</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poptac1\Pictures\MP Navigator\2011_08_02\IMG_0030.jpg"/>
          <p:cNvPicPr>
            <a:picLocks noChangeAspect="1" noChangeArrowheads="1"/>
          </p:cNvPicPr>
          <p:nvPr/>
        </p:nvPicPr>
        <p:blipFill>
          <a:blip r:embed="rId2" cstate="print"/>
          <a:srcRect/>
          <a:stretch>
            <a:fillRect/>
          </a:stretch>
        </p:blipFill>
        <p:spPr bwMode="auto">
          <a:xfrm>
            <a:off x="4038600" y="0"/>
            <a:ext cx="4768850" cy="6858000"/>
          </a:xfrm>
          <a:prstGeom prst="rect">
            <a:avLst/>
          </a:prstGeom>
          <a:noFill/>
          <a:ln w="9525">
            <a:noFill/>
            <a:miter lim="800000"/>
            <a:headEnd/>
            <a:tailEnd/>
          </a:ln>
        </p:spPr>
      </p:pic>
      <p:sp>
        <p:nvSpPr>
          <p:cNvPr id="26627" name="TextBox 2"/>
          <p:cNvSpPr txBox="1">
            <a:spLocks noChangeArrowheads="1"/>
          </p:cNvSpPr>
          <p:nvPr/>
        </p:nvSpPr>
        <p:spPr bwMode="auto">
          <a:xfrm>
            <a:off x="0" y="990600"/>
            <a:ext cx="3810000" cy="2923877"/>
          </a:xfrm>
          <a:prstGeom prst="rect">
            <a:avLst/>
          </a:prstGeom>
          <a:noFill/>
          <a:ln w="9525">
            <a:noFill/>
            <a:miter lim="800000"/>
            <a:headEnd/>
            <a:tailEnd/>
          </a:ln>
        </p:spPr>
        <p:txBody>
          <a:bodyPr wrap="square">
            <a:spAutoFit/>
          </a:bodyPr>
          <a:lstStyle/>
          <a:p>
            <a:r>
              <a:rPr lang="en-US" altLang="en-US" sz="3200" dirty="0" smtClean="0"/>
              <a:t>1936 Olympics in Berlin</a:t>
            </a:r>
          </a:p>
          <a:p>
            <a:endParaRPr lang="en-US" altLang="en-US" sz="2400" dirty="0" smtClean="0"/>
          </a:p>
          <a:p>
            <a:r>
              <a:rPr lang="en-US" altLang="en-US" sz="2400" dirty="0" smtClean="0"/>
              <a:t>Advertising </a:t>
            </a:r>
            <a:r>
              <a:rPr lang="en-US" altLang="en-US" sz="2400" dirty="0"/>
              <a:t>poster for “The Gods of the Stadium”, part of a documentary series called </a:t>
            </a:r>
            <a:r>
              <a:rPr lang="en-US" altLang="en-US" sz="2400" i="1" dirty="0"/>
              <a:t>Olympia</a:t>
            </a:r>
            <a:r>
              <a:rPr lang="en-US" altLang="en-US" sz="2400" dirty="0"/>
              <a:t>, by </a:t>
            </a:r>
            <a:r>
              <a:rPr lang="en-US" altLang="en-US" sz="2400" dirty="0" err="1"/>
              <a:t>Leni</a:t>
            </a:r>
            <a:r>
              <a:rPr lang="en-US" altLang="en-US" sz="2400" dirty="0"/>
              <a:t> Riefenstahl.</a:t>
            </a:r>
          </a:p>
        </p:txBody>
      </p:sp>
      <p:sp>
        <p:nvSpPr>
          <p:cNvPr id="4" name="Rectangle 3"/>
          <p:cNvSpPr/>
          <p:nvPr/>
        </p:nvSpPr>
        <p:spPr>
          <a:xfrm>
            <a:off x="228600" y="5029200"/>
            <a:ext cx="3733800" cy="923330"/>
          </a:xfrm>
          <a:prstGeom prst="rect">
            <a:avLst/>
          </a:prstGeom>
        </p:spPr>
        <p:txBody>
          <a:bodyPr wrap="square">
            <a:spAutoFit/>
          </a:bodyPr>
          <a:lstStyle/>
          <a:p>
            <a:r>
              <a:rPr lang="en-US" dirty="0" smtClean="0">
                <a:hlinkClick r:id="rId3"/>
              </a:rPr>
              <a:t>https://www.youtube.com/watch?v=Qix2oiw9px4</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143000" y="76200"/>
            <a:ext cx="7772400" cy="1143000"/>
          </a:xfrm>
        </p:spPr>
        <p:txBody>
          <a:bodyPr/>
          <a:lstStyle/>
          <a:p>
            <a:pPr eaLnBrk="1" hangingPunct="1"/>
            <a:r>
              <a:rPr lang="en-US" sz="5400" smtClean="0"/>
              <a:t>Hitler’s Early Policies </a:t>
            </a:r>
          </a:p>
        </p:txBody>
      </p:sp>
      <p:sp>
        <p:nvSpPr>
          <p:cNvPr id="98307" name="Rectangle 3"/>
          <p:cNvSpPr>
            <a:spLocks noGrp="1" noChangeArrowheads="1"/>
          </p:cNvSpPr>
          <p:nvPr>
            <p:ph type="body" idx="1"/>
          </p:nvPr>
        </p:nvSpPr>
        <p:spPr>
          <a:xfrm>
            <a:off x="0" y="1371600"/>
            <a:ext cx="9372600" cy="5181600"/>
          </a:xfrm>
        </p:spPr>
        <p:txBody>
          <a:bodyPr/>
          <a:lstStyle/>
          <a:p>
            <a:pPr eaLnBrk="1" hangingPunct="1"/>
            <a:r>
              <a:rPr lang="en-US" dirty="0" smtClean="0"/>
              <a:t>Trade unions banned</a:t>
            </a:r>
          </a:p>
          <a:p>
            <a:pPr eaLnBrk="1" hangingPunct="1"/>
            <a:r>
              <a:rPr lang="en-US" dirty="0" smtClean="0"/>
              <a:t>Political parties eliminated</a:t>
            </a:r>
          </a:p>
          <a:p>
            <a:pPr eaLnBrk="1" hangingPunct="1"/>
            <a:r>
              <a:rPr lang="en-US" dirty="0" smtClean="0"/>
              <a:t>Army and secret police</a:t>
            </a:r>
          </a:p>
          <a:p>
            <a:pPr lvl="1" eaLnBrk="1" hangingPunct="1"/>
            <a:r>
              <a:rPr lang="en-US" dirty="0" smtClean="0"/>
              <a:t>Brown Shirts (SA)- Hitler’s personal army  (early 1920’s)</a:t>
            </a:r>
          </a:p>
          <a:p>
            <a:pPr lvl="1" eaLnBrk="1" hangingPunct="1"/>
            <a:r>
              <a:rPr lang="en-US" dirty="0" smtClean="0"/>
              <a:t>Gestapo- secret state police </a:t>
            </a:r>
          </a:p>
          <a:p>
            <a:pPr lvl="1" eaLnBrk="1" hangingPunct="1"/>
            <a:r>
              <a:rPr lang="en-US" dirty="0" smtClean="0"/>
              <a:t>SS-Hitler’s body guard (1925) </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1000" y="76200"/>
            <a:ext cx="8839200" cy="1143000"/>
          </a:xfrm>
        </p:spPr>
        <p:txBody>
          <a:bodyPr/>
          <a:lstStyle/>
          <a:p>
            <a:pPr eaLnBrk="1" hangingPunct="1"/>
            <a:r>
              <a:rPr lang="en-US" sz="5400" smtClean="0"/>
              <a:t>Early Policies cont…</a:t>
            </a:r>
          </a:p>
        </p:txBody>
      </p:sp>
      <p:sp>
        <p:nvSpPr>
          <p:cNvPr id="101379" name="Rectangle 3"/>
          <p:cNvSpPr>
            <a:spLocks noGrp="1" noChangeArrowheads="1"/>
          </p:cNvSpPr>
          <p:nvPr>
            <p:ph type="body" idx="1"/>
          </p:nvPr>
        </p:nvSpPr>
        <p:spPr>
          <a:xfrm>
            <a:off x="381000" y="1371600"/>
            <a:ext cx="8534400" cy="5486400"/>
          </a:xfrm>
        </p:spPr>
        <p:txBody>
          <a:bodyPr/>
          <a:lstStyle/>
          <a:p>
            <a:pPr eaLnBrk="1" hangingPunct="1"/>
            <a:r>
              <a:rPr lang="en-US" dirty="0" smtClean="0"/>
              <a:t>Nuremberg Laws</a:t>
            </a:r>
          </a:p>
          <a:p>
            <a:pPr eaLnBrk="1" hangingPunct="1"/>
            <a:r>
              <a:rPr lang="en-US" dirty="0" smtClean="0"/>
              <a:t>Anti-Semitism- became official govt. policy</a:t>
            </a:r>
          </a:p>
          <a:p>
            <a:pPr eaLnBrk="1" hangingPunct="1"/>
            <a:r>
              <a:rPr lang="en-US" dirty="0" smtClean="0"/>
              <a:t>Jews lost citizenship</a:t>
            </a:r>
          </a:p>
          <a:p>
            <a:pPr eaLnBrk="1" hangingPunct="1"/>
            <a:r>
              <a:rPr lang="en-US" dirty="0" smtClean="0"/>
              <a:t>1933- Jews forbidden from holding govt. jobs or owning businesses </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b="1" cap="all" dirty="0" smtClean="0"/>
              <a:t>ANTI-JEWISH LEGISLATION IN PREWAR GERMANY</a:t>
            </a:r>
            <a:r>
              <a:rPr lang="en-US" dirty="0" smtClean="0"/>
              <a:t/>
            </a:r>
            <a:br>
              <a:rPr lang="en-US" dirty="0" smtClean="0"/>
            </a:br>
            <a:r>
              <a:rPr lang="en-US" b="1" dirty="0" smtClean="0"/>
              <a:t>1935</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096000"/>
          </a:xfrm>
        </p:spPr>
        <p:txBody>
          <a:bodyPr>
            <a:normAutofit/>
          </a:bodyPr>
          <a:lstStyle/>
          <a:p>
            <a:pPr lvl="0">
              <a:buNone/>
            </a:pPr>
            <a:r>
              <a:rPr lang="en-US" sz="4400" b="1" u="sng" dirty="0" smtClean="0"/>
              <a:t>Nuremberg Laws </a:t>
            </a:r>
          </a:p>
          <a:p>
            <a:pPr lvl="0">
              <a:buNone/>
            </a:pPr>
            <a:endParaRPr lang="en-US" sz="4400" b="1" u="sng" dirty="0" smtClean="0"/>
          </a:p>
          <a:p>
            <a:pPr lvl="1"/>
            <a:r>
              <a:rPr lang="en-US" sz="3200" dirty="0" smtClean="0"/>
              <a:t>German </a:t>
            </a:r>
            <a:r>
              <a:rPr lang="en-US" sz="3200" dirty="0"/>
              <a:t>Jews </a:t>
            </a:r>
            <a:r>
              <a:rPr lang="en-US" sz="3200" b="1" dirty="0" smtClean="0"/>
              <a:t>no longer citizens</a:t>
            </a:r>
            <a:r>
              <a:rPr lang="en-US" sz="3200" dirty="0" smtClean="0"/>
              <a:t>, </a:t>
            </a:r>
            <a:r>
              <a:rPr lang="en-US" sz="3200" b="1" dirty="0" smtClean="0"/>
              <a:t>cannot vote</a:t>
            </a:r>
            <a:r>
              <a:rPr lang="en-US" sz="3200" dirty="0" smtClean="0"/>
              <a:t>, and </a:t>
            </a:r>
            <a:r>
              <a:rPr lang="en-US" sz="3200" b="1" dirty="0" smtClean="0"/>
              <a:t>cannot hold public office</a:t>
            </a:r>
            <a:r>
              <a:rPr lang="en-US" sz="3200" dirty="0" smtClean="0"/>
              <a:t>. </a:t>
            </a:r>
          </a:p>
          <a:p>
            <a:pPr lvl="1"/>
            <a:r>
              <a:rPr lang="en-US" sz="3200" b="1" dirty="0" smtClean="0"/>
              <a:t>cannot be treated in German municipal hospitals</a:t>
            </a:r>
            <a:r>
              <a:rPr lang="en-US" sz="3200" dirty="0" smtClean="0"/>
              <a:t> </a:t>
            </a:r>
          </a:p>
          <a:p>
            <a:pPr lvl="1"/>
            <a:r>
              <a:rPr lang="en-US" sz="3200" dirty="0" smtClean="0"/>
              <a:t>Jewish officers were </a:t>
            </a:r>
            <a:r>
              <a:rPr lang="en-US" sz="3200" b="1" dirty="0" smtClean="0"/>
              <a:t>kicked out of the army</a:t>
            </a:r>
          </a:p>
          <a:p>
            <a:pPr lvl="1"/>
            <a:r>
              <a:rPr lang="en-US" sz="3200" dirty="0" smtClean="0"/>
              <a:t>Jews </a:t>
            </a:r>
            <a:r>
              <a:rPr lang="en-US" sz="3200" b="1" dirty="0" smtClean="0"/>
              <a:t>not allowed to marry</a:t>
            </a:r>
            <a:r>
              <a:rPr lang="en-US" sz="3200" dirty="0" smtClean="0"/>
              <a:t> </a:t>
            </a:r>
            <a:r>
              <a:rPr lang="en-US" sz="3200" b="1" dirty="0"/>
              <a:t>persons of </a:t>
            </a:r>
            <a:r>
              <a:rPr lang="en-US" sz="3200" b="1" dirty="0" smtClean="0"/>
              <a:t>“German </a:t>
            </a:r>
            <a:r>
              <a:rPr lang="en-US" sz="3200" b="1" dirty="0"/>
              <a:t>or German-related </a:t>
            </a:r>
            <a:r>
              <a:rPr lang="en-US" sz="3200" b="1" dirty="0" smtClean="0"/>
              <a:t>blood”. </a:t>
            </a:r>
          </a:p>
          <a:p>
            <a:pPr lvl="1"/>
            <a:endParaRPr lang="en-US" sz="3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304800"/>
            <a:ext cx="3048000" cy="639762"/>
          </a:xfrm>
        </p:spPr>
        <p:txBody>
          <a:bodyPr>
            <a:noAutofit/>
          </a:bodyPr>
          <a:lstStyle/>
          <a:p>
            <a:r>
              <a:rPr lang="en-US" sz="4800" dirty="0" smtClean="0"/>
              <a:t>Germany</a:t>
            </a:r>
            <a:endParaRPr lang="en-US" sz="4800" dirty="0"/>
          </a:p>
        </p:txBody>
      </p:sp>
      <p:sp>
        <p:nvSpPr>
          <p:cNvPr id="5" name="Content Placeholder 4"/>
          <p:cNvSpPr>
            <a:spLocks noGrp="1"/>
          </p:cNvSpPr>
          <p:nvPr>
            <p:ph sz="half" idx="1"/>
          </p:nvPr>
        </p:nvSpPr>
        <p:spPr>
          <a:xfrm>
            <a:off x="457200" y="304800"/>
            <a:ext cx="4038600" cy="6248399"/>
          </a:xfrm>
          <a:noFill/>
        </p:spPr>
        <p:txBody>
          <a:bodyPr>
            <a:normAutofit lnSpcReduction="10000"/>
          </a:bodyPr>
          <a:lstStyle/>
          <a:p>
            <a:r>
              <a:rPr lang="en-US" sz="3200" dirty="0" smtClean="0"/>
              <a:t>Condition of Germany</a:t>
            </a:r>
          </a:p>
          <a:p>
            <a:pPr lvl="1"/>
            <a:r>
              <a:rPr lang="en-US" sz="2800" dirty="0" smtClean="0"/>
              <a:t>High Inflation</a:t>
            </a:r>
          </a:p>
          <a:p>
            <a:pPr lvl="1"/>
            <a:r>
              <a:rPr lang="en-US" sz="2800" dirty="0" smtClean="0"/>
              <a:t>High Unemployment</a:t>
            </a:r>
          </a:p>
          <a:p>
            <a:pPr lvl="1"/>
            <a:r>
              <a:rPr lang="en-US" sz="2800" dirty="0" smtClean="0"/>
              <a:t>People were desperate and wanted a solution.</a:t>
            </a:r>
          </a:p>
          <a:p>
            <a:endParaRPr lang="en-US" dirty="0" smtClean="0">
              <a:solidFill>
                <a:schemeClr val="bg1"/>
              </a:solidFill>
            </a:endParaRPr>
          </a:p>
          <a:p>
            <a:r>
              <a:rPr lang="en-US" dirty="0" smtClean="0"/>
              <a:t>After WWI, the </a:t>
            </a:r>
            <a:r>
              <a:rPr lang="en-US" b="1" dirty="0" smtClean="0"/>
              <a:t>Weimar Republic</a:t>
            </a:r>
            <a:r>
              <a:rPr lang="en-US" dirty="0" smtClean="0"/>
              <a:t> was established in Germany. This was a parliamentary system of government.</a:t>
            </a:r>
          </a:p>
          <a:p>
            <a:pPr>
              <a:buNone/>
            </a:pPr>
            <a:endParaRPr lang="en-US" sz="2400" dirty="0" smtClean="0"/>
          </a:p>
          <a:p>
            <a:endParaRPr lang="en-US" dirty="0"/>
          </a:p>
        </p:txBody>
      </p:sp>
      <p:pic>
        <p:nvPicPr>
          <p:cNvPr id="7" name="Content Placeholder 6" descr="3696.gif"/>
          <p:cNvPicPr>
            <a:picLocks noGrp="1" noChangeAspect="1"/>
          </p:cNvPicPr>
          <p:nvPr>
            <p:ph sz="half" idx="2"/>
          </p:nvPr>
        </p:nvPicPr>
        <p:blipFill>
          <a:blip r:embed="rId2" cstate="print"/>
          <a:stretch>
            <a:fillRect/>
          </a:stretch>
        </p:blipFill>
        <p:spPr>
          <a:xfrm>
            <a:off x="4648200" y="1143000"/>
            <a:ext cx="4038600" cy="3657600"/>
          </a:xfrm>
        </p:spPr>
      </p:pic>
      <p:sp>
        <p:nvSpPr>
          <p:cNvPr id="4" name="Rectangle 3"/>
          <p:cNvSpPr/>
          <p:nvPr/>
        </p:nvSpPr>
        <p:spPr>
          <a:xfrm>
            <a:off x="7315200" y="5257800"/>
            <a:ext cx="1371600" cy="1295400"/>
          </a:xfrm>
          <a:prstGeom prst="rect">
            <a:avLst/>
          </a:prstGeom>
          <a:blipFill>
            <a:blip r:embed="rId3" cstate="prin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buNone/>
            </a:pPr>
            <a:endParaRPr lang="en-US" dirty="0" smtClean="0"/>
          </a:p>
          <a:p>
            <a:pPr lvl="0">
              <a:buNone/>
            </a:pPr>
            <a:r>
              <a:rPr lang="en-US" dirty="0" smtClean="0"/>
              <a:t> </a:t>
            </a:r>
            <a:r>
              <a:rPr lang="en-US" sz="3600" dirty="0"/>
              <a:t>“</a:t>
            </a:r>
            <a:r>
              <a:rPr lang="en-US" sz="3600" b="1" u="sng" dirty="0"/>
              <a:t>Nuremberg Laws</a:t>
            </a:r>
            <a:r>
              <a:rPr lang="en-US" sz="3600" b="1" u="sng" dirty="0" smtClean="0"/>
              <a:t>”</a:t>
            </a:r>
          </a:p>
          <a:p>
            <a:pPr lvl="1"/>
            <a:r>
              <a:rPr lang="en-US" sz="3600" dirty="0" smtClean="0"/>
              <a:t>Defined anyone who had three or four Jewish grandparents as a Jew.</a:t>
            </a:r>
          </a:p>
          <a:p>
            <a:pPr lvl="2"/>
            <a:r>
              <a:rPr lang="en-US" sz="3200" dirty="0" smtClean="0"/>
              <a:t>People with Jewish grandparents who had converted to Christianity could be defined as Jews.</a:t>
            </a:r>
          </a:p>
          <a:p>
            <a:pPr lvl="2"/>
            <a:r>
              <a:rPr lang="en-US" sz="3200" dirty="0" smtClean="0"/>
              <a:t>Even if one was a Christian, they could be considered a Jew if they met the guidelines above</a:t>
            </a:r>
            <a:r>
              <a:rPr lang="en-US" sz="3200" b="1" dirty="0" smtClean="0"/>
              <a:t>.</a:t>
            </a:r>
          </a:p>
          <a:p>
            <a:pPr lvl="1"/>
            <a:endParaRPr lang="en-US" sz="3200" dirty="0" smtClean="0"/>
          </a:p>
          <a:p>
            <a:pPr lvl="1"/>
            <a:endParaRPr lang="en-US" sz="3200" b="1" i="1" dirty="0"/>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229600" cy="5440363"/>
          </a:xfrm>
        </p:spPr>
        <p:txBody>
          <a:bodyPr>
            <a:normAutofit/>
          </a:bodyPr>
          <a:lstStyle/>
          <a:p>
            <a:pPr lvl="1"/>
            <a:r>
              <a:rPr lang="en-US" sz="3200" dirty="0" smtClean="0"/>
              <a:t>German authorities intended to "</a:t>
            </a:r>
            <a:r>
              <a:rPr lang="en-US" sz="3200" dirty="0" err="1" smtClean="0"/>
              <a:t>Aryanize</a:t>
            </a:r>
            <a:r>
              <a:rPr lang="en-US" sz="3200" dirty="0" smtClean="0"/>
              <a:t>" all Jewish businesses, a process involving the dismissal of Jewish workers and managers, as well as the transfer of companies and enterprises to non-Jewish Germans.</a:t>
            </a:r>
          </a:p>
          <a:p>
            <a:pPr lvl="1"/>
            <a:r>
              <a:rPr lang="en-US" sz="3200" dirty="0" smtClean="0"/>
              <a:t>This “</a:t>
            </a:r>
            <a:r>
              <a:rPr lang="en-US" sz="3200" dirty="0" err="1" smtClean="0"/>
              <a:t>Aryanization</a:t>
            </a:r>
            <a:r>
              <a:rPr lang="en-US" sz="3200" dirty="0" smtClean="0"/>
              <a:t>” effectively reduced the number of Jewish-owned businesses in Germany by approximately two-thirds.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6172200"/>
          </a:xfrm>
        </p:spPr>
        <p:txBody>
          <a:bodyPr/>
          <a:lstStyle/>
          <a:p>
            <a:pPr lvl="0"/>
            <a:r>
              <a:rPr lang="en-US" sz="3600" dirty="0"/>
              <a:t>In August 1938, </a:t>
            </a:r>
            <a:r>
              <a:rPr lang="en-US" sz="3600" dirty="0" smtClean="0"/>
              <a:t>Jewish </a:t>
            </a:r>
            <a:r>
              <a:rPr lang="en-US" sz="3600" dirty="0"/>
              <a:t>men and women bearing first names of "non-Jewish" origin had to add "Israel" and "Sara," respectively, to their given names. </a:t>
            </a:r>
          </a:p>
          <a:p>
            <a:pPr lvl="1"/>
            <a:r>
              <a:rPr lang="en-US" sz="3200" b="1" dirty="0" smtClean="0"/>
              <a:t>Required to </a:t>
            </a:r>
            <a:r>
              <a:rPr lang="en-US" sz="3200" b="1" dirty="0"/>
              <a:t>carry identity cards that indicated their Jewish heritage</a:t>
            </a:r>
            <a:r>
              <a:rPr lang="en-US" sz="3200" dirty="0"/>
              <a:t>.</a:t>
            </a:r>
          </a:p>
          <a:p>
            <a:pPr lvl="1"/>
            <a:r>
              <a:rPr lang="en-US" sz="3200" dirty="0" smtClean="0"/>
              <a:t>In 1939, </a:t>
            </a:r>
            <a:r>
              <a:rPr lang="en-US" sz="3200" b="1" dirty="0"/>
              <a:t>all Jewish passports were stamped with an identifying letter "J".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a:bodyPr>
          <a:lstStyle/>
          <a:p>
            <a:r>
              <a:rPr lang="en-US" dirty="0" smtClean="0"/>
              <a:t>Following the</a:t>
            </a:r>
            <a:r>
              <a:rPr lang="en-US" b="1" dirty="0" smtClean="0"/>
              <a:t> </a:t>
            </a:r>
            <a:r>
              <a:rPr lang="en-US" b="1" i="1" u="sng" dirty="0" err="1" smtClean="0">
                <a:hlinkClick r:id="rId2"/>
              </a:rPr>
              <a:t>Kristallnacht</a:t>
            </a:r>
            <a:r>
              <a:rPr lang="en-US" dirty="0" smtClean="0"/>
              <a:t> ("Night of Broken Glass"), an organized destruction of Jewish businesses on </a:t>
            </a:r>
            <a:r>
              <a:rPr lang="en-US" b="1" i="1" dirty="0" smtClean="0"/>
              <a:t>November 9-10, 1938 </a:t>
            </a:r>
            <a:r>
              <a:rPr lang="en-US" dirty="0" smtClean="0"/>
              <a:t>the Nazis. . . .</a:t>
            </a:r>
          </a:p>
          <a:p>
            <a:pPr lvl="1"/>
            <a:r>
              <a:rPr lang="en-US" dirty="0" smtClean="0"/>
              <a:t>Barred Jews from all public schools, universities, theaters, and sports facilities.</a:t>
            </a:r>
          </a:p>
          <a:p>
            <a:pPr lvl="1"/>
            <a:r>
              <a:rPr lang="en-US" dirty="0" smtClean="0"/>
              <a:t>In some places Jews were forbidden to enter designated "Aryan" zones. </a:t>
            </a:r>
          </a:p>
          <a:p>
            <a:pPr lvl="1"/>
            <a:endParaRPr lang="en-US" dirty="0" smtClean="0"/>
          </a:p>
          <a:p>
            <a:pPr lvl="1"/>
            <a:endParaRPr lang="en-US" dirty="0" smtClean="0"/>
          </a:p>
          <a:p>
            <a:endParaRPr lang="en-US" dirty="0" smtClean="0"/>
          </a:p>
          <a:p>
            <a:pPr lvl="0"/>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poptac1\Pictures\MP Navigator\2011_08_03\IMG_0003.jpg"/>
          <p:cNvPicPr>
            <a:picLocks noChangeAspect="1" noChangeArrowheads="1"/>
          </p:cNvPicPr>
          <p:nvPr/>
        </p:nvPicPr>
        <p:blipFill>
          <a:blip r:embed="rId2" cstate="print"/>
          <a:srcRect/>
          <a:stretch>
            <a:fillRect/>
          </a:stretch>
        </p:blipFill>
        <p:spPr bwMode="auto">
          <a:xfrm>
            <a:off x="1012825" y="533400"/>
            <a:ext cx="7118350" cy="534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 From a German children’s book, where a Jewish man is depicted as a child molester going after German Children</a:t>
            </a:r>
            <a:endParaRPr lang="en-US" sz="2800" dirty="0"/>
          </a:p>
        </p:txBody>
      </p:sp>
      <p:pic>
        <p:nvPicPr>
          <p:cNvPr id="4" name="Content Placeholder 3" descr="German Cartoon where a jewish man is depicted as a child molester going after German Children.jpg"/>
          <p:cNvPicPr>
            <a:picLocks noGrp="1" noChangeAspect="1"/>
          </p:cNvPicPr>
          <p:nvPr>
            <p:ph idx="1"/>
          </p:nvPr>
        </p:nvPicPr>
        <p:blipFill>
          <a:blip r:embed="rId2" cstate="print"/>
          <a:stretch>
            <a:fillRect/>
          </a:stretch>
        </p:blipFill>
        <p:spPr>
          <a:xfrm>
            <a:off x="1676400" y="1752600"/>
            <a:ext cx="6629400" cy="472439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poptac1\Pictures\MP Navigator\2011_08_03\IMG_0005.jpg"/>
          <p:cNvPicPr>
            <a:picLocks noChangeAspect="1" noChangeArrowheads="1"/>
          </p:cNvPicPr>
          <p:nvPr/>
        </p:nvPicPr>
        <p:blipFill>
          <a:blip r:embed="rId2" cstate="print"/>
          <a:srcRect/>
          <a:stretch>
            <a:fillRect/>
          </a:stretch>
        </p:blipFill>
        <p:spPr bwMode="auto">
          <a:xfrm>
            <a:off x="1981200" y="609600"/>
            <a:ext cx="5056188" cy="4244975"/>
          </a:xfrm>
          <a:prstGeom prst="rect">
            <a:avLst/>
          </a:prstGeom>
          <a:noFill/>
          <a:ln w="9525">
            <a:noFill/>
            <a:miter lim="800000"/>
            <a:headEnd/>
            <a:tailEnd/>
          </a:ln>
        </p:spPr>
      </p:pic>
      <p:sp>
        <p:nvSpPr>
          <p:cNvPr id="18435" name="TextBox 2"/>
          <p:cNvSpPr txBox="1">
            <a:spLocks noChangeArrowheads="1"/>
          </p:cNvSpPr>
          <p:nvPr/>
        </p:nvSpPr>
        <p:spPr bwMode="auto">
          <a:xfrm>
            <a:off x="914400" y="5715000"/>
            <a:ext cx="5783763" cy="523220"/>
          </a:xfrm>
          <a:prstGeom prst="rect">
            <a:avLst/>
          </a:prstGeom>
          <a:noFill/>
          <a:ln w="9525">
            <a:noFill/>
            <a:miter lim="800000"/>
            <a:headEnd/>
            <a:tailEnd/>
          </a:ln>
        </p:spPr>
        <p:txBody>
          <a:bodyPr wrap="none">
            <a:spAutoFit/>
          </a:bodyPr>
          <a:lstStyle/>
          <a:p>
            <a:r>
              <a:rPr lang="en-US" altLang="en-US" sz="2800" dirty="0"/>
              <a:t>German board game titled “Jews out!”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228600"/>
            <a:ext cx="8534400" cy="1143000"/>
          </a:xfrm>
        </p:spPr>
        <p:txBody>
          <a:bodyPr>
            <a:normAutofit fontScale="90000"/>
          </a:bodyPr>
          <a:lstStyle/>
          <a:p>
            <a:pPr algn="l" eaLnBrk="1" hangingPunct="1"/>
            <a:r>
              <a:rPr lang="en-US" altLang="en-US" u="sng" dirty="0" smtClean="0"/>
              <a:t>Paths to War</a:t>
            </a:r>
            <a:br>
              <a:rPr lang="en-US" altLang="en-US" u="sng" dirty="0" smtClean="0"/>
            </a:br>
            <a:endParaRPr lang="en-US" altLang="en-US" dirty="0" smtClean="0"/>
          </a:p>
        </p:txBody>
      </p:sp>
      <p:sp>
        <p:nvSpPr>
          <p:cNvPr id="9219" name="Content Placeholder 2"/>
          <p:cNvSpPr>
            <a:spLocks noGrp="1"/>
          </p:cNvSpPr>
          <p:nvPr>
            <p:ph sz="half" idx="1"/>
          </p:nvPr>
        </p:nvSpPr>
        <p:spPr>
          <a:xfrm>
            <a:off x="0" y="1066800"/>
            <a:ext cx="4648200" cy="5791200"/>
          </a:xfrm>
        </p:spPr>
        <p:txBody>
          <a:bodyPr>
            <a:normAutofit lnSpcReduction="10000"/>
          </a:bodyPr>
          <a:lstStyle/>
          <a:p>
            <a:pPr eaLnBrk="1" hangingPunct="1"/>
            <a:r>
              <a:rPr lang="en-US" altLang="en-US" dirty="0" smtClean="0"/>
              <a:t>Hitler led the German people to believe that the Aryan race was the master race and that they needed more land in order to become the great power that they truly were</a:t>
            </a:r>
          </a:p>
          <a:p>
            <a:pPr eaLnBrk="1" hangingPunct="1"/>
            <a:r>
              <a:rPr lang="en-US" altLang="en-US" dirty="0" smtClean="0"/>
              <a:t>Germany withdraws from League of Nations in 1933</a:t>
            </a:r>
          </a:p>
          <a:p>
            <a:pPr eaLnBrk="1" hangingPunct="1"/>
            <a:r>
              <a:rPr lang="en-US" altLang="en-US" dirty="0" smtClean="0"/>
              <a:t>Hitler began occupying the Rhineland ( a territory that France insisted on as a buffer between France and Germany) (1936)</a:t>
            </a:r>
          </a:p>
        </p:txBody>
      </p:sp>
      <p:sp>
        <p:nvSpPr>
          <p:cNvPr id="4" name="Content Placeholder 3"/>
          <p:cNvSpPr>
            <a:spLocks noGrp="1"/>
          </p:cNvSpPr>
          <p:nvPr>
            <p:ph sz="half" idx="2"/>
          </p:nvPr>
        </p:nvSpPr>
        <p:spPr>
          <a:xfrm>
            <a:off x="4648200" y="1600200"/>
            <a:ext cx="4160838" cy="4754563"/>
          </a:xfrm>
        </p:spPr>
        <p:txBody>
          <a:bodyPr rtlCol="0">
            <a:normAutofit lnSpcReduction="10000"/>
          </a:bodyPr>
          <a:lstStyle/>
          <a:p>
            <a:pPr marL="274320" indent="-274320" eaLnBrk="1" fontAlgn="auto" hangingPunct="1">
              <a:spcAft>
                <a:spcPts val="0"/>
              </a:spcAft>
              <a:defRPr/>
            </a:pPr>
            <a:endParaRPr lang="en-US" dirty="0" smtClean="0">
              <a:hlinkClick r:id="rId2"/>
            </a:endParaRPr>
          </a:p>
          <a:p>
            <a:pPr marL="274320" indent="-274320" eaLnBrk="1" fontAlgn="auto" hangingPunct="1">
              <a:spcAft>
                <a:spcPts val="0"/>
              </a:spcAft>
              <a:defRPr/>
            </a:pPr>
            <a:endParaRPr lang="en-US" dirty="0" smtClean="0">
              <a:hlinkClick r:id="rId2"/>
            </a:endParaRPr>
          </a:p>
          <a:p>
            <a:pPr marL="274320" indent="-274320" eaLnBrk="1" fontAlgn="auto" hangingPunct="1">
              <a:spcAft>
                <a:spcPts val="0"/>
              </a:spcAft>
              <a:defRPr/>
            </a:pPr>
            <a:endParaRPr lang="en-US" dirty="0" smtClean="0">
              <a:hlinkClick r:id="rId2"/>
            </a:endParaRPr>
          </a:p>
          <a:p>
            <a:pPr marL="274320" indent="-274320" eaLnBrk="1" fontAlgn="auto" hangingPunct="1">
              <a:spcAft>
                <a:spcPts val="0"/>
              </a:spcAft>
              <a:defRPr/>
            </a:pPr>
            <a:endParaRPr lang="en-US" dirty="0" smtClean="0">
              <a:hlinkClick r:id="rId2"/>
            </a:endParaRPr>
          </a:p>
          <a:p>
            <a:pPr marL="274320" indent="-274320" eaLnBrk="1" fontAlgn="auto" hangingPunct="1">
              <a:spcAft>
                <a:spcPts val="0"/>
              </a:spcAft>
              <a:defRPr/>
            </a:pPr>
            <a:endParaRPr lang="en-US" dirty="0" smtClean="0">
              <a:hlinkClick r:id="rId2"/>
            </a:endParaRPr>
          </a:p>
          <a:p>
            <a:pPr marL="274320" indent="-274320" eaLnBrk="1" fontAlgn="auto" hangingPunct="1">
              <a:spcAft>
                <a:spcPts val="0"/>
              </a:spcAft>
              <a:defRPr/>
            </a:pPr>
            <a:endParaRPr lang="en-US" dirty="0" smtClean="0">
              <a:hlinkClick r:id="rId2"/>
            </a:endParaRPr>
          </a:p>
          <a:p>
            <a:pPr marL="274320" indent="-274320" eaLnBrk="1" fontAlgn="auto" hangingPunct="1">
              <a:spcAft>
                <a:spcPts val="0"/>
              </a:spcAft>
              <a:defRPr/>
            </a:pPr>
            <a:endParaRPr lang="en-US" dirty="0" smtClean="0">
              <a:hlinkClick r:id="rId2"/>
            </a:endParaRPr>
          </a:p>
          <a:p>
            <a:pPr marL="274320" indent="-274320" eaLnBrk="1" fontAlgn="auto" hangingPunct="1">
              <a:spcAft>
                <a:spcPts val="0"/>
              </a:spcAft>
              <a:defRPr/>
            </a:pPr>
            <a:endParaRPr lang="en-US" dirty="0" smtClean="0">
              <a:hlinkClick r:id="rId2"/>
            </a:endParaRPr>
          </a:p>
          <a:p>
            <a:pPr marL="274320" indent="-274320" eaLnBrk="1" fontAlgn="auto" hangingPunct="1">
              <a:spcAft>
                <a:spcPts val="0"/>
              </a:spcAft>
              <a:defRPr/>
            </a:pPr>
            <a:endParaRPr lang="en-US" sz="900" dirty="0" smtClean="0">
              <a:hlinkClick r:id="rId2"/>
            </a:endParaRPr>
          </a:p>
          <a:p>
            <a:pPr marL="274320" indent="-274320" eaLnBrk="1" fontAlgn="auto" hangingPunct="1">
              <a:spcAft>
                <a:spcPts val="0"/>
              </a:spcAft>
              <a:defRPr/>
            </a:pPr>
            <a:endParaRPr lang="en-US" sz="900" dirty="0" smtClean="0">
              <a:hlinkClick r:id="rId2"/>
            </a:endParaRPr>
          </a:p>
          <a:p>
            <a:pPr marL="274320" indent="-274320" eaLnBrk="1" fontAlgn="auto" hangingPunct="1">
              <a:spcAft>
                <a:spcPts val="0"/>
              </a:spcAft>
              <a:defRPr/>
            </a:pPr>
            <a:endParaRPr lang="en-US" sz="900" dirty="0" smtClean="0">
              <a:hlinkClick r:id="rId2"/>
            </a:endParaRPr>
          </a:p>
          <a:p>
            <a:pPr marL="274320" indent="-274320" eaLnBrk="1" fontAlgn="auto" hangingPunct="1">
              <a:spcAft>
                <a:spcPts val="0"/>
              </a:spcAft>
              <a:buFont typeface="Wingdings 2" pitchFamily="18" charset="2"/>
              <a:buNone/>
              <a:defRPr/>
            </a:pPr>
            <a:endParaRPr lang="en-US" sz="900" dirty="0" smtClean="0">
              <a:hlinkClick r:id="rId2"/>
            </a:endParaRPr>
          </a:p>
          <a:p>
            <a:pPr marL="274320" indent="-274320" eaLnBrk="1" fontAlgn="auto" hangingPunct="1">
              <a:spcAft>
                <a:spcPts val="0"/>
              </a:spcAft>
              <a:buFont typeface="Wingdings 2" pitchFamily="18" charset="2"/>
              <a:buNone/>
              <a:defRPr/>
            </a:pPr>
            <a:endParaRPr lang="en-US" sz="900" dirty="0" smtClean="0">
              <a:hlinkClick r:id="rId2"/>
            </a:endParaRPr>
          </a:p>
          <a:p>
            <a:pPr marL="274320" indent="-274320" eaLnBrk="1" fontAlgn="auto" hangingPunct="1">
              <a:spcAft>
                <a:spcPts val="0"/>
              </a:spcAft>
              <a:buFont typeface="Wingdings 2" pitchFamily="18" charset="2"/>
              <a:buNone/>
              <a:defRPr/>
            </a:pPr>
            <a:r>
              <a:rPr lang="en-US" sz="900" dirty="0" smtClean="0">
                <a:hlinkClick r:id="rId2"/>
              </a:rPr>
              <a:t>         http://www.youtube.com/watch?v=9eY698MGSGI&amp;NR=1</a:t>
            </a:r>
            <a:endParaRPr lang="en-US" sz="900" dirty="0" smtClean="0"/>
          </a:p>
          <a:p>
            <a:pPr marL="274320" indent="-274320" eaLnBrk="1" fontAlgn="auto" hangingPunct="1">
              <a:spcAft>
                <a:spcPts val="0"/>
              </a:spcAft>
              <a:defRPr/>
            </a:pPr>
            <a:endParaRPr lang="en-US" dirty="0"/>
          </a:p>
        </p:txBody>
      </p:sp>
      <p:pic>
        <p:nvPicPr>
          <p:cNvPr id="9221" name="Picture 3" descr="C:\Documents and Settings\rbiddle\Desktop\hitlerDM_228x323.jpg"/>
          <p:cNvPicPr>
            <a:picLocks noChangeAspect="1" noChangeArrowheads="1"/>
          </p:cNvPicPr>
          <p:nvPr/>
        </p:nvPicPr>
        <p:blipFill>
          <a:blip r:embed="rId3" cstate="print"/>
          <a:srcRect/>
          <a:stretch>
            <a:fillRect/>
          </a:stretch>
        </p:blipFill>
        <p:spPr bwMode="auto">
          <a:xfrm>
            <a:off x="5029200" y="1143000"/>
            <a:ext cx="3162300" cy="447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533400" y="0"/>
            <a:ext cx="8229600" cy="1143000"/>
          </a:xfrm>
        </p:spPr>
        <p:txBody>
          <a:bodyPr/>
          <a:lstStyle/>
          <a:p>
            <a:pPr algn="l" eaLnBrk="1" hangingPunct="1"/>
            <a:r>
              <a:rPr lang="en-US" altLang="en-US" u="sng" dirty="0" smtClean="0"/>
              <a:t>Paths to War</a:t>
            </a:r>
            <a:endParaRPr lang="en-US" altLang="en-US" dirty="0" smtClean="0"/>
          </a:p>
        </p:txBody>
      </p:sp>
      <p:sp>
        <p:nvSpPr>
          <p:cNvPr id="3" name="Content Placeholder 2"/>
          <p:cNvSpPr>
            <a:spLocks noGrp="1"/>
          </p:cNvSpPr>
          <p:nvPr>
            <p:ph sz="half" idx="1"/>
          </p:nvPr>
        </p:nvSpPr>
        <p:spPr>
          <a:xfrm>
            <a:off x="457200" y="990600"/>
            <a:ext cx="4267200" cy="5562600"/>
          </a:xfrm>
        </p:spPr>
        <p:txBody>
          <a:bodyPr rtlCol="0">
            <a:normAutofit fontScale="92500"/>
          </a:bodyPr>
          <a:lstStyle/>
          <a:p>
            <a:pPr marL="274320" indent="-274320" eaLnBrk="1" fontAlgn="auto" hangingPunct="1">
              <a:spcAft>
                <a:spcPts val="0"/>
              </a:spcAft>
              <a:defRPr/>
            </a:pPr>
            <a:r>
              <a:rPr lang="en-US" sz="2600" dirty="0" smtClean="0"/>
              <a:t>Hitler complained that the treaty of Versailles was too harsh and needed to be revised, peacefully.  However, as he spoke of peace he began creating a German air force and instituted a military draft (raising the army from 100,000 to 500,000) both in violation of the treaty (1935)</a:t>
            </a:r>
          </a:p>
          <a:p>
            <a:pPr marL="274320" indent="-274320" eaLnBrk="1" fontAlgn="auto" hangingPunct="1">
              <a:spcAft>
                <a:spcPts val="0"/>
              </a:spcAft>
              <a:defRPr/>
            </a:pPr>
            <a:r>
              <a:rPr lang="en-US" sz="2600" dirty="0" smtClean="0"/>
              <a:t>When western nations did not take action Hitler was convinced they would let him go even further</a:t>
            </a:r>
          </a:p>
          <a:p>
            <a:pPr marL="274320" indent="-274320" eaLnBrk="1" fontAlgn="auto" hangingPunct="1">
              <a:spcAft>
                <a:spcPts val="0"/>
              </a:spcAft>
              <a:defRPr/>
            </a:pPr>
            <a:endParaRPr lang="en-US" dirty="0"/>
          </a:p>
        </p:txBody>
      </p:sp>
      <p:pic>
        <p:nvPicPr>
          <p:cNvPr id="10244" name="Content Placeholder 5" descr="414-141HitlerTime.jpg"/>
          <p:cNvPicPr>
            <a:picLocks noGrp="1" noChangeAspect="1"/>
          </p:cNvPicPr>
          <p:nvPr>
            <p:ph sz="half" idx="2"/>
          </p:nvPr>
        </p:nvPicPr>
        <p:blipFill>
          <a:blip r:embed="rId2" cstate="print"/>
          <a:srcRect/>
          <a:stretch>
            <a:fillRect/>
          </a:stretch>
        </p:blipFill>
        <p:spPr>
          <a:xfrm>
            <a:off x="5194300" y="1752600"/>
            <a:ext cx="3251200"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5400" smtClean="0"/>
              <a:t>Hitler’s Beginnings</a:t>
            </a:r>
          </a:p>
        </p:txBody>
      </p:sp>
      <p:sp>
        <p:nvSpPr>
          <p:cNvPr id="62467" name="Rectangle 3"/>
          <p:cNvSpPr>
            <a:spLocks noGrp="1" noChangeArrowheads="1"/>
          </p:cNvSpPr>
          <p:nvPr>
            <p:ph type="body" idx="1"/>
          </p:nvPr>
        </p:nvSpPr>
        <p:spPr/>
        <p:txBody>
          <a:bodyPr>
            <a:normAutofit/>
          </a:bodyPr>
          <a:lstStyle/>
          <a:p>
            <a:pPr eaLnBrk="1" hangingPunct="1"/>
            <a:r>
              <a:rPr lang="en-US" sz="3600" dirty="0" smtClean="0"/>
              <a:t>Born Austria, 1889</a:t>
            </a:r>
          </a:p>
          <a:p>
            <a:pPr eaLnBrk="1" hangingPunct="1"/>
            <a:r>
              <a:rPr lang="en-US" sz="3600" dirty="0" smtClean="0"/>
              <a:t>HS dropout</a:t>
            </a:r>
          </a:p>
          <a:p>
            <a:pPr lvl="1" eaLnBrk="1" hangingPunct="1"/>
            <a:r>
              <a:rPr lang="en-US" sz="3200" dirty="0" smtClean="0"/>
              <a:t>Study art in Vienna (rejected)</a:t>
            </a:r>
          </a:p>
          <a:p>
            <a:pPr eaLnBrk="1" hangingPunct="1"/>
            <a:r>
              <a:rPr lang="en-US" sz="3600" dirty="0" smtClean="0"/>
              <a:t>Vienna- Jews among intellectual, financial leaders</a:t>
            </a:r>
          </a:p>
          <a:p>
            <a:pPr lvl="1" eaLnBrk="1" hangingPunct="1"/>
            <a:r>
              <a:rPr lang="en-US" sz="3200" dirty="0" smtClean="0"/>
              <a:t>Beginning of hatred for Jews</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r>
              <a:rPr lang="en-US" altLang="en-US" u="sng" smtClean="0"/>
              <a:t>Paths to War</a:t>
            </a:r>
            <a:endParaRPr lang="en-US" altLang="en-US" smtClean="0"/>
          </a:p>
        </p:txBody>
      </p:sp>
      <p:sp>
        <p:nvSpPr>
          <p:cNvPr id="6" name="Content Placeholder 5"/>
          <p:cNvSpPr>
            <a:spLocks noGrp="1"/>
          </p:cNvSpPr>
          <p:nvPr>
            <p:ph sz="half" idx="2"/>
          </p:nvPr>
        </p:nvSpPr>
        <p:spPr>
          <a:xfrm>
            <a:off x="4648200" y="1600200"/>
            <a:ext cx="4160838" cy="5257800"/>
          </a:xfrm>
        </p:spPr>
        <p:txBody>
          <a:bodyPr rtlCol="0">
            <a:normAutofit fontScale="92500" lnSpcReduction="20000"/>
          </a:bodyPr>
          <a:lstStyle/>
          <a:p>
            <a:pPr marL="274320" indent="-274320" eaLnBrk="1" fontAlgn="auto" hangingPunct="1">
              <a:spcAft>
                <a:spcPts val="0"/>
              </a:spcAft>
              <a:defRPr/>
            </a:pPr>
            <a:r>
              <a:rPr lang="en-US" sz="3000" dirty="0" smtClean="0"/>
              <a:t>The western powers practiced what they called a policy of APPEASEMENT (satisfying the reasonable demands of a dissatisfied state to avoid war)</a:t>
            </a:r>
          </a:p>
          <a:p>
            <a:pPr marL="274320" indent="-274320" eaLnBrk="1" fontAlgn="auto" hangingPunct="1">
              <a:spcAft>
                <a:spcPts val="0"/>
              </a:spcAft>
              <a:defRPr/>
            </a:pPr>
            <a:r>
              <a:rPr lang="en-US" sz="3000" dirty="0" smtClean="0"/>
              <a:t>Hitler makes a pact with Mussolini in Italy called the Rome-Berlin Axis in 1936 (both countries participate in the Spanish civil war, a dress rehearsal)</a:t>
            </a:r>
          </a:p>
          <a:p>
            <a:pPr marL="274320" indent="-274320" eaLnBrk="1" fontAlgn="auto" hangingPunct="1">
              <a:spcAft>
                <a:spcPts val="0"/>
              </a:spcAft>
              <a:defRPr/>
            </a:pPr>
            <a:endParaRPr lang="en-US" dirty="0"/>
          </a:p>
        </p:txBody>
      </p:sp>
      <p:pic>
        <p:nvPicPr>
          <p:cNvPr id="11268" name="Content Placeholder 12" descr="Hitler-Mussolini.jpg"/>
          <p:cNvPicPr>
            <a:picLocks noGrp="1" noChangeAspect="1"/>
          </p:cNvPicPr>
          <p:nvPr>
            <p:ph sz="half" idx="1"/>
          </p:nvPr>
        </p:nvPicPr>
        <p:blipFill>
          <a:blip r:embed="rId2" cstate="print"/>
          <a:srcRect/>
          <a:stretch>
            <a:fillRect/>
          </a:stretch>
        </p:blipFill>
        <p:spPr>
          <a:xfrm>
            <a:off x="609600" y="1490663"/>
            <a:ext cx="3500438" cy="4910137"/>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normAutofit fontScale="90000"/>
          </a:bodyPr>
          <a:lstStyle/>
          <a:p>
            <a:pPr algn="l" eaLnBrk="1" hangingPunct="1"/>
            <a:r>
              <a:rPr lang="en-US" altLang="en-US" u="sng" dirty="0" smtClean="0"/>
              <a:t>Paths to War</a:t>
            </a:r>
            <a:br>
              <a:rPr lang="en-US" altLang="en-US" u="sng" dirty="0" smtClean="0"/>
            </a:br>
            <a:endParaRPr lang="en-US" altLang="en-US" dirty="0" smtClean="0"/>
          </a:p>
        </p:txBody>
      </p:sp>
      <p:pic>
        <p:nvPicPr>
          <p:cNvPr id="29699" name="Content Placeholder 6" descr="buildup-to-world-war-2-15.jpg"/>
          <p:cNvPicPr>
            <a:picLocks noGrp="1" noChangeAspect="1"/>
          </p:cNvPicPr>
          <p:nvPr>
            <p:ph sz="half" idx="1"/>
          </p:nvPr>
        </p:nvPicPr>
        <p:blipFill>
          <a:blip r:embed="rId2" cstate="print"/>
          <a:srcRect/>
          <a:stretch>
            <a:fillRect/>
          </a:stretch>
        </p:blipFill>
        <p:spPr>
          <a:xfrm>
            <a:off x="301625" y="2593975"/>
            <a:ext cx="4160838" cy="2767013"/>
          </a:xfrm>
        </p:spPr>
      </p:pic>
      <p:sp>
        <p:nvSpPr>
          <p:cNvPr id="29700" name="Content Placeholder 5"/>
          <p:cNvSpPr>
            <a:spLocks noGrp="1"/>
          </p:cNvSpPr>
          <p:nvPr>
            <p:ph sz="half" idx="2"/>
          </p:nvPr>
        </p:nvSpPr>
        <p:spPr>
          <a:xfrm>
            <a:off x="4648200" y="1600200"/>
            <a:ext cx="4160838" cy="4754563"/>
          </a:xfrm>
        </p:spPr>
        <p:txBody>
          <a:bodyPr/>
          <a:lstStyle/>
          <a:p>
            <a:pPr eaLnBrk="1" hangingPunct="1"/>
            <a:r>
              <a:rPr lang="en-US" altLang="en-US" dirty="0" smtClean="0"/>
              <a:t>Hitler signs a pact with Japan to fight communism and to cooperate with each other, this is known as the </a:t>
            </a:r>
            <a:r>
              <a:rPr lang="en-US" altLang="en-US" i="1" dirty="0" smtClean="0"/>
              <a:t>Anti-</a:t>
            </a:r>
            <a:r>
              <a:rPr lang="en-US" altLang="en-US" i="1" dirty="0" err="1" smtClean="0"/>
              <a:t>Comintern</a:t>
            </a:r>
            <a:r>
              <a:rPr lang="en-US" altLang="en-US" i="1" dirty="0" smtClean="0"/>
              <a:t> Pact</a:t>
            </a:r>
          </a:p>
          <a:p>
            <a:pPr eaLnBrk="1" hangingPunct="1"/>
            <a:r>
              <a:rPr lang="en-US" altLang="en-US" dirty="0" smtClean="0"/>
              <a:t>Austria invites German troops in. Austria is annexed in 1938</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u="sng" smtClean="0"/>
              <a:t>Paths to War</a:t>
            </a:r>
            <a:endParaRPr lang="en-US" altLang="en-US" smtClean="0"/>
          </a:p>
        </p:txBody>
      </p:sp>
      <p:sp>
        <p:nvSpPr>
          <p:cNvPr id="30723" name="Content Placeholder 2"/>
          <p:cNvSpPr>
            <a:spLocks noGrp="1"/>
          </p:cNvSpPr>
          <p:nvPr>
            <p:ph sz="half" idx="1"/>
          </p:nvPr>
        </p:nvSpPr>
        <p:spPr>
          <a:xfrm>
            <a:off x="304800" y="1600200"/>
            <a:ext cx="4267200" cy="4953000"/>
          </a:xfrm>
        </p:spPr>
        <p:txBody>
          <a:bodyPr/>
          <a:lstStyle/>
          <a:p>
            <a:pPr eaLnBrk="1" hangingPunct="1"/>
            <a:r>
              <a:rPr lang="en-US" altLang="en-US" dirty="0" smtClean="0"/>
              <a:t>Czechoslovakia (or the Sudetenland to Germans) was occupied by mostly German speaking people, so Hitler argued that they should be part of Germany</a:t>
            </a:r>
          </a:p>
          <a:p>
            <a:pPr eaLnBrk="1" hangingPunct="1"/>
            <a:endParaRPr lang="en-US" altLang="en-US" i="1" dirty="0" smtClean="0"/>
          </a:p>
        </p:txBody>
      </p:sp>
      <p:pic>
        <p:nvPicPr>
          <p:cNvPr id="30724" name="Content Placeholder 4" descr="image-10961-thumbflex-kfeg.jpg"/>
          <p:cNvPicPr>
            <a:picLocks noGrp="1" noChangeAspect="1"/>
          </p:cNvPicPr>
          <p:nvPr>
            <p:ph sz="half" idx="2"/>
          </p:nvPr>
        </p:nvPicPr>
        <p:blipFill>
          <a:blip r:embed="rId2" cstate="print"/>
          <a:srcRect/>
          <a:stretch>
            <a:fillRect/>
          </a:stretch>
        </p:blipFill>
        <p:spPr>
          <a:xfrm>
            <a:off x="4800600" y="2057400"/>
            <a:ext cx="4132263" cy="38862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altLang="en-US" smtClean="0"/>
              <a:t>Paths to War</a:t>
            </a:r>
          </a:p>
        </p:txBody>
      </p:sp>
      <p:sp>
        <p:nvSpPr>
          <p:cNvPr id="6" name="Content Placeholder 5"/>
          <p:cNvSpPr>
            <a:spLocks noGrp="1"/>
          </p:cNvSpPr>
          <p:nvPr>
            <p:ph sz="half" idx="2"/>
          </p:nvPr>
        </p:nvSpPr>
        <p:spPr>
          <a:xfrm>
            <a:off x="4648200" y="1600200"/>
            <a:ext cx="4267200" cy="5029199"/>
          </a:xfrm>
        </p:spPr>
        <p:txBody>
          <a:bodyPr rtlCol="0">
            <a:normAutofit fontScale="70000" lnSpcReduction="20000"/>
          </a:bodyPr>
          <a:lstStyle/>
          <a:p>
            <a:pPr marL="274320" indent="-274320" eaLnBrk="1" fontAlgn="auto" hangingPunct="1">
              <a:spcAft>
                <a:spcPts val="0"/>
              </a:spcAft>
              <a:defRPr/>
            </a:pPr>
            <a:r>
              <a:rPr lang="en-US" sz="3800" dirty="0" smtClean="0"/>
              <a:t>This time the west responded and at the </a:t>
            </a:r>
            <a:r>
              <a:rPr lang="en-US" sz="3800" b="1" dirty="0" smtClean="0"/>
              <a:t>Munich Conference </a:t>
            </a:r>
            <a:r>
              <a:rPr lang="en-US" sz="3800" dirty="0" smtClean="0"/>
              <a:t>they (Great Britain and France) agreed to let the Sudetenland become part of Germany, but only on the condition that Hitler would go no further and have no further demands </a:t>
            </a:r>
          </a:p>
          <a:p>
            <a:pPr marL="274320" indent="-274320" eaLnBrk="1" fontAlgn="auto" hangingPunct="1">
              <a:spcAft>
                <a:spcPts val="0"/>
              </a:spcAft>
              <a:defRPr/>
            </a:pPr>
            <a:r>
              <a:rPr lang="en-US" sz="3800" dirty="0" smtClean="0"/>
              <a:t>The British Prime Minister Neville Chamberlain proclaimed “peace in our time”</a:t>
            </a:r>
          </a:p>
          <a:p>
            <a:pPr marL="274320" indent="-274320" eaLnBrk="1" fontAlgn="auto" hangingPunct="1">
              <a:spcAft>
                <a:spcPts val="0"/>
              </a:spcAft>
              <a:defRPr/>
            </a:pPr>
            <a:endParaRPr lang="en-US" dirty="0"/>
          </a:p>
        </p:txBody>
      </p:sp>
      <p:sp>
        <p:nvSpPr>
          <p:cNvPr id="31748" name="Content Placeholder 7"/>
          <p:cNvSpPr>
            <a:spLocks noGrp="1"/>
          </p:cNvSpPr>
          <p:nvPr>
            <p:ph sz="half" idx="1"/>
          </p:nvPr>
        </p:nvSpPr>
        <p:spPr>
          <a:xfrm>
            <a:off x="301625" y="1600200"/>
            <a:ext cx="4160838" cy="4754563"/>
          </a:xfrm>
        </p:spPr>
        <p:txBody>
          <a:bodyPr>
            <a:normAutofit fontScale="70000" lnSpcReduction="20000"/>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hlinkClick r:id="rId2"/>
            </a:endParaRPr>
          </a:p>
          <a:p>
            <a:pPr eaLnBrk="1" hangingPunct="1"/>
            <a:r>
              <a:rPr lang="en-US" altLang="en-US" smtClean="0">
                <a:hlinkClick r:id="rId2"/>
              </a:rPr>
              <a:t>http://www.youtube.com/watch?v=kmH5A6QsqRY&amp;feature=related</a:t>
            </a:r>
            <a:endParaRPr lang="en-US" altLang="en-US" smtClean="0"/>
          </a:p>
          <a:p>
            <a:pPr eaLnBrk="1" hangingPunct="1"/>
            <a:endParaRPr lang="en-US" altLang="en-US" smtClean="0"/>
          </a:p>
        </p:txBody>
      </p:sp>
      <p:pic>
        <p:nvPicPr>
          <p:cNvPr id="31749" name="Picture 2" descr="C:\Documents and Settings\rbiddle\Desktop\hitler_munich.jpg"/>
          <p:cNvPicPr>
            <a:picLocks noChangeAspect="1" noChangeArrowheads="1"/>
          </p:cNvPicPr>
          <p:nvPr/>
        </p:nvPicPr>
        <p:blipFill>
          <a:blip r:embed="rId3" cstate="print"/>
          <a:srcRect/>
          <a:stretch>
            <a:fillRect/>
          </a:stretch>
        </p:blipFill>
        <p:spPr bwMode="auto">
          <a:xfrm>
            <a:off x="106363" y="1752600"/>
            <a:ext cx="4448175" cy="2895600"/>
          </a:xfrm>
          <a:prstGeom prst="rect">
            <a:avLst/>
          </a:prstGeom>
          <a:noFill/>
          <a:ln w="9525">
            <a:noFill/>
            <a:miter lim="800000"/>
            <a:headEnd/>
            <a:tailEnd/>
          </a:ln>
        </p:spPr>
      </p:pic>
      <p:sp>
        <p:nvSpPr>
          <p:cNvPr id="7" name="Rectangle 6"/>
          <p:cNvSpPr/>
          <p:nvPr/>
        </p:nvSpPr>
        <p:spPr>
          <a:xfrm>
            <a:off x="381000" y="5410200"/>
            <a:ext cx="4572000" cy="646331"/>
          </a:xfrm>
          <a:prstGeom prst="rect">
            <a:avLst/>
          </a:prstGeom>
        </p:spPr>
        <p:txBody>
          <a:bodyPr>
            <a:spAutoFit/>
          </a:bodyPr>
          <a:lstStyle/>
          <a:p>
            <a:r>
              <a:rPr lang="en-US" altLang="en-US" dirty="0" smtClean="0">
                <a:hlinkClick r:id="rId2"/>
              </a:rPr>
              <a:t>http://www.youtube.com/watch?v=kmH5A6QsqRY&amp;feature=related</a:t>
            </a:r>
            <a:endParaRPr lang="en-US"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pPr algn="l" eaLnBrk="1" hangingPunct="1"/>
            <a:r>
              <a:rPr lang="en-US" altLang="en-US" u="sng" dirty="0" smtClean="0"/>
              <a:t>Paths to War</a:t>
            </a:r>
          </a:p>
        </p:txBody>
      </p:sp>
      <p:sp>
        <p:nvSpPr>
          <p:cNvPr id="34819" name="Content Placeholder 2"/>
          <p:cNvSpPr>
            <a:spLocks noGrp="1"/>
          </p:cNvSpPr>
          <p:nvPr>
            <p:ph sz="half" idx="1"/>
          </p:nvPr>
        </p:nvSpPr>
        <p:spPr>
          <a:xfrm>
            <a:off x="301625" y="1600200"/>
            <a:ext cx="4160838" cy="4754563"/>
          </a:xfrm>
        </p:spPr>
        <p:txBody>
          <a:bodyPr/>
          <a:lstStyle/>
          <a:p>
            <a:pPr eaLnBrk="1" hangingPunct="1"/>
            <a:r>
              <a:rPr lang="en-US" altLang="en-US" sz="3200" dirty="0" smtClean="0"/>
              <a:t>Hitler then tested the west by invading the rest of Czechoslovakia in 1939</a:t>
            </a:r>
          </a:p>
          <a:p>
            <a:pPr eaLnBrk="1" hangingPunct="1"/>
            <a:r>
              <a:rPr lang="en-US" altLang="en-US" sz="3200" dirty="0" smtClean="0"/>
              <a:t>When Hitler began to mass troops on the Polish border the world realized he was a liar</a:t>
            </a:r>
          </a:p>
          <a:p>
            <a:pPr eaLnBrk="1" hangingPunct="1"/>
            <a:endParaRPr lang="en-US" altLang="en-US" dirty="0" smtClean="0"/>
          </a:p>
        </p:txBody>
      </p:sp>
      <p:pic>
        <p:nvPicPr>
          <p:cNvPr id="34820" name="Content Placeholder 5" descr="s03388u.jpg"/>
          <p:cNvPicPr>
            <a:picLocks noGrp="1" noChangeAspect="1"/>
          </p:cNvPicPr>
          <p:nvPr>
            <p:ph sz="half" idx="2"/>
          </p:nvPr>
        </p:nvPicPr>
        <p:blipFill>
          <a:blip r:embed="rId2" cstate="print"/>
          <a:srcRect/>
          <a:stretch>
            <a:fillRect/>
          </a:stretch>
        </p:blipFill>
        <p:spPr>
          <a:xfrm>
            <a:off x="4648200" y="304800"/>
            <a:ext cx="4191000" cy="6095321"/>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algn="r" eaLnBrk="1" hangingPunct="1"/>
            <a:r>
              <a:rPr lang="en-US" altLang="en-US" u="sng" dirty="0" smtClean="0"/>
              <a:t>Paths to War</a:t>
            </a:r>
          </a:p>
        </p:txBody>
      </p:sp>
      <p:sp>
        <p:nvSpPr>
          <p:cNvPr id="3" name="Content Placeholder 2"/>
          <p:cNvSpPr>
            <a:spLocks noGrp="1"/>
          </p:cNvSpPr>
          <p:nvPr>
            <p:ph sz="half" idx="1"/>
          </p:nvPr>
        </p:nvSpPr>
        <p:spPr>
          <a:xfrm>
            <a:off x="304801" y="1295400"/>
            <a:ext cx="3810000" cy="5562600"/>
          </a:xfrm>
        </p:spPr>
        <p:txBody>
          <a:bodyPr rtlCol="0">
            <a:normAutofit fontScale="92500" lnSpcReduction="10000"/>
          </a:bodyPr>
          <a:lstStyle/>
          <a:p>
            <a:pPr marL="274320" indent="-274320" eaLnBrk="1" fontAlgn="auto" hangingPunct="1">
              <a:spcAft>
                <a:spcPts val="0"/>
              </a:spcAft>
              <a:defRPr/>
            </a:pPr>
            <a:r>
              <a:rPr lang="en-US" sz="3000" dirty="0" smtClean="0"/>
              <a:t>Hitler quickly and secretly made a deal with Joseph Stalin of Russia, if Russia would not interfere with German ambitions in Eastern Europe specifically Poland Hitler would give control of Eastern Poland to Stalin.  This was the </a:t>
            </a:r>
            <a:r>
              <a:rPr lang="en-US" sz="3000" b="1" dirty="0" smtClean="0"/>
              <a:t>Nazi-Soviet Nonaggression Pact</a:t>
            </a:r>
          </a:p>
          <a:p>
            <a:pPr marL="274320" indent="-274320" eaLnBrk="1" fontAlgn="auto" hangingPunct="1">
              <a:spcAft>
                <a:spcPts val="0"/>
              </a:spcAft>
              <a:defRPr/>
            </a:pPr>
            <a:endParaRPr lang="en-US" dirty="0"/>
          </a:p>
        </p:txBody>
      </p:sp>
      <p:pic>
        <p:nvPicPr>
          <p:cNvPr id="35844" name="Content Placeholder 5" descr="Roadto2.gif"/>
          <p:cNvPicPr>
            <a:picLocks noGrp="1" noChangeAspect="1"/>
          </p:cNvPicPr>
          <p:nvPr>
            <p:ph sz="half" idx="2"/>
          </p:nvPr>
        </p:nvPicPr>
        <p:blipFill>
          <a:blip r:embed="rId2" cstate="print"/>
          <a:srcRect/>
          <a:stretch>
            <a:fillRect/>
          </a:stretch>
        </p:blipFill>
        <p:spPr>
          <a:xfrm>
            <a:off x="3962400" y="1752600"/>
            <a:ext cx="4930775" cy="35814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algn="r" eaLnBrk="1" hangingPunct="1"/>
            <a:r>
              <a:rPr lang="en-US" altLang="en-US" u="sng" dirty="0" smtClean="0"/>
              <a:t>Paths to War</a:t>
            </a:r>
          </a:p>
        </p:txBody>
      </p:sp>
      <p:sp>
        <p:nvSpPr>
          <p:cNvPr id="36867" name="Content Placeholder 5"/>
          <p:cNvSpPr>
            <a:spLocks noGrp="1"/>
          </p:cNvSpPr>
          <p:nvPr>
            <p:ph sz="half" idx="2"/>
          </p:nvPr>
        </p:nvSpPr>
        <p:spPr>
          <a:xfrm>
            <a:off x="4648200" y="1600200"/>
            <a:ext cx="4160838" cy="4754563"/>
          </a:xfrm>
        </p:spPr>
        <p:txBody>
          <a:bodyPr/>
          <a:lstStyle/>
          <a:p>
            <a:pPr eaLnBrk="1" hangingPunct="1"/>
            <a:r>
              <a:rPr lang="en-US" altLang="en-US" dirty="0" smtClean="0"/>
              <a:t>On September 1, 1939 (2 days later) Germany invaded Poland which begins WWII</a:t>
            </a:r>
          </a:p>
          <a:p>
            <a:pPr eaLnBrk="1" hangingPunct="1"/>
            <a:r>
              <a:rPr lang="en-US" altLang="en-US" dirty="0" smtClean="0">
                <a:hlinkClick r:id="rId2"/>
              </a:rPr>
              <a:t>http://www.youtube.com/watch?v=8ha0qKquG2E&amp;feature=related</a:t>
            </a:r>
            <a:endParaRPr lang="en-US" altLang="en-US" dirty="0" smtClean="0"/>
          </a:p>
          <a:p>
            <a:pPr eaLnBrk="1" hangingPunct="1">
              <a:buFont typeface="Wingdings 2" pitchFamily="18" charset="2"/>
              <a:buNone/>
            </a:pPr>
            <a:endParaRPr lang="en-US" altLang="en-US" dirty="0" smtClean="0"/>
          </a:p>
        </p:txBody>
      </p:sp>
      <p:pic>
        <p:nvPicPr>
          <p:cNvPr id="36868" name="Content Placeholder 8" descr="German_plane_bombing_Warsaw_1939.jpg"/>
          <p:cNvPicPr>
            <a:picLocks noGrp="1" noChangeAspect="1"/>
          </p:cNvPicPr>
          <p:nvPr>
            <p:ph sz="half" idx="1"/>
          </p:nvPr>
        </p:nvPicPr>
        <p:blipFill>
          <a:blip r:embed="rId3" cstate="print"/>
          <a:srcRect/>
          <a:stretch>
            <a:fillRect/>
          </a:stretch>
        </p:blipFill>
        <p:spPr>
          <a:xfrm>
            <a:off x="381000" y="990600"/>
            <a:ext cx="3481388" cy="475456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for Death”</a:t>
            </a:r>
            <a:endParaRPr lang="en-US" dirty="0"/>
          </a:p>
        </p:txBody>
      </p:sp>
      <p:sp>
        <p:nvSpPr>
          <p:cNvPr id="3" name="Rectangle 2"/>
          <p:cNvSpPr/>
          <p:nvPr/>
        </p:nvSpPr>
        <p:spPr>
          <a:xfrm>
            <a:off x="838200" y="2209800"/>
            <a:ext cx="6781800" cy="646331"/>
          </a:xfrm>
          <a:prstGeom prst="rect">
            <a:avLst/>
          </a:prstGeom>
        </p:spPr>
        <p:txBody>
          <a:bodyPr wrap="square">
            <a:spAutoFit/>
          </a:bodyPr>
          <a:lstStyle/>
          <a:p>
            <a:r>
              <a:rPr lang="en-US" dirty="0">
                <a:hlinkClick r:id="rId2"/>
              </a:rPr>
              <a:t>https://</a:t>
            </a:r>
            <a:r>
              <a:rPr lang="en-US" dirty="0" smtClean="0">
                <a:hlinkClick r:id="rId2"/>
              </a:rPr>
              <a:t>www.youtube.com/watch?v=l14WDZCnz-w</a:t>
            </a:r>
            <a:endParaRPr lang="en-US" dirty="0" smtClean="0"/>
          </a:p>
          <a:p>
            <a:endParaRPr lang="en-US" dirty="0"/>
          </a:p>
        </p:txBody>
      </p:sp>
    </p:spTree>
    <p:extLst>
      <p:ext uri="{BB962C8B-B14F-4D97-AF65-F5344CB8AC3E}">
        <p14:creationId xmlns="" xmlns:p14="http://schemas.microsoft.com/office/powerpoint/2010/main" val="2207463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WINDOWS\Desktop\fascism\hitler-ww1.jpg"/>
          <p:cNvPicPr>
            <a:picLocks noChangeAspect="1" noChangeArrowheads="1"/>
          </p:cNvPicPr>
          <p:nvPr/>
        </p:nvPicPr>
        <p:blipFill>
          <a:blip r:embed="rId2" cstate="print"/>
          <a:srcRect/>
          <a:stretch>
            <a:fillRect/>
          </a:stretch>
        </p:blipFill>
        <p:spPr bwMode="auto">
          <a:xfrm>
            <a:off x="0" y="1049338"/>
            <a:ext cx="9144000" cy="5808662"/>
          </a:xfrm>
          <a:prstGeom prst="rect">
            <a:avLst/>
          </a:prstGeom>
          <a:noFill/>
          <a:ln w="9525">
            <a:noFill/>
            <a:miter lim="800000"/>
            <a:headEnd/>
            <a:tailEnd/>
          </a:ln>
        </p:spPr>
      </p:pic>
      <p:sp>
        <p:nvSpPr>
          <p:cNvPr id="70659" name="WordArt 3"/>
          <p:cNvSpPr>
            <a:spLocks noChangeArrowheads="1" noChangeShapeType="1" noTextEdit="1"/>
          </p:cNvSpPr>
          <p:nvPr/>
        </p:nvSpPr>
        <p:spPr bwMode="ltGray">
          <a:xfrm>
            <a:off x="1143000" y="104775"/>
            <a:ext cx="7086600" cy="1038225"/>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000099"/>
                    </a:gs>
                    <a:gs pos="100000">
                      <a:srgbClr val="009999"/>
                    </a:gs>
                  </a:gsLst>
                  <a:lin ang="5400000" scaled="1"/>
                </a:gradFill>
                <a:effectLst>
                  <a:outerShdw dist="53882" dir="2700000" algn="ctr" rotWithShape="0">
                    <a:srgbClr val="C0C0C0"/>
                  </a:outerShdw>
                </a:effectLst>
                <a:latin typeface="Stencil"/>
              </a:rPr>
              <a:t>Hitler in WWI</a:t>
            </a:r>
          </a:p>
        </p:txBody>
      </p:sp>
      <p:sp>
        <p:nvSpPr>
          <p:cNvPr id="70660" name="Line 4"/>
          <p:cNvSpPr>
            <a:spLocks noChangeShapeType="1"/>
          </p:cNvSpPr>
          <p:nvPr/>
        </p:nvSpPr>
        <p:spPr bwMode="ltGray">
          <a:xfrm>
            <a:off x="838200" y="1295400"/>
            <a:ext cx="533400" cy="990600"/>
          </a:xfrm>
          <a:prstGeom prst="line">
            <a:avLst/>
          </a:prstGeom>
          <a:noFill/>
          <a:ln w="9525">
            <a:solidFill>
              <a:schemeClr val="tx1"/>
            </a:solidFill>
            <a:round/>
            <a:headEnd/>
            <a:tailEnd type="triangle" w="med" len="med"/>
          </a:ln>
        </p:spPr>
        <p:txBody>
          <a:bodyPr wrap="none"/>
          <a:lstStyle/>
          <a:p>
            <a:endParaRPr lang="en-US"/>
          </a:p>
        </p:txBody>
      </p:sp>
      <p:sp>
        <p:nvSpPr>
          <p:cNvPr id="70661" name="AutoShape 5"/>
          <p:cNvSpPr>
            <a:spLocks noChangeArrowheads="1"/>
          </p:cNvSpPr>
          <p:nvPr/>
        </p:nvSpPr>
        <p:spPr bwMode="ltGray">
          <a:xfrm rot="4093112">
            <a:off x="490537" y="1330326"/>
            <a:ext cx="1336675" cy="685800"/>
          </a:xfrm>
          <a:custGeom>
            <a:avLst/>
            <a:gdLst>
              <a:gd name="T0" fmla="*/ 1002506 w 21600"/>
              <a:gd name="T1" fmla="*/ 0 h 21600"/>
              <a:gd name="T2" fmla="*/ 0 w 21600"/>
              <a:gd name="T3" fmla="*/ 342900 h 21600"/>
              <a:gd name="T4" fmla="*/ 1002506 w 21600"/>
              <a:gd name="T5" fmla="*/ 685800 h 21600"/>
              <a:gd name="T6" fmla="*/ 1336675 w 21600"/>
              <a:gd name="T7" fmla="*/ 3429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A50021"/>
          </a:solidFill>
          <a:ln w="9525">
            <a:solidFill>
              <a:schemeClr val="tx1"/>
            </a:solidFill>
            <a:miter lim="800000"/>
            <a:headEnd/>
            <a:tailEnd/>
          </a:ln>
        </p:spPr>
        <p:txBody>
          <a:bodyPr rot="10800000" vert="eaVert" wrap="none" anchor="ctr"/>
          <a:lstStyle/>
          <a:p>
            <a:endParaRPr lang="en-US"/>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solidFill>
                  <a:schemeClr val="bg1"/>
                </a:solidFill>
              </a:rPr>
              <a:t>Adolf Hitler</a:t>
            </a:r>
            <a:endParaRPr lang="en-US" dirty="0">
              <a:solidFill>
                <a:schemeClr val="bg1"/>
              </a:solidFill>
            </a:endParaRPr>
          </a:p>
        </p:txBody>
      </p:sp>
      <p:pic>
        <p:nvPicPr>
          <p:cNvPr id="10" name="Content Placeholder 9" descr="adolf-hitler_1.jpg"/>
          <p:cNvPicPr>
            <a:picLocks noGrp="1" noChangeAspect="1"/>
          </p:cNvPicPr>
          <p:nvPr>
            <p:ph sz="half" idx="2"/>
          </p:nvPr>
        </p:nvPicPr>
        <p:blipFill>
          <a:blip r:embed="rId2" cstate="print"/>
          <a:stretch>
            <a:fillRect/>
          </a:stretch>
        </p:blipFill>
        <p:spPr>
          <a:xfrm>
            <a:off x="5150456" y="1720056"/>
            <a:ext cx="3034087" cy="4286250"/>
          </a:xfrm>
        </p:spPr>
      </p:pic>
      <p:sp>
        <p:nvSpPr>
          <p:cNvPr id="8" name="Rectangle 7"/>
          <p:cNvSpPr/>
          <p:nvPr/>
        </p:nvSpPr>
        <p:spPr>
          <a:xfrm>
            <a:off x="7620000" y="5334000"/>
            <a:ext cx="1371600" cy="1295400"/>
          </a:xfrm>
          <a:prstGeom prst="rect">
            <a:avLst/>
          </a:prstGeom>
          <a:blipFill>
            <a:blip r:embed="rId3" cstate="prin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228600" y="914400"/>
            <a:ext cx="4572000" cy="5943600"/>
          </a:xfrm>
        </p:spPr>
        <p:txBody>
          <a:bodyPr>
            <a:normAutofit fontScale="92500" lnSpcReduction="10000"/>
          </a:bodyPr>
          <a:lstStyle/>
          <a:p>
            <a:r>
              <a:rPr lang="en-US" sz="3300" dirty="0" smtClean="0"/>
              <a:t>The National Socialists (Nazis), were strongly opposed to the Weimar Republic and wanted to overthrow them.</a:t>
            </a:r>
          </a:p>
          <a:p>
            <a:r>
              <a:rPr lang="en-US" sz="3300" dirty="0" smtClean="0"/>
              <a:t>They were against them because they signed the Treaty of Versailles.</a:t>
            </a:r>
          </a:p>
          <a:p>
            <a:r>
              <a:rPr lang="en-US" sz="3300" dirty="0" smtClean="0"/>
              <a:t>The Nazis’ leader, Adolf Hitler, believed that this was the main reason for Germany’s downfall and current state.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descr="Wiemar_political_parties"/>
          <p:cNvPicPr>
            <a:picLocks noChangeAspect="1" noChangeArrowheads="1"/>
          </p:cNvPicPr>
          <p:nvPr/>
        </p:nvPicPr>
        <p:blipFill>
          <a:blip r:embed="rId2" cstate="print"/>
          <a:srcRect/>
          <a:stretch>
            <a:fillRect/>
          </a:stretch>
        </p:blipFill>
        <p:spPr bwMode="auto">
          <a:xfrm>
            <a:off x="1752600" y="0"/>
            <a:ext cx="48006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smtClean="0">
                <a:solidFill>
                  <a:srgbClr val="FF0000"/>
                </a:solidFill>
              </a:rPr>
              <a:t>Mein </a:t>
            </a:r>
            <a:r>
              <a:rPr lang="en-US" sz="5400" i="1" u="sng" dirty="0" err="1" smtClean="0">
                <a:solidFill>
                  <a:srgbClr val="FF0000"/>
                </a:solidFill>
              </a:rPr>
              <a:t>Kampf</a:t>
            </a:r>
            <a:endParaRPr lang="en-US" sz="5400" i="1" u="sng" dirty="0">
              <a:solidFill>
                <a:srgbClr val="FF0000"/>
              </a:solidFill>
            </a:endParaRPr>
          </a:p>
        </p:txBody>
      </p:sp>
      <p:pic>
        <p:nvPicPr>
          <p:cNvPr id="8" name="Content Placeholder 7" descr="meinkampf.jpg"/>
          <p:cNvPicPr>
            <a:picLocks noGrp="1" noChangeAspect="1"/>
          </p:cNvPicPr>
          <p:nvPr>
            <p:ph sz="half" idx="1"/>
          </p:nvPr>
        </p:nvPicPr>
        <p:blipFill>
          <a:blip r:embed="rId2" cstate="print"/>
          <a:stretch>
            <a:fillRect/>
          </a:stretch>
        </p:blipFill>
        <p:spPr>
          <a:xfrm>
            <a:off x="457200" y="1447800"/>
            <a:ext cx="2682240" cy="4168140"/>
          </a:xfrm>
        </p:spPr>
      </p:pic>
      <p:sp>
        <p:nvSpPr>
          <p:cNvPr id="6" name="Content Placeholder 5"/>
          <p:cNvSpPr>
            <a:spLocks noGrp="1"/>
          </p:cNvSpPr>
          <p:nvPr>
            <p:ph sz="half" idx="2"/>
          </p:nvPr>
        </p:nvSpPr>
        <p:spPr>
          <a:xfrm>
            <a:off x="3505200" y="1676400"/>
            <a:ext cx="4572000" cy="4525963"/>
          </a:xfrm>
        </p:spPr>
        <p:txBody>
          <a:bodyPr>
            <a:normAutofit fontScale="92500" lnSpcReduction="10000"/>
          </a:bodyPr>
          <a:lstStyle/>
          <a:p>
            <a:r>
              <a:rPr lang="en-US" dirty="0" smtClean="0"/>
              <a:t>Mankind consists of two groups: the Aryans (the master-race) and the non-Aryans (the slave races). </a:t>
            </a:r>
          </a:p>
          <a:p>
            <a:r>
              <a:rPr lang="en-US" dirty="0" smtClean="0"/>
              <a:t> Germans (Aryans) destined to rule the world.  </a:t>
            </a:r>
          </a:p>
          <a:p>
            <a:r>
              <a:rPr lang="en-US" dirty="0" smtClean="0"/>
              <a:t>The Jews were responsible for Germany’s defeat in WWI by encouraging the socialists to make the November Revolution in 1918.</a:t>
            </a:r>
          </a:p>
          <a:p>
            <a:endParaRPr lang="en-US" dirty="0" smtClean="0"/>
          </a:p>
        </p:txBody>
      </p:sp>
      <p:sp>
        <p:nvSpPr>
          <p:cNvPr id="7" name="Rectangle 6"/>
          <p:cNvSpPr/>
          <p:nvPr/>
        </p:nvSpPr>
        <p:spPr>
          <a:xfrm>
            <a:off x="7543800" y="5334000"/>
            <a:ext cx="1371600" cy="1295400"/>
          </a:xfrm>
          <a:prstGeom prst="rect">
            <a:avLst/>
          </a:prstGeom>
          <a:blipFill>
            <a:blip r:embed="rId3" cstate="prin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u="sng" dirty="0" smtClean="0">
                <a:solidFill>
                  <a:srgbClr val="FF0000"/>
                </a:solidFill>
              </a:rPr>
              <a:t>Mein </a:t>
            </a:r>
            <a:r>
              <a:rPr lang="en-US" sz="4800" i="1" u="sng" dirty="0" err="1" smtClean="0">
                <a:solidFill>
                  <a:srgbClr val="FF0000"/>
                </a:solidFill>
              </a:rPr>
              <a:t>Kampf</a:t>
            </a:r>
            <a:endParaRPr lang="en-US" sz="4800" i="1" u="sng" dirty="0">
              <a:solidFill>
                <a:srgbClr val="FF0000"/>
              </a:solidFill>
            </a:endParaRPr>
          </a:p>
        </p:txBody>
      </p:sp>
      <p:sp>
        <p:nvSpPr>
          <p:cNvPr id="5" name="Content Placeholder 4"/>
          <p:cNvSpPr>
            <a:spLocks noGrp="1"/>
          </p:cNvSpPr>
          <p:nvPr>
            <p:ph idx="1"/>
          </p:nvPr>
        </p:nvSpPr>
        <p:spPr>
          <a:xfrm>
            <a:off x="533400" y="2286000"/>
            <a:ext cx="8153400" cy="3840163"/>
          </a:xfrm>
        </p:spPr>
        <p:txBody>
          <a:bodyPr>
            <a:normAutofit fontScale="92500" lnSpcReduction="10000"/>
          </a:bodyPr>
          <a:lstStyle/>
          <a:p>
            <a:r>
              <a:rPr lang="en-US" dirty="0" smtClean="0"/>
              <a:t>If Germans wanted their nation to be strong again, they had to believe in the </a:t>
            </a:r>
            <a:r>
              <a:rPr lang="en-US" dirty="0" err="1" smtClean="0"/>
              <a:t>Führer</a:t>
            </a:r>
            <a:r>
              <a:rPr lang="en-US" dirty="0" smtClean="0"/>
              <a:t> (Hitler himself). </a:t>
            </a:r>
          </a:p>
          <a:p>
            <a:r>
              <a:rPr lang="en-US" dirty="0" smtClean="0"/>
              <a:t>The </a:t>
            </a:r>
            <a:r>
              <a:rPr lang="en-US" dirty="0" err="1" smtClean="0"/>
              <a:t>Führer</a:t>
            </a:r>
            <a:r>
              <a:rPr lang="en-US" dirty="0" smtClean="0"/>
              <a:t> would exterminate the Jews from Germany so that they would not pollute the German blood by intermarriage. </a:t>
            </a:r>
          </a:p>
          <a:p>
            <a:r>
              <a:rPr lang="en-US" dirty="0" smtClean="0"/>
              <a:t> The government would be run by the rule of an elite who accepted orders from Hitler alone.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Hitler’s Plan for Germany</a:t>
            </a:r>
            <a:endParaRPr lang="en-US" dirty="0"/>
          </a:p>
        </p:txBody>
      </p:sp>
      <p:sp>
        <p:nvSpPr>
          <p:cNvPr id="3" name="Content Placeholder 2"/>
          <p:cNvSpPr>
            <a:spLocks noGrp="1"/>
          </p:cNvSpPr>
          <p:nvPr>
            <p:ph sz="half" idx="1"/>
          </p:nvPr>
        </p:nvSpPr>
        <p:spPr>
          <a:xfrm>
            <a:off x="152400" y="1219200"/>
            <a:ext cx="4343400" cy="5638800"/>
          </a:xfrm>
        </p:spPr>
        <p:txBody>
          <a:bodyPr>
            <a:normAutofit fontScale="92500"/>
          </a:bodyPr>
          <a:lstStyle/>
          <a:p>
            <a:r>
              <a:rPr lang="en-US" dirty="0" smtClean="0"/>
              <a:t>nationalize the big business </a:t>
            </a:r>
          </a:p>
          <a:p>
            <a:r>
              <a:rPr lang="en-US" dirty="0" smtClean="0"/>
              <a:t>provide employment for all workers</a:t>
            </a:r>
          </a:p>
          <a:p>
            <a:r>
              <a:rPr lang="en-US" dirty="0" smtClean="0"/>
              <a:t>implement land reforms for peasants</a:t>
            </a:r>
          </a:p>
          <a:p>
            <a:r>
              <a:rPr lang="en-US" dirty="0" smtClean="0"/>
              <a:t>destroy the chains of department stores controlled by the Jewish capitalists.</a:t>
            </a:r>
          </a:p>
          <a:p>
            <a:r>
              <a:rPr lang="en-US" dirty="0" smtClean="0"/>
              <a:t>Germany would become economically self-sufficient by conquest abroad.</a:t>
            </a:r>
          </a:p>
          <a:p>
            <a:endParaRPr lang="en-US" dirty="0"/>
          </a:p>
        </p:txBody>
      </p:sp>
      <p:sp>
        <p:nvSpPr>
          <p:cNvPr id="4" name="Content Placeholder 3"/>
          <p:cNvSpPr>
            <a:spLocks noGrp="1"/>
          </p:cNvSpPr>
          <p:nvPr>
            <p:ph sz="half" idx="2"/>
          </p:nvPr>
        </p:nvSpPr>
        <p:spPr>
          <a:xfrm>
            <a:off x="4724400" y="1447800"/>
            <a:ext cx="4038600" cy="4800600"/>
          </a:xfrm>
        </p:spPr>
        <p:txBody>
          <a:bodyPr>
            <a:normAutofit fontScale="92500"/>
          </a:bodyPr>
          <a:lstStyle/>
          <a:p>
            <a:r>
              <a:rPr lang="en-US" dirty="0" smtClean="0"/>
              <a:t>Abolish the Treaty of Versailles</a:t>
            </a:r>
          </a:p>
          <a:p>
            <a:r>
              <a:rPr lang="en-US" dirty="0" smtClean="0"/>
              <a:t>union of all Germans in a single German state  </a:t>
            </a:r>
          </a:p>
          <a:p>
            <a:r>
              <a:rPr lang="en-US" dirty="0" smtClean="0"/>
              <a:t>conquer Eastern Europe to provide living space for the future generations </a:t>
            </a:r>
          </a:p>
          <a:p>
            <a:endParaRPr lang="en-US" dirty="0"/>
          </a:p>
        </p:txBody>
      </p:sp>
      <p:sp>
        <p:nvSpPr>
          <p:cNvPr id="5" name="Rectangle 4"/>
          <p:cNvSpPr/>
          <p:nvPr/>
        </p:nvSpPr>
        <p:spPr>
          <a:xfrm>
            <a:off x="7315200" y="5334000"/>
            <a:ext cx="1371600" cy="1295400"/>
          </a:xfrm>
          <a:prstGeom prst="rect">
            <a:avLst/>
          </a:prstGeom>
          <a:blipFill>
            <a:blip r:embed="rId2" cstate="prin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2036</TotalTime>
  <Words>1205</Words>
  <Application>Microsoft Office PowerPoint</Application>
  <PresentationFormat>On-screen Show (4:3)</PresentationFormat>
  <Paragraphs>147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Chapter 29 - Germany after WW1 and the Rise of Nazism</vt:lpstr>
      <vt:lpstr>Germany</vt:lpstr>
      <vt:lpstr>Hitler’s Beginnings</vt:lpstr>
      <vt:lpstr>Slide 4</vt:lpstr>
      <vt:lpstr>Adolf Hitler</vt:lpstr>
      <vt:lpstr>Slide 6</vt:lpstr>
      <vt:lpstr>Mein Kampf</vt:lpstr>
      <vt:lpstr>Mein Kampf</vt:lpstr>
      <vt:lpstr>Hitler’s Plan for Germany</vt:lpstr>
      <vt:lpstr>Reichstag Fire</vt:lpstr>
      <vt:lpstr>March 23, 1933 - Enabling Act pushed through the Reichstag - Gave Hitler complete dictatorial powers.  Due to a brilliant propaganda campaign, Hitler is the democratically  elected Chancellor of Germany</vt:lpstr>
      <vt:lpstr>Slide 12</vt:lpstr>
      <vt:lpstr>Slide 13</vt:lpstr>
      <vt:lpstr>How did Hitler become so powerful?</vt:lpstr>
      <vt:lpstr>Slide 15</vt:lpstr>
      <vt:lpstr>Hitler’s Early Policies </vt:lpstr>
      <vt:lpstr>Early Policies cont…</vt:lpstr>
      <vt:lpstr>ANTI-JEWISH LEGISLATION IN PREWAR GERMANY 1935</vt:lpstr>
      <vt:lpstr>Slide 19</vt:lpstr>
      <vt:lpstr>Slide 20</vt:lpstr>
      <vt:lpstr>Slide 21</vt:lpstr>
      <vt:lpstr>Slide 22</vt:lpstr>
      <vt:lpstr>Slide 23</vt:lpstr>
      <vt:lpstr>Slide 24</vt:lpstr>
      <vt:lpstr>Slide 25</vt:lpstr>
      <vt:lpstr> From a German children’s book, where a Jewish man is depicted as a child molester going after German Children</vt:lpstr>
      <vt:lpstr>Slide 27</vt:lpstr>
      <vt:lpstr>Paths to War </vt:lpstr>
      <vt:lpstr>Paths to War</vt:lpstr>
      <vt:lpstr>Paths to War</vt:lpstr>
      <vt:lpstr>Paths to War </vt:lpstr>
      <vt:lpstr>Paths to War</vt:lpstr>
      <vt:lpstr>Paths to War</vt:lpstr>
      <vt:lpstr>Paths to War</vt:lpstr>
      <vt:lpstr>Paths to War</vt:lpstr>
      <vt:lpstr>Paths to War</vt:lpstr>
      <vt:lpstr>“Education for Death”</vt:lpstr>
    </vt:vector>
  </TitlesOfParts>
  <Company>University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NAZISM</dc:title>
  <dc:creator>carelli</dc:creator>
  <cp:lastModifiedBy>sbehler</cp:lastModifiedBy>
  <cp:revision>62</cp:revision>
  <dcterms:created xsi:type="dcterms:W3CDTF">2010-11-19T23:54:31Z</dcterms:created>
  <dcterms:modified xsi:type="dcterms:W3CDTF">2016-03-18T18:07:21Z</dcterms:modified>
</cp:coreProperties>
</file>