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7" r:id="rId4"/>
    <p:sldId id="268" r:id="rId5"/>
    <p:sldId id="265" r:id="rId6"/>
    <p:sldId id="266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9" r:id="rId16"/>
    <p:sldId id="280" r:id="rId17"/>
    <p:sldId id="281" r:id="rId18"/>
    <p:sldId id="258" r:id="rId19"/>
    <p:sldId id="259" r:id="rId20"/>
    <p:sldId id="260" r:id="rId21"/>
    <p:sldId id="261" r:id="rId22"/>
    <p:sldId id="262" r:id="rId23"/>
    <p:sldId id="263" r:id="rId24"/>
    <p:sldId id="26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DE5AE-C34F-4A4C-9C7E-78648F8CDD1F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D48D7-687A-4077-992D-ECC817AA18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97F2BC-2C70-4135-833F-733544D44229}" type="slidenum">
              <a:rPr lang="en-US"/>
              <a:pPr/>
              <a:t>6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57929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7A8E4-603F-43B9-8537-3DA9C8B67D99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519136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357556-B541-426E-BD2E-1A261AC08F92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1628725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317C60-A7CE-48EF-854B-793B458585DE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</p:spTree>
    <p:extLst>
      <p:ext uri="{BB962C8B-B14F-4D97-AF65-F5344CB8AC3E}">
        <p14:creationId xmlns="" xmlns:p14="http://schemas.microsoft.com/office/powerpoint/2010/main" val="89673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201-E0EE-4DE0-B042-D54539366F6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D64-6CCD-4A17-8AF9-BD5593707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201-E0EE-4DE0-B042-D54539366F6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D64-6CCD-4A17-8AF9-BD5593707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201-E0EE-4DE0-B042-D54539366F6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D64-6CCD-4A17-8AF9-BD5593707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47AC6-D961-45FB-81F1-2A1F18DAA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201-E0EE-4DE0-B042-D54539366F6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D64-6CCD-4A17-8AF9-BD5593707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201-E0EE-4DE0-B042-D54539366F6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D64-6CCD-4A17-8AF9-BD5593707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201-E0EE-4DE0-B042-D54539366F6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D64-6CCD-4A17-8AF9-BD5593707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201-E0EE-4DE0-B042-D54539366F6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D64-6CCD-4A17-8AF9-BD5593707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201-E0EE-4DE0-B042-D54539366F6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D64-6CCD-4A17-8AF9-BD5593707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201-E0EE-4DE0-B042-D54539366F6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D64-6CCD-4A17-8AF9-BD5593707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201-E0EE-4DE0-B042-D54539366F6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D64-6CCD-4A17-8AF9-BD5593707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C201-E0EE-4DE0-B042-D54539366F6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5AD64-6CCD-4A17-8AF9-BD5593707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1C201-E0EE-4DE0-B042-D54539366F69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5AD64-6CCD-4A17-8AF9-BD5593707F3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reatwar.nl/kleur/fr-quatre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upload.wikimedia.org/wikipedia/commons/6/6d/European_flag.svg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Decolonization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Mao’s Plans For China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00600" y="1219200"/>
            <a:ext cx="4343400" cy="5257800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90000"/>
              </a:lnSpc>
              <a:buNone/>
            </a:pPr>
            <a:r>
              <a:rPr lang="en-US" u="sng" dirty="0" smtClean="0"/>
              <a:t>Cultural Revolution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revolution was to destroy the four olds: old ideology, old thoughts, old habits and old customs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Those who opposed Mao were publicly punished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Farm production fell, factory work stopped and schools closed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As a result there was no economy, many people had left and there was no education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It was an enormous failure and Mao ended it in 1969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1143000"/>
            <a:ext cx="4648200" cy="5715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Great Leap Forward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Created communes (self-sufficient settlements containing farms and industries)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They did not work at all: production fell, life was difficult, China experienced bad weather, rewards were limited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plan was abandoned after two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00552" presetClass="entr" presetSubtype="81023415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300552" presetClass="entr" presetSubtype="81023415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00552" presetClass="entr" presetSubtype="81023415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00552" presetClass="entr" presetSubtype="81023415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00552" presetClass="entr" presetSubtype="81023415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00552" presetClass="entr" presetSubtype="81023415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00552" presetClass="entr" presetSubtype="81023415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00552" presetClass="entr" presetSubtype="81023415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300552" presetClass="entr" presetSubtype="81023415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300552" presetClass="entr" presetSubtype="81023415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300552" presetClass="entr" presetSubtype="81023415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243" grpId="0" build="p" autoUpdateAnimBg="0"/>
      <p:bldP spid="4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sphotos-b.xx.fbcdn.net/hphotos-prn1/285_505183012665_604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7010400" cy="52578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60960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Effects of the Cultural Revolution in China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u="sng" dirty="0" smtClean="0"/>
              <a:t>Creation of Israel - The Question of Palestine</a:t>
            </a:r>
            <a:endParaRPr lang="en-US" alt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371600"/>
            <a:ext cx="4648200" cy="5486400"/>
          </a:xfrm>
        </p:spPr>
        <p:txBody>
          <a:bodyPr>
            <a:normAutofit lnSpcReduction="10000"/>
          </a:bodyPr>
          <a:lstStyle/>
          <a:p>
            <a:pPr marL="411480" indent="-27432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 3"/>
              <a:buChar char=""/>
              <a:defRPr/>
            </a:pPr>
            <a:r>
              <a:rPr lang="en-US" dirty="0" smtClean="0"/>
              <a:t>Palestine </a:t>
            </a:r>
            <a:r>
              <a:rPr lang="en-US" dirty="0"/>
              <a:t>was the home land of the Jews in antiquity till their exile in the 1</a:t>
            </a:r>
            <a:r>
              <a:rPr lang="en-US" baseline="30000" dirty="0"/>
              <a:t>st</a:t>
            </a:r>
            <a:r>
              <a:rPr lang="en-US" dirty="0"/>
              <a:t> century (but a Jewish presence remained</a:t>
            </a:r>
            <a:r>
              <a:rPr lang="en-US" dirty="0" smtClean="0"/>
              <a:t>)</a:t>
            </a:r>
            <a:endParaRPr lang="en-US" dirty="0"/>
          </a:p>
          <a:p>
            <a:pPr marL="411480" indent="-27432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 3"/>
              <a:buChar char=""/>
              <a:defRPr/>
            </a:pPr>
            <a:r>
              <a:rPr lang="en-US" dirty="0"/>
              <a:t>Arabs made up 80% of the </a:t>
            </a:r>
            <a:r>
              <a:rPr lang="en-US" dirty="0" smtClean="0"/>
              <a:t>population</a:t>
            </a:r>
            <a:endParaRPr lang="en-US" dirty="0"/>
          </a:p>
          <a:p>
            <a:pPr marL="411480" indent="-27432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 3"/>
              <a:buChar char=""/>
              <a:defRPr/>
            </a:pPr>
            <a:r>
              <a:rPr lang="en-US" dirty="0"/>
              <a:t>The Zionist movement wanted Palestine to become the Jewish State, Arabs pointed out that their ancestors had lived in Palestine for centuries </a:t>
            </a:r>
            <a:r>
              <a:rPr lang="en-US" dirty="0" smtClean="0"/>
              <a:t>too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32325" y="1216025"/>
            <a:ext cx="4041775" cy="4937125"/>
          </a:xfrm>
        </p:spPr>
        <p:txBody>
          <a:bodyPr>
            <a:normAutofit lnSpcReduction="10000"/>
          </a:bodyPr>
          <a:lstStyle/>
          <a:p>
            <a:pPr marL="411480" indent="-274320" eaLnBrk="1" fontAlgn="auto" hangingPunct="1">
              <a:spcAft>
                <a:spcPts val="0"/>
              </a:spcAft>
              <a:buClr>
                <a:schemeClr val="accent2">
                  <a:lumMod val="75000"/>
                </a:schemeClr>
              </a:buClr>
              <a:buFont typeface="Wingdings 3"/>
              <a:buChar char=""/>
              <a:defRPr/>
            </a:pPr>
            <a:endParaRPr lang="en-US" dirty="0"/>
          </a:p>
        </p:txBody>
      </p:sp>
      <p:pic>
        <p:nvPicPr>
          <p:cNvPr id="20485" name="Picture 2" descr="http://www.uwec.edu/geography/Ivogeler/Papers/zionist-empire/zionist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1752600"/>
            <a:ext cx="440055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The Question of Palestine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</a:t>
            </a:r>
            <a:r>
              <a:rPr lang="en-US" altLang="en-US" b="1" smtClean="0"/>
              <a:t>Zionists</a:t>
            </a:r>
            <a:r>
              <a:rPr lang="en-US" altLang="en-US" smtClean="0"/>
              <a:t> still wanted Palestine as a home for the Jews.</a:t>
            </a:r>
          </a:p>
          <a:p>
            <a:pPr eaLnBrk="1" hangingPunct="1"/>
            <a:r>
              <a:rPr lang="en-US" altLang="en-US" smtClean="0"/>
              <a:t>The Holocaust caused sympathy for the Jewish proposal for an independent Jewish state in Palestine.</a:t>
            </a:r>
          </a:p>
          <a:p>
            <a:pPr eaLnBrk="1" hangingPunct="1"/>
            <a:r>
              <a:rPr lang="en-US" altLang="en-US" smtClean="0"/>
              <a:t>In 1948, the UN divided Palestine into two states – an Arab state and a Jewish state, </a:t>
            </a:r>
            <a:r>
              <a:rPr lang="en-US" altLang="en-US" b="1" smtClean="0"/>
              <a:t>Israel</a:t>
            </a:r>
            <a:r>
              <a:rPr lang="en-US" altLang="en-US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suez.can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1752600"/>
            <a:ext cx="4876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09600"/>
            <a:ext cx="7620000" cy="990600"/>
          </a:xfrm>
        </p:spPr>
        <p:txBody>
          <a:bodyPr rtlCol="0">
            <a:normAutofit/>
          </a:bodyPr>
          <a:lstStyle/>
          <a:p>
            <a:pPr marL="484632" algn="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Nasser and Pan-Arabism</a:t>
            </a:r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4038600" cy="6858000"/>
          </a:xfrm>
        </p:spPr>
        <p:txBody>
          <a:bodyPr rtlCol="0">
            <a:normAutofit fontScale="92500"/>
          </a:bodyPr>
          <a:lstStyle/>
          <a:p>
            <a:pPr marL="447675" indent="-382588" eaLnBrk="1" fontAlgn="auto" hangingPunct="1">
              <a:spcAft>
                <a:spcPts val="0"/>
              </a:spcAft>
              <a:buFont typeface="Wingdings 2" pitchFamily="18" charset="2"/>
              <a:buChar char=""/>
              <a:defRPr/>
            </a:pPr>
            <a:r>
              <a:rPr lang="en-US" sz="2400" dirty="0" smtClean="0"/>
              <a:t>In the early 1950s, Colonel </a:t>
            </a:r>
            <a:r>
              <a:rPr lang="en-US" sz="2400" dirty="0" err="1" smtClean="0"/>
              <a:t>Gamal</a:t>
            </a:r>
            <a:r>
              <a:rPr lang="en-US" sz="2400" dirty="0" smtClean="0"/>
              <a:t> Abdel Nasser took control of Egypt’s government.</a:t>
            </a:r>
          </a:p>
          <a:p>
            <a:pPr marL="447675" indent="-382588" eaLnBrk="1" fontAlgn="auto" hangingPunct="1">
              <a:spcAft>
                <a:spcPts val="0"/>
              </a:spcAft>
              <a:buFont typeface="Wingdings 2" pitchFamily="18" charset="2"/>
              <a:buChar char=""/>
              <a:defRPr/>
            </a:pPr>
            <a:r>
              <a:rPr lang="en-US" sz="2400" dirty="0" smtClean="0"/>
              <a:t>In 1956, Nasser seized the Suez Canal Company, and nationalized the canal, which had been under British and French administration.</a:t>
            </a:r>
          </a:p>
          <a:p>
            <a:pPr marL="447675" indent="-382588" eaLnBrk="1" fontAlgn="auto" hangingPunct="1">
              <a:spcAft>
                <a:spcPts val="0"/>
              </a:spcAft>
              <a:buFont typeface="Wingdings 2" pitchFamily="18" charset="2"/>
              <a:buChar char=""/>
              <a:defRPr/>
            </a:pPr>
            <a:r>
              <a:rPr lang="en-US" sz="2400" dirty="0" smtClean="0"/>
              <a:t>Great Britain, France, and Israel attacked Egypt, starting the Suez War of 1956.</a:t>
            </a:r>
          </a:p>
          <a:p>
            <a:pPr marL="447675" indent="-382588">
              <a:buFont typeface="Wingdings 2" pitchFamily="18" charset="2"/>
              <a:buChar char=""/>
              <a:defRPr/>
            </a:pPr>
            <a:r>
              <a:rPr lang="en-US" sz="2400" dirty="0" smtClean="0"/>
              <a:t>The United States and the supported Egypt and opposed </a:t>
            </a:r>
            <a:r>
              <a:rPr lang="en-US" sz="2400" dirty="0"/>
              <a:t>this action as a violation of the principle of </a:t>
            </a:r>
            <a:r>
              <a:rPr lang="en-US" sz="2400" dirty="0" smtClean="0"/>
              <a:t>self-determination; Britain, France, and Israel were forced to withdraw.</a:t>
            </a:r>
          </a:p>
        </p:txBody>
      </p:sp>
      <p:sp>
        <p:nvSpPr>
          <p:cNvPr id="5" name="Oval 4"/>
          <p:cNvSpPr/>
          <p:nvPr/>
        </p:nvSpPr>
        <p:spPr>
          <a:xfrm>
            <a:off x="5867400" y="1981200"/>
            <a:ext cx="5334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4873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3500" dirty="0" smtClean="0"/>
              <a:t>France &amp; Algeria: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4267200" cy="62484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en-US" sz="2100" dirty="0" smtClean="0"/>
              <a:t>Government imposed higher taxes on Muslims than on Europeans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2100" dirty="0" smtClean="0"/>
              <a:t>Muslims = 90% of population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2100" dirty="0" smtClean="0"/>
              <a:t>Muslims earned 20% of Algeria’s income</a:t>
            </a:r>
          </a:p>
          <a:p>
            <a:pPr lvl="3" eaLnBrk="1" hangingPunct="1">
              <a:lnSpc>
                <a:spcPct val="80000"/>
              </a:lnSpc>
            </a:pPr>
            <a:r>
              <a:rPr lang="en-US" altLang="en-US" sz="2100" dirty="0" smtClean="0"/>
              <a:t>Muslims paid 70% of Algeria’s direct taxes</a:t>
            </a:r>
          </a:p>
          <a:p>
            <a:pPr lvl="3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21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altLang="en-US" sz="2100" dirty="0" smtClean="0"/>
              <a:t>French sought assimilation  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100" dirty="0" smtClean="0"/>
              <a:t>Mission to civilize the Muslims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100" dirty="0" smtClean="0"/>
              <a:t>Established French schools with entirely French curriculum (no Arabic)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100" dirty="0" smtClean="0"/>
              <a:t>Only a small number of Algerians fought back</a:t>
            </a:r>
          </a:p>
        </p:txBody>
      </p:sp>
      <p:pic>
        <p:nvPicPr>
          <p:cNvPr id="16388" name="Picture 5" descr="Degau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3048000"/>
            <a:ext cx="4800600" cy="342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7" descr="cottonfa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0"/>
            <a:ext cx="48006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bldLvl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2238"/>
            <a:ext cx="8001000" cy="487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smtClean="0"/>
              <a:t>Algeria: Nationalist Leaders &amp; Groups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762000"/>
            <a:ext cx="4419600" cy="59436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WWI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Many Algerians fought in France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Many stayed in France after war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Noticed unequal standards of living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Inspired by European Enlightenment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WWII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Many Algerians fought for France again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After WWII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French fight to re-establish colony by attacking any protestors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In response, a more radical Algerian independence movements rise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Groups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Revolutionary Committee of Unity and Action (CRUA) = main group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Front de </a:t>
            </a:r>
            <a:r>
              <a:rPr lang="en-US" altLang="en-US" sz="1800" dirty="0" err="1" smtClean="0"/>
              <a:t>Leberation</a:t>
            </a:r>
            <a:r>
              <a:rPr lang="en-US" altLang="en-US" sz="1800" dirty="0" smtClean="0"/>
              <a:t> National (FLN)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Leaders: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 smtClean="0"/>
              <a:t>Ahmed Ben Bella, Frantz </a:t>
            </a:r>
            <a:r>
              <a:rPr lang="en-US" altLang="en-US" sz="1800" dirty="0" err="1" smtClean="0"/>
              <a:t>Fannon</a:t>
            </a:r>
            <a:endParaRPr lang="en-US" altLang="en-US" sz="1800" dirty="0" smtClean="0"/>
          </a:p>
        </p:txBody>
      </p:sp>
      <p:pic>
        <p:nvPicPr>
          <p:cNvPr id="17412" name="Picture 5" descr="Click to start the slide-show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09600"/>
            <a:ext cx="4572000" cy="370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frantz_fan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4191000"/>
            <a:ext cx="1778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Line 7"/>
          <p:cNvSpPr>
            <a:spLocks noChangeShapeType="1"/>
          </p:cNvSpPr>
          <p:nvPr/>
        </p:nvSpPr>
        <p:spPr bwMode="auto">
          <a:xfrm flipV="1">
            <a:off x="4343400" y="6019800"/>
            <a:ext cx="3048000" cy="5334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6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6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6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6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2238"/>
            <a:ext cx="7772400" cy="5635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3500" dirty="0" smtClean="0"/>
              <a:t>Algeria: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41148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Year of Independence = 1962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Methods of Gaining Independence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Guerilla tactics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Hit and run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Sniping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dirty="0" smtClean="0"/>
              <a:t>Bombing of French police and civilians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 smtClean="0"/>
              <a:t>Café wars</a:t>
            </a:r>
          </a:p>
        </p:txBody>
      </p:sp>
      <p:pic>
        <p:nvPicPr>
          <p:cNvPr id="18436" name="Picture 7" descr="AlgerianIndependence_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0"/>
            <a:ext cx="47244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9" descr="demonstration in favour of Algerian Independence in 196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548063"/>
            <a:ext cx="4953000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09800"/>
            <a:ext cx="8229600" cy="1143000"/>
          </a:xfrm>
        </p:spPr>
        <p:txBody>
          <a:bodyPr/>
          <a:lstStyle/>
          <a:p>
            <a:r>
              <a:rPr lang="en-US" dirty="0" smtClean="0"/>
              <a:t>“Common Market”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ext Box 2"/>
          <p:cNvSpPr txBox="1">
            <a:spLocks noChangeArrowheads="1"/>
          </p:cNvSpPr>
          <p:nvPr/>
        </p:nvSpPr>
        <p:spPr bwMode="auto">
          <a:xfrm>
            <a:off x="838200" y="2286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European Economic Integration</a:t>
            </a:r>
          </a:p>
        </p:txBody>
      </p:sp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609600" y="1103313"/>
            <a:ext cx="8382000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5938" indent="-515938">
              <a:spcBef>
                <a:spcPct val="50000"/>
              </a:spcBef>
              <a:buClr>
                <a:schemeClr val="accent2"/>
              </a:buClr>
              <a:buFontTx/>
              <a:buAutoNum type="arabicPeriod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1947 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600" u="sng" dirty="0">
                <a:latin typeface="Arial" pitchFamily="34" charset="0"/>
                <a:cs typeface="Arial" pitchFamily="34" charset="0"/>
                <a:sym typeface="Wingdings" pitchFamily="2" charset="2"/>
              </a:rPr>
              <a:t>G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 pitchFamily="2" charset="2"/>
              </a:rPr>
              <a:t>eneral </a:t>
            </a:r>
            <a:r>
              <a:rPr lang="en-US" sz="2600" u="sng" dirty="0">
                <a:latin typeface="Arial" pitchFamily="34" charset="0"/>
                <a:cs typeface="Arial" pitchFamily="34" charset="0"/>
                <a:sym typeface="Wingdings" pitchFamily="2" charset="2"/>
              </a:rPr>
              <a:t>A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 pitchFamily="2" charset="2"/>
              </a:rPr>
              <a:t>greement on </a:t>
            </a:r>
            <a:r>
              <a:rPr lang="en-US" sz="2600" u="sng" dirty="0">
                <a:latin typeface="Arial" pitchFamily="34" charset="0"/>
                <a:cs typeface="Arial" pitchFamily="34" charset="0"/>
                <a:sym typeface="Wingdings" pitchFamily="2" charset="2"/>
              </a:rPr>
              <a:t>T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 pitchFamily="2" charset="2"/>
              </a:rPr>
              <a:t>ariffs</a:t>
            </a:r>
            <a:br>
              <a:rPr lang="en-US" sz="2600" dirty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2600" dirty="0">
                <a:latin typeface="Arial" pitchFamily="34" charset="0"/>
                <a:cs typeface="Arial" pitchFamily="34" charset="0"/>
                <a:sym typeface="Wingdings" pitchFamily="2" charset="2"/>
              </a:rPr>
              <a:t>          and </a:t>
            </a:r>
            <a:r>
              <a:rPr lang="en-US" sz="2600" u="sng" dirty="0">
                <a:latin typeface="Arial" pitchFamily="34" charset="0"/>
                <a:cs typeface="Arial" pitchFamily="34" charset="0"/>
                <a:sym typeface="Wingdings" pitchFamily="2" charset="2"/>
              </a:rPr>
              <a:t>T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 pitchFamily="2" charset="2"/>
              </a:rPr>
              <a:t>rade [GATT]</a:t>
            </a:r>
          </a:p>
          <a:p>
            <a:pPr marL="973138" lvl="1" indent="-342900">
              <a:spcBef>
                <a:spcPct val="50000"/>
              </a:spcBef>
              <a:buClr>
                <a:srgbClr val="D40000"/>
              </a:buClr>
              <a:buSzPct val="110000"/>
              <a:buFont typeface="Wingdings" pitchFamily="2" charset="2"/>
              <a:buChar char="§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23 nations.</a:t>
            </a:r>
          </a:p>
          <a:p>
            <a:pPr marL="973138" lvl="1" indent="-342900">
              <a:spcBef>
                <a:spcPct val="50000"/>
              </a:spcBef>
              <a:buClr>
                <a:srgbClr val="D40000"/>
              </a:buClr>
              <a:buSzPct val="110000"/>
              <a:buFont typeface="Wingdings" pitchFamily="2" charset="2"/>
              <a:buChar char="§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Became the foundation of postwar global commerce.</a:t>
            </a:r>
          </a:p>
          <a:p>
            <a:pPr marL="973138" lvl="1" indent="-342900">
              <a:spcBef>
                <a:spcPct val="50000"/>
              </a:spcBef>
              <a:buClr>
                <a:srgbClr val="D40000"/>
              </a:buClr>
              <a:buSzPct val="110000"/>
              <a:buFont typeface="Wingdings" pitchFamily="2" charset="2"/>
              <a:buChar char="§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It set up procedures to handle commercial complaints.</a:t>
            </a:r>
          </a:p>
          <a:p>
            <a:pPr marL="973138" lvl="1" indent="-342900">
              <a:spcBef>
                <a:spcPct val="50000"/>
              </a:spcBef>
              <a:buClr>
                <a:srgbClr val="D40000"/>
              </a:buClr>
              <a:buSzPct val="110000"/>
              <a:buFont typeface="Wingdings" pitchFamily="2" charset="2"/>
              <a:buChar char="§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It provided a framework for continuing negotiations [“rounds”].</a:t>
            </a:r>
          </a:p>
          <a:p>
            <a:pPr marL="973138" lvl="1" indent="-342900">
              <a:spcBef>
                <a:spcPct val="50000"/>
              </a:spcBef>
              <a:buClr>
                <a:srgbClr val="D40000"/>
              </a:buClr>
              <a:buSzPct val="110000"/>
              <a:buFont typeface="Wingdings" pitchFamily="2" charset="2"/>
              <a:buChar char="§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By 1990, 99 nations were participating.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696200" cy="1250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800" dirty="0">
                <a:latin typeface="Arial" pitchFamily="34" charset="0"/>
                <a:cs typeface="Arial" pitchFamily="34" charset="0"/>
              </a:rPr>
              <a:t>Decolonization of Asia &amp; Africa</a:t>
            </a:r>
            <a:br>
              <a:rPr lang="en-US" sz="3800" dirty="0">
                <a:latin typeface="Arial" pitchFamily="34" charset="0"/>
                <a:cs typeface="Arial" pitchFamily="34" charset="0"/>
              </a:rPr>
            </a:br>
            <a:r>
              <a:rPr lang="en-US" sz="3800" dirty="0">
                <a:latin typeface="Arial" pitchFamily="34" charset="0"/>
                <a:cs typeface="Arial" pitchFamily="34" charset="0"/>
              </a:rPr>
              <a:t>Changed the Makeup of the UN</a:t>
            </a:r>
          </a:p>
        </p:txBody>
      </p:sp>
      <p:pic>
        <p:nvPicPr>
          <p:cNvPr id="18435" name="Picture 3" descr="vbar_3964FF8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6000"/>
          </a:blip>
          <a:srcRect/>
          <a:stretch>
            <a:fillRect/>
          </a:stretch>
        </p:blipFill>
        <p:spPr bwMode="auto">
          <a:xfrm>
            <a:off x="1219200" y="1676400"/>
            <a:ext cx="6629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838200" y="3048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European Economic Integration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457200" y="1243013"/>
            <a:ext cx="8458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5938" indent="-515938">
              <a:spcBef>
                <a:spcPct val="50000"/>
              </a:spcBef>
              <a:buClr>
                <a:schemeClr val="accent2"/>
              </a:buClr>
              <a:buFontTx/>
              <a:buAutoNum type="arabicPeriod" startAt="2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1952 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600" u="sng" dirty="0"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 pitchFamily="2" charset="2"/>
              </a:rPr>
              <a:t>uropean </a:t>
            </a:r>
            <a:r>
              <a:rPr lang="en-US" sz="2600" u="sng" dirty="0">
                <a:latin typeface="Arial" pitchFamily="34" charset="0"/>
                <a:cs typeface="Arial" pitchFamily="34" charset="0"/>
                <a:sym typeface="Wingdings" pitchFamily="2" charset="2"/>
              </a:rPr>
              <a:t>C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 pitchFamily="2" charset="2"/>
              </a:rPr>
              <a:t>oal &amp; </a:t>
            </a:r>
            <a:r>
              <a:rPr lang="en-US" sz="2600" u="sng" dirty="0">
                <a:latin typeface="Arial" pitchFamily="34" charset="0"/>
                <a:cs typeface="Arial" pitchFamily="34" charset="0"/>
                <a:sym typeface="Wingdings" pitchFamily="2" charset="2"/>
              </a:rPr>
              <a:t>S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 pitchFamily="2" charset="2"/>
              </a:rPr>
              <a:t>teel </a:t>
            </a:r>
            <a:br>
              <a:rPr lang="en-US" sz="2600" dirty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2600" dirty="0">
                <a:latin typeface="Arial" pitchFamily="34" charset="0"/>
                <a:cs typeface="Arial" pitchFamily="34" charset="0"/>
                <a:sym typeface="Wingdings" pitchFamily="2" charset="2"/>
              </a:rPr>
              <a:t>          </a:t>
            </a:r>
            <a:r>
              <a:rPr lang="en-US" sz="2600" u="sng" dirty="0">
                <a:latin typeface="Arial" pitchFamily="34" charset="0"/>
                <a:cs typeface="Arial" pitchFamily="34" charset="0"/>
                <a:sym typeface="Wingdings" pitchFamily="2" charset="2"/>
              </a:rPr>
              <a:t>C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 pitchFamily="2" charset="2"/>
              </a:rPr>
              <a:t>ommunity [ECSC].</a:t>
            </a:r>
          </a:p>
          <a:p>
            <a:pPr marL="973138" lvl="1" indent="-342900">
              <a:spcBef>
                <a:spcPct val="50000"/>
              </a:spcBef>
              <a:buClr>
                <a:srgbClr val="D40000"/>
              </a:buClr>
              <a:buSzPct val="110000"/>
              <a:buFont typeface="Wingdings" pitchFamily="2" charset="2"/>
              <a:buChar char="§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HQ in Luxembourg.</a:t>
            </a:r>
          </a:p>
          <a:p>
            <a:pPr marL="973138" lvl="1" indent="-342900">
              <a:spcBef>
                <a:spcPct val="50000"/>
              </a:spcBef>
              <a:buClr>
                <a:srgbClr val="D40000"/>
              </a:buClr>
              <a:buSzPct val="110000"/>
              <a:buFont typeface="Wingdings" pitchFamily="2" charset="2"/>
              <a:buChar char="§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“Inner Six” </a:t>
            </a:r>
            <a:r>
              <a:rPr lang="en-US" sz="2600" dirty="0">
                <a:latin typeface="Arial" pitchFamily="34" charset="0"/>
                <a:cs typeface="Arial" pitchFamily="34" charset="0"/>
                <a:sym typeface="Wingdings" pitchFamily="2" charset="2"/>
              </a:rPr>
              <a:t> Benelux nations, </a:t>
            </a:r>
            <a:br>
              <a:rPr lang="en-US" sz="2600" dirty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2600" dirty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France, Italy, </a:t>
            </a:r>
            <a:br>
              <a:rPr lang="en-US" sz="2600" dirty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2600" dirty="0">
                <a:latin typeface="Arial" pitchFamily="34" charset="0"/>
                <a:cs typeface="Arial" pitchFamily="34" charset="0"/>
                <a:sym typeface="Wingdings" pitchFamily="2" charset="2"/>
              </a:rPr>
              <a:t>                 W. Germany.</a:t>
            </a:r>
            <a:endParaRPr lang="en-US" sz="2600" dirty="0">
              <a:latin typeface="Arial" pitchFamily="34" charset="0"/>
              <a:cs typeface="Arial" pitchFamily="34" charset="0"/>
            </a:endParaRPr>
          </a:p>
          <a:p>
            <a:pPr marL="973138" lvl="1" indent="-342900">
              <a:spcBef>
                <a:spcPct val="50000"/>
              </a:spcBef>
              <a:buClr>
                <a:srgbClr val="D40000"/>
              </a:buClr>
              <a:buSzPct val="110000"/>
              <a:buFont typeface="Wingdings" pitchFamily="2" charset="2"/>
              <a:buChar char="§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Placed their coal and steel industries under a form of supranational authority.</a:t>
            </a:r>
          </a:p>
          <a:p>
            <a:pPr marL="973138" lvl="1" indent="-342900">
              <a:spcBef>
                <a:spcPct val="50000"/>
              </a:spcBef>
              <a:buClr>
                <a:srgbClr val="D40000"/>
              </a:buClr>
              <a:buSzPct val="110000"/>
              <a:buFont typeface="Wingdings" pitchFamily="2" charset="2"/>
              <a:buChar char="§"/>
            </a:pPr>
            <a:r>
              <a:rPr lang="en-US" sz="2600" dirty="0">
                <a:latin typeface="Arial" pitchFamily="34" charset="0"/>
                <a:cs typeface="Arial" pitchFamily="34" charset="0"/>
              </a:rPr>
              <a:t>Eliminated tariff duties and quotas on coal and steel.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"/>
          <p:cNvSpPr txBox="1">
            <a:spLocks noChangeArrowheads="1"/>
          </p:cNvSpPr>
          <p:nvPr/>
        </p:nvSpPr>
        <p:spPr bwMode="auto">
          <a:xfrm>
            <a:off x="914400" y="3048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European Economic Integration</a:t>
            </a:r>
          </a:p>
        </p:txBody>
      </p:sp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533400" y="990600"/>
            <a:ext cx="792480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5938" indent="-515938">
              <a:spcBef>
                <a:spcPct val="50000"/>
              </a:spcBef>
              <a:buClr>
                <a:schemeClr val="accent2"/>
              </a:buClr>
              <a:buFontTx/>
              <a:buAutoNum type="arabicPeriod" startAt="3"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1957 </a:t>
            </a:r>
            <a:r>
              <a:rPr lang="en-US" sz="25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500" u="sng" dirty="0"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en-US" sz="2500" dirty="0">
                <a:latin typeface="Arial" pitchFamily="34" charset="0"/>
                <a:cs typeface="Arial" pitchFamily="34" charset="0"/>
                <a:sym typeface="Wingdings" pitchFamily="2" charset="2"/>
              </a:rPr>
              <a:t>uropean </a:t>
            </a:r>
            <a:r>
              <a:rPr lang="en-US" sz="2500" u="sng" dirty="0"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en-US" sz="2500" dirty="0">
                <a:latin typeface="Arial" pitchFamily="34" charset="0"/>
                <a:cs typeface="Arial" pitchFamily="34" charset="0"/>
                <a:sym typeface="Wingdings" pitchFamily="2" charset="2"/>
              </a:rPr>
              <a:t>conomic </a:t>
            </a:r>
            <a:br>
              <a:rPr lang="en-US" sz="2500" dirty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2500" dirty="0">
                <a:latin typeface="Arial" pitchFamily="34" charset="0"/>
                <a:cs typeface="Arial" pitchFamily="34" charset="0"/>
                <a:sym typeface="Wingdings" pitchFamily="2" charset="2"/>
              </a:rPr>
              <a:t>          </a:t>
            </a:r>
            <a:r>
              <a:rPr lang="en-US" sz="2500" u="sng" dirty="0">
                <a:latin typeface="Arial" pitchFamily="34" charset="0"/>
                <a:cs typeface="Arial" pitchFamily="34" charset="0"/>
                <a:sym typeface="Wingdings" pitchFamily="2" charset="2"/>
              </a:rPr>
              <a:t>C</a:t>
            </a:r>
            <a:r>
              <a:rPr lang="en-US" sz="2500" dirty="0">
                <a:latin typeface="Arial" pitchFamily="34" charset="0"/>
                <a:cs typeface="Arial" pitchFamily="34" charset="0"/>
                <a:sym typeface="Wingdings" pitchFamily="2" charset="2"/>
              </a:rPr>
              <a:t>ommunity [EEC</a:t>
            </a:r>
            <a:r>
              <a:rPr lang="en-US" sz="2500" dirty="0" smtClean="0">
                <a:latin typeface="Arial" pitchFamily="34" charset="0"/>
                <a:cs typeface="Arial" pitchFamily="34" charset="0"/>
                <a:sym typeface="Wingdings" pitchFamily="2" charset="2"/>
              </a:rPr>
              <a:t>] “Common Market”</a:t>
            </a:r>
            <a:endParaRPr lang="en-US" sz="2500" dirty="0"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973138" lvl="1" indent="-342900">
              <a:spcBef>
                <a:spcPct val="50000"/>
              </a:spcBef>
              <a:buClr>
                <a:srgbClr val="D40000"/>
              </a:buClr>
              <a:buSzPct val="110000"/>
              <a:buFont typeface="Wingdings" pitchFamily="2" charset="2"/>
              <a:buChar char="§"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HQ </a:t>
            </a:r>
            <a:r>
              <a:rPr lang="en-US" sz="2500" dirty="0">
                <a:latin typeface="Arial" pitchFamily="34" charset="0"/>
                <a:cs typeface="Arial" pitchFamily="34" charset="0"/>
                <a:sym typeface="Wingdings" pitchFamily="2" charset="2"/>
              </a:rPr>
              <a:t> Brussels.</a:t>
            </a:r>
          </a:p>
          <a:p>
            <a:pPr marL="973138" lvl="1" indent="-342900">
              <a:spcBef>
                <a:spcPct val="50000"/>
              </a:spcBef>
              <a:buClr>
                <a:srgbClr val="D40000"/>
              </a:buClr>
              <a:buSzPct val="110000"/>
              <a:buFont typeface="Wingdings" pitchFamily="2" charset="2"/>
              <a:buChar char="§"/>
            </a:pPr>
            <a:r>
              <a:rPr lang="en-US" sz="25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Treaty of Rome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121860" name="Picture 4" descr="Rome Treaty signing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</a:blip>
          <a:srcRect/>
          <a:stretch>
            <a:fillRect/>
          </a:stretch>
        </p:blipFill>
        <p:spPr bwMode="auto">
          <a:xfrm>
            <a:off x="2514600" y="3048000"/>
            <a:ext cx="5105400" cy="3314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10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1066800" y="2286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European Economic Integration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8229600" cy="41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5938" indent="-515938">
              <a:spcBef>
                <a:spcPct val="50000"/>
              </a:spcBef>
              <a:buClr>
                <a:schemeClr val="accent2"/>
              </a:buClr>
              <a:buFontTx/>
              <a:buAutoNum type="arabicPeriod" startAt="3"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1957 </a:t>
            </a:r>
            <a:r>
              <a:rPr lang="en-US" sz="25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500" u="sng" dirty="0"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en-US" sz="2500" dirty="0">
                <a:latin typeface="Arial" pitchFamily="34" charset="0"/>
                <a:cs typeface="Arial" pitchFamily="34" charset="0"/>
                <a:sym typeface="Wingdings" pitchFamily="2" charset="2"/>
              </a:rPr>
              <a:t>uropean </a:t>
            </a:r>
            <a:r>
              <a:rPr lang="en-US" sz="2500" u="sng" dirty="0"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en-US" sz="2500" dirty="0">
                <a:latin typeface="Arial" pitchFamily="34" charset="0"/>
                <a:cs typeface="Arial" pitchFamily="34" charset="0"/>
                <a:sym typeface="Wingdings" pitchFamily="2" charset="2"/>
              </a:rPr>
              <a:t>conomic </a:t>
            </a:r>
            <a:br>
              <a:rPr lang="en-US" sz="2500" dirty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2500" dirty="0">
                <a:latin typeface="Arial" pitchFamily="34" charset="0"/>
                <a:cs typeface="Arial" pitchFamily="34" charset="0"/>
                <a:sym typeface="Wingdings" pitchFamily="2" charset="2"/>
              </a:rPr>
              <a:t>          </a:t>
            </a:r>
            <a:r>
              <a:rPr lang="en-US" sz="2500" u="sng" dirty="0">
                <a:latin typeface="Arial" pitchFamily="34" charset="0"/>
                <a:cs typeface="Arial" pitchFamily="34" charset="0"/>
                <a:sym typeface="Wingdings" pitchFamily="2" charset="2"/>
              </a:rPr>
              <a:t>C</a:t>
            </a:r>
            <a:r>
              <a:rPr lang="en-US" sz="2500" dirty="0">
                <a:latin typeface="Arial" pitchFamily="34" charset="0"/>
                <a:cs typeface="Arial" pitchFamily="34" charset="0"/>
                <a:sym typeface="Wingdings" pitchFamily="2" charset="2"/>
              </a:rPr>
              <a:t>ommunity [EEC]</a:t>
            </a:r>
          </a:p>
          <a:p>
            <a:pPr marL="973138" lvl="1" indent="-342900">
              <a:spcBef>
                <a:spcPct val="50000"/>
              </a:spcBef>
              <a:buClr>
                <a:srgbClr val="D40000"/>
              </a:buClr>
              <a:buSzPct val="110000"/>
              <a:buFont typeface="Wingdings" pitchFamily="2" charset="2"/>
              <a:buChar char="§"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France, W. Germany, Italy, Benelux.</a:t>
            </a:r>
          </a:p>
          <a:p>
            <a:pPr marL="973138" lvl="1" indent="-342900">
              <a:spcBef>
                <a:spcPct val="50000"/>
              </a:spcBef>
              <a:buClr>
                <a:srgbClr val="D40000"/>
              </a:buClr>
              <a:buSzPct val="110000"/>
              <a:buFont typeface="Wingdings" pitchFamily="2" charset="2"/>
              <a:buChar char="§"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Created a larger free trade area, or customs union.</a:t>
            </a:r>
          </a:p>
          <a:p>
            <a:pPr marL="1430338" lvl="2" indent="-342900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«"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Eliminate all trade barriers.</a:t>
            </a:r>
          </a:p>
          <a:p>
            <a:pPr marL="1430338" lvl="2" indent="-342900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«"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One common tariff with the outside world.</a:t>
            </a:r>
          </a:p>
          <a:p>
            <a:pPr marL="1430338" lvl="2" indent="-342900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«"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Free movement of capital &amp; labor.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European Economic Integration</a:t>
            </a:r>
          </a:p>
        </p:txBody>
      </p:sp>
      <p:sp>
        <p:nvSpPr>
          <p:cNvPr id="123907" name="Text Box 3"/>
          <p:cNvSpPr txBox="1">
            <a:spLocks noChangeArrowheads="1"/>
          </p:cNvSpPr>
          <p:nvPr/>
        </p:nvSpPr>
        <p:spPr bwMode="auto">
          <a:xfrm>
            <a:off x="304800" y="990600"/>
            <a:ext cx="8534400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5938" indent="-515938">
              <a:spcBef>
                <a:spcPct val="50000"/>
              </a:spcBef>
              <a:buClr>
                <a:schemeClr val="accent2"/>
              </a:buClr>
              <a:buFontTx/>
              <a:buAutoNum type="arabicPeriod" startAt="4"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1967 </a:t>
            </a:r>
            <a:r>
              <a:rPr lang="en-US" sz="2500" dirty="0">
                <a:latin typeface="Arial" pitchFamily="34" charset="0"/>
                <a:cs typeface="Arial" pitchFamily="34" charset="0"/>
                <a:sym typeface="Wingdings" pitchFamily="2" charset="2"/>
              </a:rPr>
              <a:t> combined the ECSC &amp; </a:t>
            </a:r>
            <a:br>
              <a:rPr lang="en-US" sz="2500" dirty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2500" dirty="0">
                <a:latin typeface="Arial" pitchFamily="34" charset="0"/>
                <a:cs typeface="Arial" pitchFamily="34" charset="0"/>
                <a:sym typeface="Wingdings" pitchFamily="2" charset="2"/>
              </a:rPr>
              <a:t>EEC to form the </a:t>
            </a:r>
            <a:br>
              <a:rPr lang="en-US" sz="2500" dirty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2500" u="sng" dirty="0">
                <a:latin typeface="Arial" pitchFamily="34" charset="0"/>
                <a:cs typeface="Arial" pitchFamily="34" charset="0"/>
                <a:sym typeface="Wingdings" pitchFamily="2" charset="2"/>
              </a:rPr>
              <a:t>E</a:t>
            </a:r>
            <a:r>
              <a:rPr lang="en-US" sz="2500" dirty="0">
                <a:latin typeface="Arial" pitchFamily="34" charset="0"/>
                <a:cs typeface="Arial" pitchFamily="34" charset="0"/>
                <a:sym typeface="Wingdings" pitchFamily="2" charset="2"/>
              </a:rPr>
              <a:t>uropean </a:t>
            </a:r>
            <a:r>
              <a:rPr lang="en-US" sz="2500" u="sng" dirty="0">
                <a:latin typeface="Arial" pitchFamily="34" charset="0"/>
                <a:cs typeface="Arial" pitchFamily="34" charset="0"/>
                <a:sym typeface="Wingdings" pitchFamily="2" charset="2"/>
              </a:rPr>
              <a:t>C</a:t>
            </a:r>
            <a:r>
              <a:rPr lang="en-US" sz="2500" dirty="0">
                <a:latin typeface="Arial" pitchFamily="34" charset="0"/>
                <a:cs typeface="Arial" pitchFamily="34" charset="0"/>
                <a:sym typeface="Wingdings" pitchFamily="2" charset="2"/>
              </a:rPr>
              <a:t>ommunity </a:t>
            </a:r>
            <a:br>
              <a:rPr lang="en-US" sz="2500" dirty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2500" dirty="0">
                <a:latin typeface="Arial" pitchFamily="34" charset="0"/>
                <a:cs typeface="Arial" pitchFamily="34" charset="0"/>
                <a:sym typeface="Wingdings" pitchFamily="2" charset="2"/>
              </a:rPr>
              <a:t>[EC].</a:t>
            </a:r>
          </a:p>
          <a:p>
            <a:pPr marL="973138" lvl="1" indent="-342900">
              <a:spcBef>
                <a:spcPct val="50000"/>
              </a:spcBef>
              <a:buClr>
                <a:srgbClr val="D40000"/>
              </a:buClr>
              <a:buSzPct val="110000"/>
              <a:buFont typeface="Wingdings" pitchFamily="2" charset="2"/>
              <a:buChar char="§"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HQ </a:t>
            </a:r>
            <a:r>
              <a:rPr lang="en-US" sz="2500" dirty="0">
                <a:latin typeface="Arial" pitchFamily="34" charset="0"/>
                <a:cs typeface="Arial" pitchFamily="34" charset="0"/>
                <a:sym typeface="Wingdings" pitchFamily="2" charset="2"/>
              </a:rPr>
              <a:t> Brussels. </a:t>
            </a:r>
          </a:p>
          <a:p>
            <a:pPr marL="973138" lvl="1" indent="-342900">
              <a:spcBef>
                <a:spcPct val="50000"/>
              </a:spcBef>
              <a:buClr>
                <a:srgbClr val="D40000"/>
              </a:buClr>
              <a:buSzPct val="110000"/>
              <a:buFont typeface="Wingdings" pitchFamily="2" charset="2"/>
              <a:buChar char="§"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European Parliament.</a:t>
            </a:r>
          </a:p>
          <a:p>
            <a:pPr marL="1430338" lvl="2" indent="-342900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«"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“</a:t>
            </a:r>
            <a:r>
              <a:rPr lang="en-US" sz="2500" dirty="0" err="1">
                <a:latin typeface="Arial" pitchFamily="34" charset="0"/>
                <a:cs typeface="Arial" pitchFamily="34" charset="0"/>
              </a:rPr>
              <a:t>Eurocrats</a:t>
            </a:r>
            <a:r>
              <a:rPr lang="en-US" sz="2500" dirty="0">
                <a:latin typeface="Arial" pitchFamily="34" charset="0"/>
                <a:cs typeface="Arial" pitchFamily="34" charset="0"/>
              </a:rPr>
              <a:t>.”</a:t>
            </a:r>
          </a:p>
          <a:p>
            <a:pPr marL="1430338" lvl="2" indent="-342900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«"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518 members [elected by all voters in Europe].</a:t>
            </a:r>
          </a:p>
          <a:p>
            <a:pPr marL="1430338" lvl="2" indent="-342900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«"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Only limited legislative power.</a:t>
            </a:r>
          </a:p>
          <a:p>
            <a:pPr marL="973138" lvl="1" indent="-342900">
              <a:spcBef>
                <a:spcPct val="50000"/>
              </a:spcBef>
              <a:buClr>
                <a:srgbClr val="D40000"/>
              </a:buClr>
              <a:buSzPct val="110000"/>
              <a:buFont typeface="Wingdings" pitchFamily="2" charset="2"/>
              <a:buChar char="§"/>
            </a:pPr>
            <a:r>
              <a:rPr lang="en-US" sz="2500" dirty="0">
                <a:latin typeface="Arial" pitchFamily="34" charset="0"/>
                <a:cs typeface="Arial" pitchFamily="34" charset="0"/>
              </a:rPr>
              <a:t>Court of Justice.</a:t>
            </a:r>
          </a:p>
        </p:txBody>
      </p:sp>
      <p:pic>
        <p:nvPicPr>
          <p:cNvPr id="123908" name="Picture 4" descr="800px-European_fla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828800"/>
            <a:ext cx="2133600" cy="142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762000" y="152400"/>
            <a:ext cx="7696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solidFill>
                  <a:srgbClr val="D4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European Economic Integration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304800" y="1066800"/>
            <a:ext cx="8610600" cy="553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5938" indent="-515938">
              <a:spcBef>
                <a:spcPct val="50000"/>
              </a:spcBef>
              <a:buClr>
                <a:schemeClr val="accent2"/>
              </a:buClr>
              <a:buFontTx/>
              <a:buAutoNum type="arabicPeriod" startAt="5"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1991-92 </a:t>
            </a:r>
            <a:r>
              <a:rPr lang="en-US" sz="2300" dirty="0">
                <a:latin typeface="Arial" pitchFamily="34" charset="0"/>
                <a:cs typeface="Arial" pitchFamily="34" charset="0"/>
                <a:sym typeface="Wingdings" pitchFamily="2" charset="2"/>
              </a:rPr>
              <a:t> </a:t>
            </a:r>
            <a:r>
              <a:rPr lang="en-US" sz="2300" dirty="0">
                <a:solidFill>
                  <a:srgbClr val="FF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Maastricht Agreements</a:t>
            </a:r>
          </a:p>
          <a:p>
            <a:pPr marL="973138" lvl="1" indent="-342900">
              <a:spcBef>
                <a:spcPct val="50000"/>
              </a:spcBef>
              <a:buClr>
                <a:srgbClr val="D40000"/>
              </a:buClr>
              <a:buSzPct val="110000"/>
              <a:buFont typeface="Wingdings" pitchFamily="2" charset="2"/>
              <a:buChar char="§"/>
            </a:pPr>
            <a:r>
              <a:rPr lang="en-US" sz="2300" u="sng" dirty="0">
                <a:latin typeface="Arial" pitchFamily="34" charset="0"/>
                <a:cs typeface="Arial" pitchFamily="34" charset="0"/>
              </a:rPr>
              <a:t>E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uropean </a:t>
            </a:r>
            <a:r>
              <a:rPr lang="en-US" sz="2300" u="sng" dirty="0">
                <a:latin typeface="Arial" pitchFamily="34" charset="0"/>
                <a:cs typeface="Arial" pitchFamily="34" charset="0"/>
              </a:rPr>
              <a:t>U</a:t>
            </a:r>
            <a:r>
              <a:rPr lang="en-US" sz="2300" dirty="0">
                <a:latin typeface="Arial" pitchFamily="34" charset="0"/>
                <a:cs typeface="Arial" pitchFamily="34" charset="0"/>
              </a:rPr>
              <a:t>nion [EU] created from the EC.</a:t>
            </a:r>
          </a:p>
          <a:p>
            <a:pPr marL="1430338" lvl="2" indent="-342900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«"/>
            </a:pPr>
            <a:r>
              <a:rPr lang="en-US" sz="2300" i="1" dirty="0">
                <a:latin typeface="Arial" pitchFamily="34" charset="0"/>
                <a:cs typeface="Arial" pitchFamily="34" charset="0"/>
              </a:rPr>
              <a:t>One currency, one culture, one social area, and one environment!</a:t>
            </a:r>
          </a:p>
          <a:p>
            <a:pPr marL="973138" lvl="1" indent="-342900">
              <a:spcBef>
                <a:spcPct val="50000"/>
              </a:spcBef>
              <a:buClr>
                <a:srgbClr val="D40000"/>
              </a:buClr>
              <a:buSzPct val="110000"/>
              <a:buFont typeface="Wingdings" pitchFamily="2" charset="2"/>
              <a:buChar char="§"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Create a “frontier-free” Europe </a:t>
            </a:r>
            <a:r>
              <a:rPr lang="en-US" sz="2300" dirty="0">
                <a:latin typeface="Arial" pitchFamily="34" charset="0"/>
                <a:cs typeface="Arial" pitchFamily="34" charset="0"/>
                <a:sym typeface="Wingdings" pitchFamily="2" charset="2"/>
              </a:rPr>
              <a:t> a common EU passport.</a:t>
            </a:r>
            <a:endParaRPr lang="en-US" sz="2300" dirty="0">
              <a:latin typeface="Arial" pitchFamily="34" charset="0"/>
              <a:cs typeface="Arial" pitchFamily="34" charset="0"/>
            </a:endParaRPr>
          </a:p>
          <a:p>
            <a:pPr marL="973138" lvl="1" indent="-342900">
              <a:spcBef>
                <a:spcPct val="50000"/>
              </a:spcBef>
              <a:buClr>
                <a:srgbClr val="D40000"/>
              </a:buClr>
              <a:buSzPct val="110000"/>
              <a:buFont typeface="Wingdings" pitchFamily="2" charset="2"/>
              <a:buChar char="§"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One large “common market.”</a:t>
            </a:r>
          </a:p>
          <a:p>
            <a:pPr marL="1430338" lvl="2" indent="-342900">
              <a:spcBef>
                <a:spcPct val="50000"/>
              </a:spcBef>
              <a:buClr>
                <a:srgbClr val="008000"/>
              </a:buClr>
              <a:buFont typeface="Wingdings" pitchFamily="2" charset="2"/>
              <a:buChar char="«"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Goods coming into the EU would have high tariffs placed on them. </a:t>
            </a:r>
          </a:p>
          <a:p>
            <a:pPr marL="973138" lvl="1" indent="-342900">
              <a:spcBef>
                <a:spcPct val="50000"/>
              </a:spcBef>
              <a:buClr>
                <a:srgbClr val="D40000"/>
              </a:buClr>
              <a:buSzPct val="110000"/>
              <a:buFont typeface="Wingdings" pitchFamily="2" charset="2"/>
              <a:buChar char="§"/>
            </a:pPr>
            <a:r>
              <a:rPr lang="en-US" sz="2300" dirty="0">
                <a:latin typeface="Arial" pitchFamily="34" charset="0"/>
                <a:cs typeface="Arial" pitchFamily="34" charset="0"/>
              </a:rPr>
              <a:t>2002 </a:t>
            </a:r>
            <a:r>
              <a:rPr lang="en-US" sz="2300" dirty="0">
                <a:latin typeface="Arial" pitchFamily="34" charset="0"/>
                <a:cs typeface="Arial" pitchFamily="34" charset="0"/>
                <a:sym typeface="Wingdings" pitchFamily="2" charset="2"/>
              </a:rPr>
              <a:t> a common currency [</a:t>
            </a:r>
            <a:r>
              <a:rPr lang="en-US" sz="2300" i="1" dirty="0">
                <a:latin typeface="Arial" pitchFamily="34" charset="0"/>
                <a:cs typeface="Arial" pitchFamily="34" charset="0"/>
                <a:sym typeface="Wingdings" pitchFamily="2" charset="2"/>
              </a:rPr>
              <a:t>Euro</a:t>
            </a:r>
            <a:r>
              <a:rPr lang="en-US" sz="2300" dirty="0">
                <a:latin typeface="Arial" pitchFamily="34" charset="0"/>
                <a:cs typeface="Arial" pitchFamily="34" charset="0"/>
                <a:sym typeface="Wingdings" pitchFamily="2" charset="2"/>
              </a:rPr>
              <a:t>]</a:t>
            </a:r>
          </a:p>
          <a:p>
            <a:pPr marL="973138" lvl="1" indent="-342900">
              <a:spcBef>
                <a:spcPct val="50000"/>
              </a:spcBef>
              <a:buClr>
                <a:srgbClr val="D40000"/>
              </a:buClr>
              <a:buSzPct val="110000"/>
              <a:buFont typeface="Wingdings" pitchFamily="2" charset="2"/>
              <a:buChar char="§"/>
            </a:pPr>
            <a:r>
              <a:rPr lang="en-US" sz="2300" dirty="0">
                <a:latin typeface="Arial" pitchFamily="34" charset="0"/>
                <a:cs typeface="Arial" pitchFamily="34" charset="0"/>
                <a:sym typeface="Wingdings" pitchFamily="2" charset="2"/>
              </a:rPr>
              <a:t>2003  60,000 men EU rapid defense </a:t>
            </a:r>
            <a:br>
              <a:rPr lang="en-US" sz="2300" dirty="0"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2300" dirty="0">
                <a:latin typeface="Arial" pitchFamily="34" charset="0"/>
                <a:cs typeface="Arial" pitchFamily="34" charset="0"/>
                <a:sym typeface="Wingdings" pitchFamily="2" charset="2"/>
              </a:rPr>
              <a:t>          force was created.</a:t>
            </a:r>
            <a:endParaRPr lang="en-US" sz="23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 contrast="6000"/>
          </a:blip>
          <a:srcRect/>
          <a:stretch>
            <a:fillRect/>
          </a:stretch>
        </p:blipFill>
        <p:spPr bwMode="auto">
          <a:xfrm>
            <a:off x="7948613" y="4895850"/>
            <a:ext cx="814387" cy="81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838200" y="0"/>
            <a:ext cx="7696200" cy="17399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latin typeface="Arial" pitchFamily="34" charset="0"/>
                <a:cs typeface="Arial" pitchFamily="34" charset="0"/>
              </a:rPr>
              <a:t>Africa Produced Many Newly-Independent Nations in a Very Short Time</a:t>
            </a:r>
          </a:p>
        </p:txBody>
      </p:sp>
      <p:pic>
        <p:nvPicPr>
          <p:cNvPr id="20483" name="Picture 3" descr="AFRICA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 bwMode="auto">
          <a:xfrm>
            <a:off x="838200" y="1981200"/>
            <a:ext cx="7239000" cy="4352925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28600" y="152400"/>
            <a:ext cx="7696200" cy="113877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rgbClr val="006600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400" b="1" dirty="0">
                <a:latin typeface="Arial" pitchFamily="34" charset="0"/>
                <a:cs typeface="Arial" pitchFamily="34" charset="0"/>
              </a:rPr>
              <a:t>British Colonies Were Some of the First to Seek Independence because</a:t>
            </a:r>
          </a:p>
        </p:txBody>
      </p:sp>
      <p:sp>
        <p:nvSpPr>
          <p:cNvPr id="91139" name="Rectangle 3"/>
          <p:cNvSpPr>
            <a:spLocks noChangeArrowheads="1"/>
          </p:cNvSpPr>
          <p:nvPr/>
        </p:nvSpPr>
        <p:spPr bwMode="auto">
          <a:xfrm>
            <a:off x="381000" y="1371600"/>
            <a:ext cx="723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Britain felt hypocritical about colonialism.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War left her weak and unable to afford colonies.</a:t>
            </a:r>
          </a:p>
          <a:p>
            <a:pPr marL="342900" indent="-342900">
              <a:spcBef>
                <a:spcPct val="20000"/>
              </a:spcBef>
              <a:buFontTx/>
              <a:buBlip>
                <a:blip r:embed="rId2"/>
              </a:buBlip>
              <a:defRPr/>
            </a:pPr>
            <a:r>
              <a:rPr lang="en-US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pitchFamily="34" charset="0"/>
                <a:cs typeface="Arial" pitchFamily="34" charset="0"/>
              </a:rPr>
              <a:t>A New African educated middle class began to emerge in the cities.</a:t>
            </a:r>
          </a:p>
        </p:txBody>
      </p:sp>
      <p:pic>
        <p:nvPicPr>
          <p:cNvPr id="22532" name="Picture 4" descr="decolonization"/>
          <p:cNvPicPr>
            <a:picLocks noChangeAspect="1" noChangeArrowheads="1"/>
          </p:cNvPicPr>
          <p:nvPr/>
        </p:nvPicPr>
        <p:blipFill>
          <a:blip r:embed="rId3" cstate="print">
            <a:lum contrast="6000"/>
          </a:blip>
          <a:srcRect/>
          <a:stretch>
            <a:fillRect/>
          </a:stretch>
        </p:blipFill>
        <p:spPr bwMode="auto">
          <a:xfrm>
            <a:off x="609600" y="3200400"/>
            <a:ext cx="4114800" cy="3105150"/>
          </a:xfrm>
          <a:prstGeom prst="rect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876800" y="4038600"/>
            <a:ext cx="3886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British and French try to keep special relations with former colonies without direct control.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3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91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sz="4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4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Indian National Congress</a:t>
            </a:r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609600" y="1143000"/>
            <a:ext cx="81534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996600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1885 </a:t>
            </a:r>
            <a:r>
              <a:rPr lang="en-US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 The Indian National Congress</a:t>
            </a:r>
            <a:br>
              <a:rPr lang="en-US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      was founded in Bombay.</a:t>
            </a:r>
          </a:p>
          <a:p>
            <a:pPr>
              <a:spcBef>
                <a:spcPct val="50000"/>
              </a:spcBef>
              <a:buClr>
                <a:srgbClr val="996600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</a:t>
            </a:r>
            <a:r>
              <a:rPr lang="en-US" sz="2800" i="1" dirty="0" err="1">
                <a:solidFill>
                  <a:srgbClr val="F0271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swaraj</a:t>
            </a:r>
            <a:r>
              <a:rPr lang="en-US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 “independence.”</a:t>
            </a:r>
            <a:br>
              <a:rPr lang="en-US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</a:br>
            <a:r>
              <a:rPr lang="en-US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     </a:t>
            </a:r>
            <a:r>
              <a:rPr lang="en-US" sz="2800" dirty="0">
                <a:solidFill>
                  <a:schemeClr val="accent2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*</a:t>
            </a:r>
            <a:r>
              <a:rPr lang="en-US" sz="2800" dirty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 the goal of the movement</a:t>
            </a:r>
            <a:r>
              <a:rPr lang="en-US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.</a:t>
            </a:r>
          </a:p>
          <a:p>
            <a:pPr>
              <a:spcBef>
                <a:spcPct val="50000"/>
              </a:spcBef>
              <a:buClr>
                <a:srgbClr val="996600"/>
              </a:buClr>
              <a:buFont typeface="Wingdings" pitchFamily="2" charset="2"/>
              <a:buChar char="§"/>
            </a:pPr>
            <a:r>
              <a:rPr lang="en-US" sz="28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Later led by Gandhi</a:t>
            </a:r>
            <a:endParaRPr lang="en-US" sz="2800" dirty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4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12000"/>
          </a:blip>
          <a:srcRect l="2644" t="4482" r="3471" b="5882"/>
          <a:stretch>
            <a:fillRect/>
          </a:stretch>
        </p:blipFill>
        <p:spPr bwMode="auto">
          <a:xfrm>
            <a:off x="4419600" y="3962400"/>
            <a:ext cx="4326032" cy="2438400"/>
          </a:xfrm>
          <a:noFill/>
          <a:ln>
            <a:solidFill>
              <a:srgbClr val="00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0" y="609600"/>
            <a:ext cx="38100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54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Partition!</a:t>
            </a:r>
            <a:r>
              <a:rPr lang="en-US" sz="4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en-US" b="1" dirty="0">
              <a:solidFill>
                <a:srgbClr val="CC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8796" name="Picture 12" descr="Spitting_a_library_in_1947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4572000" y="2133600"/>
            <a:ext cx="4191000" cy="306228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</p:spPr>
      </p:pic>
      <p:pic>
        <p:nvPicPr>
          <p:cNvPr id="118797" name="Picture 13" descr="map-partition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609600" y="381000"/>
            <a:ext cx="3019425" cy="3048000"/>
          </a:xfrm>
          <a:prstGeom prst="rect">
            <a:avLst/>
          </a:prstGeom>
          <a:noFill/>
        </p:spPr>
      </p:pic>
      <p:pic>
        <p:nvPicPr>
          <p:cNvPr id="118798" name="Picture 14" descr="pakistan-fla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38400" y="5257800"/>
            <a:ext cx="2057400" cy="1366838"/>
          </a:xfrm>
          <a:prstGeom prst="rect">
            <a:avLst/>
          </a:prstGeom>
          <a:noFill/>
        </p:spPr>
      </p:pic>
      <p:pic>
        <p:nvPicPr>
          <p:cNvPr id="118799" name="Picture 15" descr="Indian fl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3657600"/>
            <a:ext cx="2057400" cy="144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China since 1945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219200"/>
            <a:ext cx="4495800" cy="5029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From 1945 to 1949 China was involved in a civil war. National People’s Party, led by Chiang Kai-shek and the radical Mao Zedong.</a:t>
            </a:r>
          </a:p>
          <a:p>
            <a:pPr eaLnBrk="1" hangingPunct="1"/>
            <a:r>
              <a:rPr lang="en-US" sz="2800" dirty="0" smtClean="0">
                <a:latin typeface="Arial" pitchFamily="34" charset="0"/>
                <a:cs typeface="Arial" pitchFamily="34" charset="0"/>
              </a:rPr>
              <a:t>In , these two split and Mao triumphed, establishing the People’s Republic of China</a:t>
            </a:r>
          </a:p>
        </p:txBody>
      </p:sp>
      <p:pic>
        <p:nvPicPr>
          <p:cNvPr id="3079" name="Picture 7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4400" y="1676400"/>
            <a:ext cx="2900363" cy="4114800"/>
          </a:xfrm>
          <a:noFill/>
        </p:spPr>
      </p:pic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1295400" y="6019800"/>
            <a:ext cx="23552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Mao </a:t>
            </a:r>
            <a:r>
              <a:rPr lang="en-US" dirty="0" err="1" smtClean="0"/>
              <a:t>Tse-tung</a:t>
            </a:r>
            <a:r>
              <a:rPr lang="en-US" dirty="0" smtClean="0"/>
              <a:t> (Zedong)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utoUpdateAnimBg="0"/>
      <p:bldP spid="307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China Becomes Communist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67200" cy="525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Zedong’s</a:t>
            </a:r>
            <a:r>
              <a:rPr lang="en-US" dirty="0" smtClean="0"/>
              <a:t> Communist People’s Liberation Army takes control. They marched 5,000 miles to Northern China to set up a base . Mao’s army was supported by the Soviets.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Mao won the support of the rural workers, thus winning the war and unifying China as a Communist state. This reinforced U.S. fears of communist expansion in Asia</a:t>
            </a:r>
            <a:endParaRPr lang="en-US" dirty="0"/>
          </a:p>
        </p:txBody>
      </p:sp>
      <p:pic>
        <p:nvPicPr>
          <p:cNvPr id="5" name="Content Placeholder 4" descr="MaoZedong_Trimmed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76400"/>
            <a:ext cx="43434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photos-b.xx.fbcdn.net/hphotos-ash4/285_505183416855_657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"/>
            <a:ext cx="7696200" cy="57721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6248400"/>
            <a:ext cx="3511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Tiananmen Square, Beijing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824</Words>
  <Application>Microsoft Office PowerPoint</Application>
  <PresentationFormat>On-screen Show (4:3)</PresentationFormat>
  <Paragraphs>128</Paragraphs>
  <Slides>24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Decolonization </vt:lpstr>
      <vt:lpstr>Slide 2</vt:lpstr>
      <vt:lpstr>Slide 3</vt:lpstr>
      <vt:lpstr>Slide 4</vt:lpstr>
      <vt:lpstr> Indian National Congress</vt:lpstr>
      <vt:lpstr>Partition! </vt:lpstr>
      <vt:lpstr>China since 1945</vt:lpstr>
      <vt:lpstr>China Becomes Communist</vt:lpstr>
      <vt:lpstr>Slide 9</vt:lpstr>
      <vt:lpstr>Mao’s Plans For China</vt:lpstr>
      <vt:lpstr>Slide 11</vt:lpstr>
      <vt:lpstr>Creation of Israel - The Question of Palestine</vt:lpstr>
      <vt:lpstr>The Question of Palestine</vt:lpstr>
      <vt:lpstr>Nasser and Pan-Arabism</vt:lpstr>
      <vt:lpstr>France &amp; Algeria:</vt:lpstr>
      <vt:lpstr>Algeria: Nationalist Leaders &amp; Groups</vt:lpstr>
      <vt:lpstr>Algeria: </vt:lpstr>
      <vt:lpstr>“Common Market”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Decolonization</dc:title>
  <dc:creator>sbehler</dc:creator>
  <cp:lastModifiedBy>sbehler</cp:lastModifiedBy>
  <cp:revision>4</cp:revision>
  <dcterms:created xsi:type="dcterms:W3CDTF">2016-04-05T13:51:57Z</dcterms:created>
  <dcterms:modified xsi:type="dcterms:W3CDTF">2016-04-05T17:37:14Z</dcterms:modified>
</cp:coreProperties>
</file>