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1" r:id="rId2"/>
    <p:sldId id="264" r:id="rId3"/>
    <p:sldId id="297" r:id="rId4"/>
    <p:sldId id="298" r:id="rId5"/>
    <p:sldId id="265" r:id="rId6"/>
    <p:sldId id="257" r:id="rId7"/>
    <p:sldId id="290" r:id="rId8"/>
    <p:sldId id="291" r:id="rId9"/>
    <p:sldId id="258" r:id="rId10"/>
    <p:sldId id="266" r:id="rId11"/>
    <p:sldId id="276" r:id="rId12"/>
    <p:sldId id="300" r:id="rId13"/>
    <p:sldId id="259" r:id="rId14"/>
    <p:sldId id="260" r:id="rId15"/>
    <p:sldId id="261" r:id="rId16"/>
    <p:sldId id="283" r:id="rId17"/>
    <p:sldId id="262" r:id="rId18"/>
    <p:sldId id="277" r:id="rId19"/>
    <p:sldId id="278" r:id="rId20"/>
    <p:sldId id="267" r:id="rId21"/>
    <p:sldId id="279" r:id="rId22"/>
    <p:sldId id="280" r:id="rId23"/>
    <p:sldId id="281" r:id="rId24"/>
    <p:sldId id="282" r:id="rId25"/>
    <p:sldId id="269" r:id="rId26"/>
    <p:sldId id="270" r:id="rId27"/>
    <p:sldId id="284" r:id="rId28"/>
    <p:sldId id="268" r:id="rId29"/>
    <p:sldId id="271" r:id="rId30"/>
    <p:sldId id="285" r:id="rId31"/>
    <p:sldId id="273" r:id="rId32"/>
    <p:sldId id="286" r:id="rId33"/>
    <p:sldId id="288" r:id="rId34"/>
    <p:sldId id="289" r:id="rId35"/>
    <p:sldId id="292" r:id="rId36"/>
    <p:sldId id="293" r:id="rId37"/>
    <p:sldId id="294" r:id="rId38"/>
    <p:sldId id="296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48B0-78FE-4131-9286-E2510A059BC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6E553-401F-495F-B2E5-C3CEF7627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318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3FE50C-7050-460A-AE6A-095BB925E7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032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4C7DE-6EC2-4677-B98C-096A25AD4B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203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AC5A00-1ECD-44B3-B265-3E5945DE78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36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4D673-E663-48D9-B575-876F6D0C6E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970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59FB0-5F61-4E8E-BA97-1CC8BC012C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476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FE034-7B8E-46F6-87E9-DFE69AF8E2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285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2B902A-F0B9-4761-8320-B38F3A2DBA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80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E553-401F-495F-B2E5-C3CEF762718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141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49FD-AD4A-43D0-8346-BE6174F58D3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643C5-9986-493D-B657-A81374C6D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wiXruIWGLw&amp;feature=PlayList&amp;p=EC35D24D149FB715&amp;playnext_from=PL&amp;playnext=1&amp;index=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Chapter 29 - WWII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1" y="213360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Finish WWII discussion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HW: Begin reviewing for Chapters 28, 29 test (Thursday)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Invasion of France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5715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Baskerville Old Face" pitchFamily="18" charset="0"/>
              </a:rPr>
              <a:t>Maginot Line</a:t>
            </a:r>
          </a:p>
          <a:p>
            <a:pPr eaLnBrk="1" hangingPunct="1"/>
            <a:r>
              <a:rPr lang="en-US" sz="3600" dirty="0" smtClean="0">
                <a:latin typeface="Baskerville Old Face" pitchFamily="18" charset="0"/>
              </a:rPr>
              <a:t>Germany attacks through Belgium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Divides the Allies (Paris and coast)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Dunkirk- 300,000 Allies retreat, all available vessels sent to rescue troops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GB united against Hitler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Germans continue through France</a:t>
            </a:r>
          </a:p>
          <a:p>
            <a:pPr lvl="1" eaLnBrk="1" hangingPunct="1"/>
            <a:endParaRPr lang="en-US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France is Conquered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June 10, 1940- Mussolini declares war on France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June 14- Germans march on Paris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France surrenders to save Paris from destruction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French sign armistice where Germany surrendered WWI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Germany occupied N. France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Puppet Govt. </a:t>
            </a:r>
            <a:r>
              <a:rPr lang="en-US" dirty="0" err="1" smtClean="0">
                <a:latin typeface="Baskerville Old Face" pitchFamily="18" charset="0"/>
              </a:rPr>
              <a:t>est</a:t>
            </a:r>
            <a:r>
              <a:rPr lang="en-US" dirty="0" smtClean="0">
                <a:latin typeface="Baskerville Old Face" pitchFamily="18" charset="0"/>
              </a:rPr>
              <a:t> in S. France= Vichy Govt.  (Petain’s govt.)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  <a:sym typeface="Symbol" pitchFamily="18" charset="2"/>
              </a:rPr>
              <a:t>On June 22, the French signed an armistice with the Germans, who occupied three-fifths of France.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9/99/France_map_Lambert-93_with_regions_and_departments-occupation.svg/2000px-France_map_Lambert-93_with_regions_and_departments-occupa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086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Europe at War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By August 1940, Great Britain was the only place left undefeated.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They asked the United States for help – policy of isolationism.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Roosevelt wanted to repeal the neutrality acts and help Great Britain.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Over time, the laws were slowly relaxed, and the United States sent food, ships, planes, and weapons to Britain.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Europe at War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Battle of Britain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or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British Blitz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In August 1940, the Luftwaffe–German air force–began a major bombing offensive against military targets in Britain by carpet-bombing.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In September, Hitler retaliated to a British attack on Berlin by shifting attacks from military targets to British cities.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Europe at War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He hoped to break British morale. However, the shift in strategy allowed the British to rebuild their air power and inflict crippling losses on the Germans.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Having lost the Battle of Britain, Hitler postponed the invasion of Britain indefinitely at the end of September.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askerville Old Face" pitchFamily="18" charset="0"/>
                <a:hlinkClick r:id="rId3"/>
              </a:rPr>
              <a:t>http://www.youtube.com/watch?v=KwiXruIWGLw&amp;feature=PlayList&amp;p=EC35D24D149FB715&amp;playnext_from=PL&amp;playnext=1&amp;index=20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Baskerville Old Face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  <a:latin typeface="Baskerville Old Face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Meanwhile in the Pacific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305800" cy="203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Baskerville Old Face" pitchFamily="18" charset="0"/>
              </a:rPr>
              <a:t> Dec. 7, 1941 – Attack on Pearl Harbor</a:t>
            </a:r>
          </a:p>
          <a:p>
            <a:pPr>
              <a:lnSpc>
                <a:spcPct val="90000"/>
              </a:lnSpc>
            </a:pPr>
            <a:endParaRPr lang="en-US" sz="3600" dirty="0" smtClean="0">
              <a:latin typeface="Baskerville Old Face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Baskerville Old Face" pitchFamily="18" charset="0"/>
              </a:rPr>
              <a:t>Dec.8 1941-US,GB declare war on Japan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Baskerville Old Face" pitchFamily="18" charset="0"/>
              </a:rPr>
              <a:t>Germany, Italy declare war on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Europe at War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Then Hitler invaded the Soviet Union in June 1941.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The attack on the Soviet Union stretched out for 1,800 miles.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German troops moved quickly and captured two million Russian soldiers by November.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The Germans were within 25 miles of Moscow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smtClean="0"/>
              <a:t>Invasion of USSR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skerville Old Face" pitchFamily="18" charset="0"/>
              </a:rPr>
              <a:t>June 22 1941 Hitler invades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Why USSR?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Hates Communism 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Land for German settlers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Grain for Germans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Oil, coal, iron ore for war effort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GB and US immediately help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Offer Lend-Lease Act (US could sell, lease or lend military equipment to countries whose defense was vital to US security)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Seize of Leningrad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Russia initially devastated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2 year siege, 3 million trapped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1 million die of disease and starvation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First year: 2.5 million soldiers lost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“Scorched-earth”- withdraw from Germans destroying fields and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Winter helps Russians win- troops from Siberia arrive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4354" y="2057400"/>
            <a:ext cx="8023351" cy="32316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skerville Old Face" pitchFamily="18" charset="0"/>
                <a:cs typeface="+mn-cs"/>
              </a:rPr>
              <a:t>World War </a:t>
            </a:r>
            <a:r>
              <a:rPr lang="en-US" sz="10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skerville Old Face" pitchFamily="18" charset="0"/>
                <a:cs typeface="+mn-cs"/>
              </a:rPr>
              <a:t>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skerville Old Face" pitchFamily="18" charset="0"/>
              </a:rPr>
              <a:t>Europe at War</a:t>
            </a:r>
            <a:endParaRPr lang="en-US" sz="102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Baskerville Old Fac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Tide Turns in Russia and 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5334000"/>
          </a:xfrm>
        </p:spPr>
        <p:txBody>
          <a:bodyPr rtlCol="0">
            <a:normAutofit fontScale="92500" lnSpcReduction="20000"/>
          </a:bodyPr>
          <a:lstStyle/>
          <a:p>
            <a:pPr marL="274320" indent="-27432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In December, the Soviet army counterattacked.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askerville Old Face" pitchFamily="18" charset="0"/>
              </a:rPr>
              <a:t>At the battle of Stalingrad Russian forces encircled the German 6</a:t>
            </a:r>
            <a:r>
              <a:rPr lang="en-US" baseline="30000" dirty="0" smtClean="0">
                <a:latin typeface="Baskerville Old Face" pitchFamily="18" charset="0"/>
              </a:rPr>
              <a:t>th</a:t>
            </a:r>
            <a:r>
              <a:rPr lang="en-US" dirty="0" smtClean="0">
                <a:latin typeface="Baskerville Old Face" pitchFamily="18" charset="0"/>
              </a:rPr>
              <a:t> army and without supplies and no winter gear they surrendered (this was considered Hitler’s best troops)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askerville Old Face" pitchFamily="18" charset="0"/>
              </a:rPr>
              <a:t> As Allied troops fought a bloody battle for Italy, a second front was created in the west with the D-Day invasion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8436" name="Content Placeholder 4" descr="ilw0468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46250"/>
            <a:ext cx="4059238" cy="412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WWII\POWStaling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2501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6934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 cap="sq">
                  <a:solidFill>
                    <a:srgbClr val="008080"/>
                  </a:solidFill>
                  <a:round/>
                  <a:headEnd type="none" w="sm" len="sm"/>
                  <a:tailEnd type="none" w="sm" len="sm"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POWS in Stalingrad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213511"/>
            <a:ext cx="8458200" cy="164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 Feb. 1943- last German surrenders against Hitler’s order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Baskerville Old Face" pitchFamily="18" charset="0"/>
              </a:rPr>
              <a:t>**Turning point in Eastern Europe**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 Soviets begin push toward Berlin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North African Campaign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First year of war- Mussolini works to est. control of Mediterranean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Libya (Italian colony) unsuccessfully invades Egypt trying to take control of Suez Canal (from GB)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Germany sends </a:t>
            </a:r>
            <a:r>
              <a:rPr lang="en-US" dirty="0" err="1" smtClean="0">
                <a:latin typeface="Baskerville Old Face" pitchFamily="18" charset="0"/>
              </a:rPr>
              <a:t>Afrika</a:t>
            </a:r>
            <a:r>
              <a:rPr lang="en-US" dirty="0" smtClean="0">
                <a:latin typeface="Baskerville Old Face" pitchFamily="18" charset="0"/>
              </a:rPr>
              <a:t> Corps led by Field Marshal Erwin Rommel to protect Libya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543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Africa cont…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943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skerville Old Face" pitchFamily="18" charset="0"/>
              </a:rPr>
              <a:t>Rommel battles GB for more than a year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1942 GB sends Field Marshal Bernard Montgomery to block Rommel’s advance to the Suez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El Alamein- retreating GB begins counterattack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Rommel driven from Africa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First major British victory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Results in Africa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9154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skerville Old Face" pitchFamily="18" charset="0"/>
              </a:rPr>
              <a:t>May 1943- Allies held all N. Africa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Allies control Suez Canal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Africa would serve as a base to launch attacks into Southern Europe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Operation</a:t>
            </a:r>
            <a:r>
              <a:rPr lang="en-US" i="1" u="sng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Mincemeat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51816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askerville Old Face" pitchFamily="18" charset="0"/>
              </a:rPr>
              <a:t>An invasion of Italy was planned to chase the Germans back up the boot that is Italy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askerville Old Face" pitchFamily="18" charset="0"/>
              </a:rPr>
              <a:t>German forces suspected the invasion would come from Sicily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askerville Old Face" pitchFamily="18" charset="0"/>
              </a:rPr>
              <a:t>The Allies Used deception to make the German’s believe the invasion would come from Greece</a:t>
            </a:r>
          </a:p>
        </p:txBody>
      </p:sp>
      <p:pic>
        <p:nvPicPr>
          <p:cNvPr id="16388" name="Content Placeholder 7" descr="map_of_ital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57400"/>
            <a:ext cx="4059238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Operation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Mincemeat</a:t>
            </a:r>
          </a:p>
        </p:txBody>
      </p:sp>
      <p:pic>
        <p:nvPicPr>
          <p:cNvPr id="17411" name="Content Placeholder 4" descr="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133600"/>
            <a:ext cx="3022600" cy="3022600"/>
          </a:xfrm>
        </p:spPr>
      </p:pic>
      <p:sp>
        <p:nvSpPr>
          <p:cNvPr id="17412" name="Content Placeholder 6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skerville Old Face" pitchFamily="18" charset="0"/>
              </a:rPr>
              <a:t>The body of a homeless man who committed suicide was used to deceive the Germans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His body was purposely washed up in the Spanish coast, attached were secret documents indicating an invasion from Greece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543800" cy="9144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Victories for the Allies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End of 1942- Allies on offensive in Asia and Europe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The surrender of Italy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Italy attacked from North Africa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July 1943- GB, US land in Sicily, later in month Mussolini overthrown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Rome captured in 1944 (Italians helped)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The Big Three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4267200" cy="6096000"/>
          </a:xfrm>
        </p:spPr>
        <p:txBody>
          <a:bodyPr>
            <a:normAutofit lnSpcReduction="1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dirty="0" smtClean="0">
                <a:latin typeface="Baskerville Old Face" pitchFamily="18" charset="0"/>
              </a:rPr>
              <a:t>“Big Three” – Franklin Roosevelt, Joseph Stalin and Winston Churchill meet in Tehran, Iran. </a:t>
            </a:r>
            <a:r>
              <a:rPr lang="en-US" dirty="0">
                <a:latin typeface="Baskerville Old Face" pitchFamily="18" charset="0"/>
              </a:rPr>
              <a:t>Topics during the four-day conference included: Confirmation of the decision to invade Western Europe in the Spring of 1944; Plans for the invasion of Southern France; and a promise by Stalin to join in the war against Japan when Germany was defeated.</a:t>
            </a:r>
            <a:endParaRPr lang="en-US" dirty="0" smtClean="0">
              <a:latin typeface="Baskerville Old Fac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13316" name="Content Placeholder 6" descr="tehera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2600"/>
            <a:ext cx="4191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D-Day Invasion – Creates a Second Front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51054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Baskerville Old Face" pitchFamily="18" charset="0"/>
              </a:rPr>
              <a:t>Supreme Allied Commander U.S. Gen. Dwight Eisenhower planned and coordinated an air, sea, and land invasion of the Normandy coast in France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Baskerville Old Face" pitchFamily="18" charset="0"/>
              </a:rPr>
              <a:t>It was the largest invasion in history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9460" name="Content Placeholder 6" descr="pic33_eisenhower_galler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49863" y="1905000"/>
            <a:ext cx="28575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Spanish Civil War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Republican govt. replaced monarch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2 sides: (war between ideologies)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err="1" smtClean="0">
                <a:latin typeface="Baskerville Old Face" pitchFamily="18" charset="0"/>
              </a:rPr>
              <a:t>Falangists</a:t>
            </a:r>
            <a:r>
              <a:rPr lang="en-US" sz="3200" dirty="0" smtClean="0">
                <a:latin typeface="Baskerville Old Face" pitchFamily="18" charset="0"/>
              </a:rPr>
              <a:t> (Fascists) under Franco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latin typeface="Baskerville Old Face" pitchFamily="18" charset="0"/>
              </a:rPr>
              <a:t>Republicans (anti-Fascists)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Hitler and Mussolini aid Fascists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Stalin and volunteers from US, France, England aid Republicans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1939- Franco becomes dictator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543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smtClean="0"/>
              <a:t>Invasion of France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Operation Overlord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Hitler knew of preparations, but NOT where invasions would take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Allies use phantom army, radio messages that could be decoded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June 6, 1944 D-Day- Allies land in Normandy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D-Day Invasion – June 6, 1944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Baskerville Old Face" pitchFamily="18" charset="0"/>
              </a:rPr>
              <a:t>Preparation: Beach survey air/ground, phantom army, 11,000 panes fly 200,000 missions and drop 195,000 tons of explosives (2/3 outside landing zone, mass troops and vehicles in Britain, build Mulberry piers, train troops on the cliffs of Ireland and Scotland, break German code (</a:t>
            </a:r>
            <a:r>
              <a:rPr lang="en-US" sz="2800" i="1" dirty="0" smtClean="0">
                <a:latin typeface="Baskerville Old Face" pitchFamily="18" charset="0"/>
              </a:rPr>
              <a:t>enigma</a:t>
            </a:r>
            <a:r>
              <a:rPr lang="en-US" sz="2800" dirty="0" smtClean="0">
                <a:latin typeface="Baskerville Old Face" pitchFamily="18" charset="0"/>
              </a:rPr>
              <a:t>)</a:t>
            </a:r>
          </a:p>
        </p:txBody>
      </p:sp>
      <p:pic>
        <p:nvPicPr>
          <p:cNvPr id="4" name="Content Placeholder 7" descr="D%20Day%20ma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3810000"/>
            <a:ext cx="4059238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Invasion of France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/>
            <a:r>
              <a:rPr lang="en-US" sz="4000" dirty="0" smtClean="0">
                <a:latin typeface="Baskerville Old Face" pitchFamily="18" charset="0"/>
              </a:rPr>
              <a:t>150,000 landed at 5 beaches</a:t>
            </a:r>
          </a:p>
          <a:p>
            <a:pPr lvl="1" eaLnBrk="1" hangingPunct="1"/>
            <a:r>
              <a:rPr lang="en-US" sz="4000" dirty="0" smtClean="0">
                <a:latin typeface="Baskerville Old Face" pitchFamily="18" charset="0"/>
              </a:rPr>
              <a:t>Omaha, Juno, Sword- major</a:t>
            </a:r>
          </a:p>
          <a:p>
            <a:pPr lvl="1" eaLnBrk="1" hangingPunct="1"/>
            <a:r>
              <a:rPr lang="en-US" sz="4000" dirty="0" smtClean="0">
                <a:latin typeface="Baskerville Old Face" pitchFamily="18" charset="0"/>
              </a:rPr>
              <a:t>Germans caught off guard </a:t>
            </a:r>
          </a:p>
          <a:p>
            <a:pPr lvl="1" eaLnBrk="1" hangingPunct="1"/>
            <a:r>
              <a:rPr lang="en-US" sz="4000" dirty="0" smtClean="0">
                <a:latin typeface="Baskerville Old Face" pitchFamily="18" charset="0"/>
              </a:rPr>
              <a:t>1 million Allied troops in France within month</a:t>
            </a:r>
          </a:p>
          <a:p>
            <a:pPr lvl="1" eaLnBrk="1" hangingPunct="1"/>
            <a:r>
              <a:rPr lang="en-US" sz="4000" dirty="0" smtClean="0">
                <a:latin typeface="Baskerville Old Face" pitchFamily="18" charset="0"/>
              </a:rPr>
              <a:t>End of August- Paris freed</a:t>
            </a:r>
          </a:p>
          <a:p>
            <a:pPr lvl="1" eaLnBrk="1" hangingPunct="1"/>
            <a:r>
              <a:rPr lang="en-US" sz="4000" dirty="0" smtClean="0">
                <a:latin typeface="Baskerville Old Face" pitchFamily="18" charset="0"/>
              </a:rPr>
              <a:t>Free French join Allies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43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Battle of the Bulge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077200" cy="5715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skerville Old Face" pitchFamily="18" charset="0"/>
              </a:rPr>
              <a:t>Mid Dec. 1944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Germans attack US soldiers at German border near Belgium, Luxembourg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Germans break through lines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US holds key towns and roads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Germans halt offensive- ran out of gas, unable to crush 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43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The End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Jan. 1945- Allies take German gains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April 1945- US and Soviet troops meet in Eastern Europe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April 30,1945- Hitler commits suicide in underground quarters in Berlin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May 8, 1945 VE Day- Germany surrenders unconditionally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9144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War Crime Trials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skerville Old Face" pitchFamily="18" charset="0"/>
              </a:rPr>
              <a:t>Nazi leaders arrested and charged with “crimes against humanity”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Nuremberg Trials- Nov. 1945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World learned of Nazi horrors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½ of officers tried were sentenced to death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Japanese officers also tried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Postwar Europe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Baskerville Old Face" pitchFamily="18" charset="0"/>
              </a:rPr>
              <a:t>Allies held 3 summits (meetings between top govt. officials) during the war</a:t>
            </a:r>
          </a:p>
          <a:p>
            <a:pPr lvl="1" eaLnBrk="1" hangingPunct="1"/>
            <a:r>
              <a:rPr lang="en-US" sz="3200" dirty="0" smtClean="0">
                <a:latin typeface="Baskerville Old Face" pitchFamily="18" charset="0"/>
              </a:rPr>
              <a:t>Tehran, Iran (1943)</a:t>
            </a:r>
          </a:p>
          <a:p>
            <a:pPr lvl="1" eaLnBrk="1" hangingPunct="1"/>
            <a:r>
              <a:rPr lang="en-US" sz="3200" dirty="0" smtClean="0">
                <a:latin typeface="Baskerville Old Face" pitchFamily="18" charset="0"/>
              </a:rPr>
              <a:t>Yalta, USSR</a:t>
            </a:r>
          </a:p>
          <a:p>
            <a:pPr lvl="1" eaLnBrk="1" hangingPunct="1"/>
            <a:r>
              <a:rPr lang="en-US" sz="3200" dirty="0" smtClean="0">
                <a:latin typeface="Baskerville Old Face" pitchFamily="18" charset="0"/>
              </a:rPr>
              <a:t>Potsdam, Germany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Yalta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Feb 1945 the “Big Three” meet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Stalin agrees to free elections in Soviet occupied Eastern Europe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askerville Old Face" pitchFamily="18" charset="0"/>
              </a:rPr>
              <a:t>Puppet </a:t>
            </a:r>
            <a:r>
              <a:rPr lang="en-US" dirty="0" err="1" smtClean="0">
                <a:latin typeface="Baskerville Old Face" pitchFamily="18" charset="0"/>
              </a:rPr>
              <a:t>govts</a:t>
            </a:r>
            <a:r>
              <a:rPr lang="en-US" dirty="0" smtClean="0">
                <a:latin typeface="Baskerville Old Face" pitchFamily="18" charset="0"/>
              </a:rPr>
              <a:t>. had already been est.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Stalin agrees to declare war on Japan when Germany defeated (for land in Asia)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United Nations developed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Division of Germany into temporary occupation zones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WWII\big3ya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943600" cy="44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866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B7212F"/>
                    </a:gs>
                    <a:gs pos="50000">
                      <a:srgbClr val="820035"/>
                    </a:gs>
                    <a:gs pos="100000">
                      <a:srgbClr val="B7212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"Big Three," Yalta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Potsdam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July 1945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Present- Stalin, Churchill, and Truman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Stalin refuses to hold free elections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latin typeface="Baskerville Old Face" pitchFamily="18" charset="0"/>
              </a:rPr>
              <a:t>It would be “anti-Soviet”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Baskerville Old Face" pitchFamily="18" charset="0"/>
              </a:rPr>
              <a:t>Disagreements over Eastern Europe would split Allies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latin typeface="Baskerville Old Face" pitchFamily="18" charset="0"/>
              </a:rPr>
              <a:t>Raise fears of another world war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Munich Peace Agreement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9248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 dirty="0" smtClean="0">
                <a:latin typeface="Baskerville Old Face" pitchFamily="18" charset="0"/>
              </a:rPr>
              <a:t>Issue= Sudetenland (3 million Germans live here)</a:t>
            </a:r>
          </a:p>
          <a:p>
            <a:pPr eaLnBrk="1" hangingPunct="1">
              <a:lnSpc>
                <a:spcPct val="90000"/>
              </a:lnSpc>
            </a:pPr>
            <a:r>
              <a:rPr lang="en-US" b="0" dirty="0" smtClean="0">
                <a:latin typeface="Baskerville Old Face" pitchFamily="18" charset="0"/>
              </a:rPr>
              <a:t>Mussolini, Chamberlain, Daladier meet with Hitler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 smtClean="0">
                <a:latin typeface="Baskerville Old Face" pitchFamily="18" charset="0"/>
              </a:rPr>
              <a:t>Give Hitler Sudetenland if he would stop expansion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 smtClean="0">
                <a:latin typeface="Baskerville Old Face" pitchFamily="18" charset="0"/>
              </a:rPr>
              <a:t>Student becomes teacher</a:t>
            </a:r>
          </a:p>
          <a:p>
            <a:pPr eaLnBrk="1" hangingPunct="1">
              <a:lnSpc>
                <a:spcPct val="90000"/>
              </a:lnSpc>
            </a:pPr>
            <a:r>
              <a:rPr lang="en-US" b="0" dirty="0" smtClean="0">
                <a:latin typeface="Baskerville Old Face" pitchFamily="18" charset="0"/>
              </a:rPr>
              <a:t>Result- Hitler not satisfied and takes all of Czechoslovakia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 smtClean="0">
                <a:latin typeface="Baskerville Old Face" pitchFamily="18" charset="0"/>
              </a:rPr>
              <a:t>Chamberlain no “Peace in out time”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latin typeface="Baskerville Old Face" pitchFamily="18" charset="0"/>
              </a:rPr>
              <a:t>The Sides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95400"/>
            <a:ext cx="3962400" cy="52578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Baskerville Old Face" pitchFamily="18" charset="0"/>
              </a:rPr>
              <a:t>Allies</a:t>
            </a:r>
          </a:p>
          <a:p>
            <a:pPr lvl="1" eaLnBrk="1" hangingPunct="1"/>
            <a:r>
              <a:rPr lang="en-US" sz="4400" dirty="0" smtClean="0">
                <a:latin typeface="Baskerville Old Face" pitchFamily="18" charset="0"/>
              </a:rPr>
              <a:t>England</a:t>
            </a:r>
          </a:p>
          <a:p>
            <a:pPr lvl="1" eaLnBrk="1" hangingPunct="1"/>
            <a:r>
              <a:rPr lang="en-US" sz="4400" dirty="0" smtClean="0">
                <a:latin typeface="Baskerville Old Face" pitchFamily="18" charset="0"/>
              </a:rPr>
              <a:t>France</a:t>
            </a:r>
          </a:p>
          <a:p>
            <a:pPr lvl="1" eaLnBrk="1" hangingPunct="1"/>
            <a:r>
              <a:rPr lang="en-US" sz="4400" dirty="0" smtClean="0">
                <a:latin typeface="Baskerville Old Face" pitchFamily="18" charset="0"/>
              </a:rPr>
              <a:t>Poland</a:t>
            </a:r>
          </a:p>
          <a:p>
            <a:pPr lvl="1" eaLnBrk="1" hangingPunct="1"/>
            <a:r>
              <a:rPr lang="en-US" sz="4400" dirty="0" smtClean="0">
                <a:latin typeface="Baskerville Old Face" pitchFamily="18" charset="0"/>
              </a:rPr>
              <a:t>Later USA</a:t>
            </a:r>
          </a:p>
          <a:p>
            <a:pPr lvl="1" eaLnBrk="1" hangingPunct="1"/>
            <a:r>
              <a:rPr lang="en-US" sz="4400" dirty="0" smtClean="0">
                <a:latin typeface="Baskerville Old Face" pitchFamily="18" charset="0"/>
              </a:rPr>
              <a:t>Later USSR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219200"/>
            <a:ext cx="3733800" cy="52578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Baskerville Old Face" pitchFamily="18" charset="0"/>
              </a:rPr>
              <a:t>Axis</a:t>
            </a:r>
          </a:p>
          <a:p>
            <a:pPr lvl="1" eaLnBrk="1" hangingPunct="1"/>
            <a:r>
              <a:rPr lang="en-US" sz="4400" dirty="0" smtClean="0">
                <a:latin typeface="Baskerville Old Face" pitchFamily="18" charset="0"/>
              </a:rPr>
              <a:t>Germany</a:t>
            </a:r>
          </a:p>
          <a:p>
            <a:pPr lvl="1" eaLnBrk="1" hangingPunct="1"/>
            <a:r>
              <a:rPr lang="en-US" sz="4400" dirty="0" smtClean="0">
                <a:latin typeface="Baskerville Old Face" pitchFamily="18" charset="0"/>
              </a:rPr>
              <a:t>Austria</a:t>
            </a:r>
          </a:p>
          <a:p>
            <a:pPr lvl="1" eaLnBrk="1" hangingPunct="1"/>
            <a:r>
              <a:rPr lang="en-US" sz="4400" dirty="0" smtClean="0">
                <a:latin typeface="Baskerville Old Face" pitchFamily="18" charset="0"/>
              </a:rPr>
              <a:t>Italy</a:t>
            </a:r>
          </a:p>
          <a:p>
            <a:pPr lvl="1" eaLnBrk="1" hangingPunct="1"/>
            <a:r>
              <a:rPr lang="en-US" sz="4400" dirty="0" smtClean="0">
                <a:latin typeface="Baskerville Old Face" pitchFamily="18" charset="0"/>
              </a:rPr>
              <a:t>USSR</a:t>
            </a:r>
          </a:p>
          <a:p>
            <a:pPr lvl="1" eaLnBrk="1" hangingPunct="1"/>
            <a:r>
              <a:rPr lang="en-US" sz="4400" dirty="0" smtClean="0">
                <a:latin typeface="Baskerville Old Face" pitchFamily="18" charset="0"/>
              </a:rPr>
              <a:t>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Europe at War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The 1939 invasion of Poland by Germany took just four weeks.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Called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blitzkrieg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(“lightning war”), the Germans used panzer divisions (strike forces of about 300 tanks and soldiers) that were supported by airplanes.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On September 28, 1939, Germany and the Soviet Union divided Poland.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43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Poland Captured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Baskerville Old Face" pitchFamily="18" charset="0"/>
              </a:rPr>
              <a:t>Soviets in Poland- carried on programs of murder and terror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1 million sent to forced labor camps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Any threats to Stalinist rule eliminated</a:t>
            </a:r>
          </a:p>
          <a:p>
            <a:pPr eaLnBrk="1" hangingPunct="1"/>
            <a:r>
              <a:rPr lang="en-US" sz="3600" dirty="0" smtClean="0">
                <a:latin typeface="Baskerville Old Face" pitchFamily="18" charset="0"/>
              </a:rPr>
              <a:t>Germans in Poland- concentration camps used for political prisoners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Farm families relocated to make room for Germans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Life in Death Camps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20000" cy="5257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skerville Old Face" pitchFamily="18" charset="0"/>
              </a:rPr>
              <a:t>Methods of killing:</a:t>
            </a:r>
          </a:p>
          <a:p>
            <a:pPr lvl="1" eaLnBrk="1" hangingPunct="1"/>
            <a:r>
              <a:rPr lang="en-US" dirty="0" smtClean="0">
                <a:latin typeface="Baskerville Old Face" pitchFamily="18" charset="0"/>
              </a:rPr>
              <a:t>Gas chambers, torture, starvation, beatings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Medical experiments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6 million Jews killed</a:t>
            </a:r>
          </a:p>
          <a:p>
            <a:pPr eaLnBrk="1" hangingPunct="1"/>
            <a:r>
              <a:rPr lang="en-US" dirty="0" smtClean="0">
                <a:latin typeface="Baskerville Old Face" pitchFamily="18" charset="0"/>
              </a:rPr>
              <a:t>Auschwitz (Poland)- 2 million died here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Europe at War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18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In May 1940, Germany attacked the Netherlands, Belgium, and France.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The German armies broke through French lines and moved across northern France.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The French had fortified their border with Germany along the Maginot Line, but the Germans surprised them by going around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1589</Words>
  <Application>Microsoft Office PowerPoint</Application>
  <PresentationFormat>On-screen Show (4:3)</PresentationFormat>
  <Paragraphs>210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Chapter 29 - WWII</vt:lpstr>
      <vt:lpstr>Slide 2</vt:lpstr>
      <vt:lpstr>Spanish Civil War</vt:lpstr>
      <vt:lpstr>Munich Peace Agreement</vt:lpstr>
      <vt:lpstr>The Sides </vt:lpstr>
      <vt:lpstr>Europe at War</vt:lpstr>
      <vt:lpstr>Poland Captured</vt:lpstr>
      <vt:lpstr>Life in Death Camps</vt:lpstr>
      <vt:lpstr>Europe at War</vt:lpstr>
      <vt:lpstr>Invasion of France</vt:lpstr>
      <vt:lpstr>France is Conquered </vt:lpstr>
      <vt:lpstr>Slide 12</vt:lpstr>
      <vt:lpstr>Europe at War</vt:lpstr>
      <vt:lpstr>Europe at War</vt:lpstr>
      <vt:lpstr>Europe at War</vt:lpstr>
      <vt:lpstr>Meanwhile in the Pacific</vt:lpstr>
      <vt:lpstr>Europe at War</vt:lpstr>
      <vt:lpstr>Invasion of USSR</vt:lpstr>
      <vt:lpstr>Seize of Leningrad</vt:lpstr>
      <vt:lpstr>Tide Turns in Russia and Italy</vt:lpstr>
      <vt:lpstr>Slide 21</vt:lpstr>
      <vt:lpstr>North African Campaign</vt:lpstr>
      <vt:lpstr>Africa cont…</vt:lpstr>
      <vt:lpstr>Results in Africa</vt:lpstr>
      <vt:lpstr>Operation Mincemeat</vt:lpstr>
      <vt:lpstr>Operation Mincemeat</vt:lpstr>
      <vt:lpstr>Victories for the Allies</vt:lpstr>
      <vt:lpstr>The Big Three</vt:lpstr>
      <vt:lpstr>D-Day Invasion – Creates a Second Front</vt:lpstr>
      <vt:lpstr>Invasion of France</vt:lpstr>
      <vt:lpstr>D-Day Invasion – June 6, 1944</vt:lpstr>
      <vt:lpstr>Invasion of France</vt:lpstr>
      <vt:lpstr>Battle of the Bulge</vt:lpstr>
      <vt:lpstr>The End</vt:lpstr>
      <vt:lpstr>War Crime Trials </vt:lpstr>
      <vt:lpstr>Postwar Europe</vt:lpstr>
      <vt:lpstr>Yalta</vt:lpstr>
      <vt:lpstr>Slide 38</vt:lpstr>
      <vt:lpstr>Potsdam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sbehler</dc:creator>
  <cp:lastModifiedBy>sbehler</cp:lastModifiedBy>
  <cp:revision>23</cp:revision>
  <dcterms:created xsi:type="dcterms:W3CDTF">2015-03-19T13:31:00Z</dcterms:created>
  <dcterms:modified xsi:type="dcterms:W3CDTF">2016-03-21T17:52:52Z</dcterms:modified>
</cp:coreProperties>
</file>