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3" r:id="rId4"/>
    <p:sldId id="274" r:id="rId5"/>
    <p:sldId id="275" r:id="rId6"/>
    <p:sldId id="276" r:id="rId7"/>
    <p:sldId id="257" r:id="rId8"/>
    <p:sldId id="259" r:id="rId9"/>
    <p:sldId id="262" r:id="rId10"/>
    <p:sldId id="260" r:id="rId11"/>
    <p:sldId id="261" r:id="rId12"/>
    <p:sldId id="263" r:id="rId13"/>
    <p:sldId id="264" r:id="rId14"/>
    <p:sldId id="278" r:id="rId15"/>
    <p:sldId id="279" r:id="rId16"/>
    <p:sldId id="28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DD73D-1675-44BF-B182-45CE1108F62C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1034-CEB7-4CBD-B9C2-636EB021E0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DD73D-1675-44BF-B182-45CE1108F62C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1034-CEB7-4CBD-B9C2-636EB021E0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DD73D-1675-44BF-B182-45CE1108F62C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1034-CEB7-4CBD-B9C2-636EB021E0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63F4B-115C-4244-AFAE-1129219F4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DD73D-1675-44BF-B182-45CE1108F62C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1034-CEB7-4CBD-B9C2-636EB021E0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DD73D-1675-44BF-B182-45CE1108F62C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1034-CEB7-4CBD-B9C2-636EB021E0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DD73D-1675-44BF-B182-45CE1108F62C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1034-CEB7-4CBD-B9C2-636EB021E0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DD73D-1675-44BF-B182-45CE1108F62C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1034-CEB7-4CBD-B9C2-636EB021E0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DD73D-1675-44BF-B182-45CE1108F62C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1034-CEB7-4CBD-B9C2-636EB021E0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DD73D-1675-44BF-B182-45CE1108F62C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1034-CEB7-4CBD-B9C2-636EB021E0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DD73D-1675-44BF-B182-45CE1108F62C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1034-CEB7-4CBD-B9C2-636EB021E0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DD73D-1675-44BF-B182-45CE1108F62C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1034-CEB7-4CBD-B9C2-636EB021E0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DD73D-1675-44BF-B182-45CE1108F62C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81034-CEB7-4CBD-B9C2-636EB021E0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europa.eu/about-eu/countries/member-countries/denmark/index_en.htm" TargetMode="External"/><Relationship Id="rId13" Type="http://schemas.openxmlformats.org/officeDocument/2006/relationships/hyperlink" Target="http://europa.eu/about-eu/countries/member-countries/greece/index_en.htm" TargetMode="External"/><Relationship Id="rId18" Type="http://schemas.openxmlformats.org/officeDocument/2006/relationships/hyperlink" Target="http://europa.eu/about-eu/countries/member-countries/lithuania/index_en.htm" TargetMode="External"/><Relationship Id="rId26" Type="http://schemas.openxmlformats.org/officeDocument/2006/relationships/hyperlink" Target="http://europa.eu/about-eu/countries/member-countries/slovenia/index_en.htm" TargetMode="External"/><Relationship Id="rId3" Type="http://schemas.openxmlformats.org/officeDocument/2006/relationships/hyperlink" Target="http://europa.eu/about-eu/countries/member-countries/belgium/index_en.htm" TargetMode="External"/><Relationship Id="rId21" Type="http://schemas.openxmlformats.org/officeDocument/2006/relationships/hyperlink" Target="http://europa.eu/about-eu/countries/member-countries/netherlands/index_en.htm" TargetMode="External"/><Relationship Id="rId34" Type="http://schemas.openxmlformats.org/officeDocument/2006/relationships/hyperlink" Target="http://ec.europa.eu/enlargement/countries/detailed-country-information/serbia/index_en.htm" TargetMode="External"/><Relationship Id="rId7" Type="http://schemas.openxmlformats.org/officeDocument/2006/relationships/hyperlink" Target="http://europa.eu/about-eu/countries/member-countries/czechrepublic/index_en.htm" TargetMode="External"/><Relationship Id="rId12" Type="http://schemas.openxmlformats.org/officeDocument/2006/relationships/hyperlink" Target="http://europa.eu/about-eu/countries/member-countries/germany/index_en.htm" TargetMode="External"/><Relationship Id="rId17" Type="http://schemas.openxmlformats.org/officeDocument/2006/relationships/hyperlink" Target="http://europa.eu/about-eu/countries/member-countries/latvia/index_en.htm" TargetMode="External"/><Relationship Id="rId25" Type="http://schemas.openxmlformats.org/officeDocument/2006/relationships/hyperlink" Target="http://europa.eu/about-eu/countries/member-countries/slovakia/index_en.htm" TargetMode="External"/><Relationship Id="rId33" Type="http://schemas.openxmlformats.org/officeDocument/2006/relationships/hyperlink" Target="http://ec.europa.eu/enlargement/countries/detailed-country-information/montenegro/index_en.htm" TargetMode="External"/><Relationship Id="rId38" Type="http://schemas.openxmlformats.org/officeDocument/2006/relationships/hyperlink" Target="http://ec.europa.eu/enlargement/countries/detailed-country-information/kosovo/index_en.htm" TargetMode="External"/><Relationship Id="rId2" Type="http://schemas.openxmlformats.org/officeDocument/2006/relationships/hyperlink" Target="http://europa.eu/about-eu/countries/member-countries/austria/index_en.htm" TargetMode="External"/><Relationship Id="rId16" Type="http://schemas.openxmlformats.org/officeDocument/2006/relationships/hyperlink" Target="http://europa.eu/about-eu/countries/member-countries/italy/index_en.htm" TargetMode="External"/><Relationship Id="rId20" Type="http://schemas.openxmlformats.org/officeDocument/2006/relationships/hyperlink" Target="http://europa.eu/about-eu/countries/member-countries/malta/index_en.htm" TargetMode="External"/><Relationship Id="rId29" Type="http://schemas.openxmlformats.org/officeDocument/2006/relationships/hyperlink" Target="http://europa.eu/about-eu/countries/member-countries/unitedkingdom/index_en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uropa.eu/about-eu/countries/member-countries/cyprus/index_en.htm" TargetMode="External"/><Relationship Id="rId11" Type="http://schemas.openxmlformats.org/officeDocument/2006/relationships/hyperlink" Target="http://europa.eu/about-eu/countries/member-countries/france/index_en.htm" TargetMode="External"/><Relationship Id="rId24" Type="http://schemas.openxmlformats.org/officeDocument/2006/relationships/hyperlink" Target="http://europa.eu/about-eu/countries/member-countries/romania/index_en.htm" TargetMode="External"/><Relationship Id="rId32" Type="http://schemas.openxmlformats.org/officeDocument/2006/relationships/hyperlink" Target="http://ec.europa.eu/enlargement/countries/detailed-country-information/iceland/index_en.htm" TargetMode="External"/><Relationship Id="rId37" Type="http://schemas.openxmlformats.org/officeDocument/2006/relationships/hyperlink" Target="http://ec.europa.eu/enlargement/countries/detailed-country-information/bosnia-herzegovina/index_en.htm" TargetMode="External"/><Relationship Id="rId5" Type="http://schemas.openxmlformats.org/officeDocument/2006/relationships/hyperlink" Target="http://europa.eu/about-eu/countries/member-countries/croatia/index_en.htm" TargetMode="External"/><Relationship Id="rId15" Type="http://schemas.openxmlformats.org/officeDocument/2006/relationships/hyperlink" Target="http://europa.eu/about-eu/countries/member-countries/ireland/index_en.htm" TargetMode="External"/><Relationship Id="rId23" Type="http://schemas.openxmlformats.org/officeDocument/2006/relationships/hyperlink" Target="http://europa.eu/about-eu/countries/member-countries/portugal/index_en.htm" TargetMode="External"/><Relationship Id="rId28" Type="http://schemas.openxmlformats.org/officeDocument/2006/relationships/hyperlink" Target="http://europa.eu/about-eu/countries/member-countries/sweden/index_en.htm" TargetMode="External"/><Relationship Id="rId36" Type="http://schemas.openxmlformats.org/officeDocument/2006/relationships/hyperlink" Target="http://ec.europa.eu/enlargement/countries/detailed-country-information/turkey/index_en.htm" TargetMode="External"/><Relationship Id="rId10" Type="http://schemas.openxmlformats.org/officeDocument/2006/relationships/hyperlink" Target="http://europa.eu/about-eu/countries/member-countries/finland/index_en.htm" TargetMode="External"/><Relationship Id="rId19" Type="http://schemas.openxmlformats.org/officeDocument/2006/relationships/hyperlink" Target="http://europa.eu/about-eu/countries/member-countries/luxembourg/index_en.htm" TargetMode="External"/><Relationship Id="rId31" Type="http://schemas.openxmlformats.org/officeDocument/2006/relationships/hyperlink" Target="http://ec.europa.eu/enlargement/countries/detailed-country-information/albania/index_en.htm" TargetMode="External"/><Relationship Id="rId4" Type="http://schemas.openxmlformats.org/officeDocument/2006/relationships/hyperlink" Target="http://europa.eu/about-eu/countries/member-countries/bulgaria/index_en.htm" TargetMode="External"/><Relationship Id="rId9" Type="http://schemas.openxmlformats.org/officeDocument/2006/relationships/hyperlink" Target="http://europa.eu/about-eu/countries/member-countries/estonia/index_en.htm" TargetMode="External"/><Relationship Id="rId14" Type="http://schemas.openxmlformats.org/officeDocument/2006/relationships/hyperlink" Target="http://europa.eu/about-eu/countries/member-countries/hungary/index_en.htm" TargetMode="External"/><Relationship Id="rId22" Type="http://schemas.openxmlformats.org/officeDocument/2006/relationships/hyperlink" Target="http://europa.eu/about-eu/countries/member-countries/poland/index_en.htm" TargetMode="External"/><Relationship Id="rId27" Type="http://schemas.openxmlformats.org/officeDocument/2006/relationships/hyperlink" Target="http://europa.eu/about-eu/countries/member-countries/spain/index_en.htm" TargetMode="External"/><Relationship Id="rId30" Type="http://schemas.openxmlformats.org/officeDocument/2006/relationships/hyperlink" Target="http://europa.eu/about-eu/countries/on-the-road-to-eu-membership/index_en.htm" TargetMode="External"/><Relationship Id="rId35" Type="http://schemas.openxmlformats.org/officeDocument/2006/relationships/hyperlink" Target="http://ec.europa.eu/enlargement/countries/detailed-country-information/fyrom/index_en.ht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438400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Unity and Identity in Western Europe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z="6600" b="1" smtClean="0"/>
              <a:t>New Germany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3400" cy="5257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4000" dirty="0" smtClean="0"/>
              <a:t>E. Germany in ruins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dirty="0" smtClean="0"/>
              <a:t>Not modernized since WWII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dirty="0" smtClean="0"/>
              <a:t>Rebuilding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dirty="0" smtClean="0"/>
              <a:t>$100 billion in early 1990s (taxes)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dirty="0" smtClean="0"/>
              <a:t>1994 3 million jobless (inefficient factories)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dirty="0" smtClean="0"/>
              <a:t>Central Europe’s largest, wealthiest country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dirty="0" smtClean="0"/>
              <a:t>Two countries officially unify with the in 1990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3600" b="1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z="6600" b="1" smtClean="0"/>
              <a:t>Neo-Nazi Violence</a:t>
            </a:r>
          </a:p>
        </p:txBody>
      </p:sp>
      <p:sp>
        <p:nvSpPr>
          <p:cNvPr id="440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534400" cy="5105400"/>
          </a:xfrm>
        </p:spPr>
        <p:txBody>
          <a:bodyPr/>
          <a:lstStyle/>
          <a:p>
            <a:pPr eaLnBrk="1" hangingPunct="1"/>
            <a:r>
              <a:rPr lang="en-US" sz="4400" dirty="0" smtClean="0"/>
              <a:t>Early 1990’s refugees from Yugoslavian wars</a:t>
            </a:r>
          </a:p>
          <a:p>
            <a:pPr lvl="1" eaLnBrk="1" hangingPunct="1"/>
            <a:r>
              <a:rPr lang="en-US" sz="4000" dirty="0" smtClean="0"/>
              <a:t>Constitution guaranteed refuge</a:t>
            </a:r>
          </a:p>
          <a:p>
            <a:pPr eaLnBrk="1" hangingPunct="1"/>
            <a:r>
              <a:rPr lang="en-US" sz="4400" dirty="0" smtClean="0"/>
              <a:t>Unemployed Germans angered- job stealing</a:t>
            </a:r>
          </a:p>
          <a:p>
            <a:pPr lvl="1" eaLnBrk="1" hangingPunct="1"/>
            <a:r>
              <a:rPr lang="en-US" sz="4000" dirty="0" smtClean="0"/>
              <a:t>Kohl- “This republic is not Weimar”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600" b="1" smtClean="0"/>
              <a:t>France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153400" cy="51816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dirty="0" smtClean="0"/>
              <a:t>1969 de Gaulle resigns</a:t>
            </a:r>
          </a:p>
          <a:p>
            <a:pPr lvl="1" eaLnBrk="1" hangingPunct="1"/>
            <a:r>
              <a:rPr lang="en-US" dirty="0" smtClean="0"/>
              <a:t>Minor constitutional changes rejected</a:t>
            </a:r>
          </a:p>
          <a:p>
            <a:pPr eaLnBrk="1" hangingPunct="1"/>
            <a:r>
              <a:rPr lang="en-US" dirty="0" smtClean="0"/>
              <a:t>1981 Socialist President Francois Mitterrand elected</a:t>
            </a:r>
          </a:p>
          <a:p>
            <a:pPr eaLnBrk="1" hangingPunct="1"/>
            <a:r>
              <a:rPr lang="en-US" dirty="0" smtClean="0"/>
              <a:t>1993 – Conservative Jacques Chirac elected president; cut health benefits and transportation budget</a:t>
            </a:r>
          </a:p>
          <a:p>
            <a:pPr eaLnBrk="1" hangingPunct="1"/>
            <a:r>
              <a:rPr lang="en-US" dirty="0" smtClean="0"/>
              <a:t>This ignited worker strikes and the voters elected a Socialist majority to the National Assembly, enabling socialist reforms once again.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2250"/>
            <a:ext cx="8610600" cy="7683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6000" b="1" smtClean="0"/>
              <a:t>The United Kingdom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dirty="0" smtClean="0"/>
              <a:t>Britain was destroyed in WWII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dirty="0" err="1" smtClean="0"/>
              <a:t>Labour</a:t>
            </a:r>
            <a:r>
              <a:rPr lang="en-US" sz="3600" dirty="0" smtClean="0"/>
              <a:t> Party calls for welfare state	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/>
              <a:t>Govt. takes strong hold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dirty="0" smtClean="0"/>
              <a:t>1951 problems persist- Conservatives win office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dirty="0" smtClean="0"/>
              <a:t>Industry back to public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dirty="0" smtClean="0"/>
              <a:t>1979 Conservative Margaret Thatcher (replaced by Major)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dirty="0" smtClean="0"/>
              <a:t>Encouraged private enterprise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dirty="0" smtClean="0"/>
              <a:t>Social Service decreased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/>
              <a:t>Conservative Party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8915400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Dominant party in Great Britain between WWII and late 1990s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Main party on the right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Traditionally pragmatic as opposed to ideological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Historically has supported a market controlled economy, privatization, and fewer social welfare programs – symbolized by Margaret Thatcher in 1980s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Under Prime Minister John Major (1990-1997) gravitated towards center and away from Thatcherism</a:t>
            </a:r>
          </a:p>
        </p:txBody>
      </p:sp>
      <p:pic>
        <p:nvPicPr>
          <p:cNvPr id="5122" name="Picture 2" descr="http://www.motherjones.com/files/blog_reagan_thatch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4905755"/>
            <a:ext cx="3200400" cy="19522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Thatcherism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5029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Rightist reforms instituted by Margaret Thatcher in 1980s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Privatized business and industry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Cut back on social welfare programs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Strengthened national defense (staunch anticommunist)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Got tough with labor unions in response to </a:t>
            </a:r>
            <a:r>
              <a:rPr lang="en-US" sz="2400" dirty="0" err="1"/>
              <a:t>Labour</a:t>
            </a:r>
            <a:r>
              <a:rPr lang="en-US" sz="2400" dirty="0"/>
              <a:t> Parties distinct movement left, which had strengthened labor unions politically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Returned to market force controls on the economy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Resisted complete integration into the European Union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Replaced property tax on houses with a poll tax on individual adults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Froze income tax increases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Foreign policy dominated by securing British interests internationally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Voting Patterns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Conservative Party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Middle and upper classes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Educated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Residents of England, mostly rural and suburban areas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err="1"/>
              <a:t>Labour</a:t>
            </a:r>
            <a:r>
              <a:rPr lang="en-US" dirty="0"/>
              <a:t> Party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Traditionally supported by working class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Residents of urban and industrial areas (Manchester, Liverpool, Newcastle)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“Third Way” centrist policies have made </a:t>
            </a:r>
            <a:r>
              <a:rPr lang="en-US" dirty="0" err="1"/>
              <a:t>Labour</a:t>
            </a:r>
            <a:r>
              <a:rPr lang="en-US" dirty="0"/>
              <a:t> Party appealing to Scots, Welsh, and the poor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Unity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295400"/>
            <a:ext cx="4953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Single European Act – 1986 – established a single market of free movement  of labor, capital, and services</a:t>
            </a:r>
          </a:p>
          <a:p>
            <a:endParaRPr lang="en-US" sz="2800" dirty="0"/>
          </a:p>
          <a:p>
            <a:r>
              <a:rPr lang="en-US" sz="2800" dirty="0" smtClean="0"/>
              <a:t>European Union (renamed from European Community) goes into effect in 1992, led by France and Germany through </a:t>
            </a:r>
            <a:r>
              <a:rPr lang="en-US" sz="2800" b="1" dirty="0" smtClean="0"/>
              <a:t>the Maastricht Treaty </a:t>
            </a:r>
            <a:r>
              <a:rPr lang="en-US" sz="2800" dirty="0" smtClean="0"/>
              <a:t>(creation of the </a:t>
            </a:r>
            <a:r>
              <a:rPr lang="en-US" sz="2800" i="1" dirty="0" smtClean="0"/>
              <a:t>Euro </a:t>
            </a:r>
            <a:r>
              <a:rPr lang="en-US" sz="2800" dirty="0" smtClean="0"/>
              <a:t>as currency going went into effect in 1999</a:t>
            </a:r>
            <a:r>
              <a:rPr lang="en-US" sz="2800" i="1" dirty="0" smtClean="0"/>
              <a:t>).</a:t>
            </a:r>
            <a:endParaRPr lang="en-US" sz="2800" dirty="0" smtClean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5562600" y="1524000"/>
          <a:ext cx="2971800" cy="2971800"/>
        </p:xfrm>
        <a:graphic>
          <a:graphicData uri="http://schemas.openxmlformats.org/presentationml/2006/ole">
            <p:oleObj spid="_x0000_s2051" name="Clip" r:id="rId3" imgW="952129" imgH="95212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smtClean="0"/>
              <a:t>THE EUROPEAN UNION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590800"/>
            <a:ext cx="3810000" cy="25146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800" smtClean="0"/>
              <a:t> 1992: the </a:t>
            </a:r>
            <a:r>
              <a:rPr lang="en-US" sz="2800" i="1" smtClean="0"/>
              <a:t>Maastricht Treaty</a:t>
            </a:r>
            <a:r>
              <a:rPr lang="en-US" sz="2800" smtClean="0"/>
              <a:t> was ratified, which rechartered the EC as the </a:t>
            </a:r>
            <a:r>
              <a:rPr lang="en-US" sz="2800" b="1" smtClean="0"/>
              <a:t>European Union</a:t>
            </a:r>
            <a:r>
              <a:rPr lang="en-US" sz="2800" smtClean="0"/>
              <a:t>.</a:t>
            </a:r>
            <a:br>
              <a:rPr lang="en-US" sz="2800" smtClean="0"/>
            </a:br>
            <a:endParaRPr lang="en-US" sz="2800" smtClean="0"/>
          </a:p>
        </p:txBody>
      </p:sp>
      <p:pic>
        <p:nvPicPr>
          <p:cNvPr id="14340" name="Picture 5" descr="C:\Documents and Settings\wilh8903\Application Data\Microsoft\Media Catalog\maastricht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2209800"/>
            <a:ext cx="3810000" cy="3276600"/>
          </a:xfrm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b="1" smtClean="0">
                <a:ea typeface="Arial Unicode MS" pitchFamily="34" charset="-128"/>
                <a:cs typeface="Arial Unicode MS" pitchFamily="34" charset="-128"/>
              </a:rPr>
              <a:t>The EU is run by five institutions, each playing a specific role: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534400" cy="5029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/>
              <a:t>European Parliament</a:t>
            </a:r>
            <a:r>
              <a:rPr lang="en-US" sz="2800" dirty="0" smtClean="0"/>
              <a:t>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elected by the peoples of the Member States</a:t>
            </a: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  <a:defRPr/>
            </a:pPr>
            <a:endParaRPr lang="en-US" sz="1400" dirty="0" smtClean="0"/>
          </a:p>
          <a:p>
            <a:pPr>
              <a:lnSpc>
                <a:spcPct val="90000"/>
              </a:lnSpc>
              <a:defRPr/>
            </a:pPr>
            <a:r>
              <a:rPr lang="en-US" sz="2800" b="1" dirty="0" smtClean="0"/>
              <a:t>Council of the Union</a:t>
            </a:r>
            <a:r>
              <a:rPr lang="en-US" dirty="0" smtClean="0"/>
              <a:t>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composed of the governments of the Member States</a:t>
            </a: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  <a:defRPr/>
            </a:pPr>
            <a:endParaRPr lang="en-US" sz="1400" dirty="0" smtClean="0"/>
          </a:p>
          <a:p>
            <a:pPr>
              <a:lnSpc>
                <a:spcPct val="90000"/>
              </a:lnSpc>
              <a:defRPr/>
            </a:pPr>
            <a:r>
              <a:rPr lang="en-US" sz="2800" b="1" dirty="0" smtClean="0"/>
              <a:t>European Commission</a:t>
            </a:r>
            <a:r>
              <a:rPr lang="en-US" dirty="0" smtClean="0"/>
              <a:t>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driving force and executive body</a:t>
            </a: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  <a:defRPr/>
            </a:pPr>
            <a:endParaRPr lang="en-US" sz="1400" dirty="0" smtClean="0"/>
          </a:p>
          <a:p>
            <a:pPr>
              <a:lnSpc>
                <a:spcPct val="90000"/>
              </a:lnSpc>
              <a:defRPr/>
            </a:pPr>
            <a:r>
              <a:rPr lang="en-US" sz="2800" b="1" dirty="0" smtClean="0"/>
              <a:t>Court of Justice</a:t>
            </a:r>
            <a:r>
              <a:rPr lang="en-US" b="1" dirty="0" smtClean="0"/>
              <a:t>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compliance with the law</a:t>
            </a: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  <a:defRPr/>
            </a:pPr>
            <a:endParaRPr lang="en-US" sz="1400" dirty="0" smtClean="0"/>
          </a:p>
          <a:p>
            <a:pPr>
              <a:lnSpc>
                <a:spcPct val="90000"/>
              </a:lnSpc>
              <a:defRPr/>
            </a:pPr>
            <a:r>
              <a:rPr lang="en-US" sz="2800" b="1" dirty="0" smtClean="0"/>
              <a:t>Court of Auditors</a:t>
            </a:r>
            <a:r>
              <a:rPr lang="en-US" sz="2800" dirty="0" smtClean="0"/>
              <a:t>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sound and lawful management of the EU budget</a:t>
            </a: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  <a:defRPr/>
            </a:pP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b="1" smtClean="0"/>
              <a:t>The EU Headquarters </a:t>
            </a:r>
            <a:r>
              <a:rPr lang="en-US" smtClean="0"/>
              <a:t> </a:t>
            </a:r>
          </a:p>
        </p:txBody>
      </p:sp>
      <p:sp>
        <p:nvSpPr>
          <p:cNvPr id="64516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219200"/>
            <a:ext cx="3810000" cy="4114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2800" dirty="0" smtClean="0"/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Brussels, Belgium  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endParaRPr lang="en-US" sz="2800" dirty="0" smtClean="0"/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Selected as the headquarters of the European Union  because of its centralized location in Europe.</a:t>
            </a:r>
          </a:p>
        </p:txBody>
      </p:sp>
      <p:pic>
        <p:nvPicPr>
          <p:cNvPr id="23556" name="Picture 1029" descr="C:\Documents and Settings\wilh8903\Application Data\Microsoft\Media Catalog\brussels.gi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1447800"/>
            <a:ext cx="4114800" cy="3429000"/>
          </a:xfrm>
        </p:spPr>
      </p:pic>
      <p:sp>
        <p:nvSpPr>
          <p:cNvPr id="5" name="Rectangle 4"/>
          <p:cNvSpPr/>
          <p:nvPr/>
        </p:nvSpPr>
        <p:spPr>
          <a:xfrm>
            <a:off x="0" y="5534561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Any country that satisfies the conditions for membership can apply. These conditions are known as the ‘Copenhagen criteria’ and include a free-market economy, a stable democracy and the rule of law, and the acceptance of all EU legislation, including of the euro.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762000"/>
            <a:ext cx="89154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>
              <a:hlinkClick r:id="rId2"/>
            </a:endParaRPr>
          </a:p>
          <a:p>
            <a:r>
              <a:rPr lang="en-US" b="1" dirty="0" smtClean="0">
                <a:hlinkClick r:id="rId2"/>
              </a:rPr>
              <a:t>EU MEMBERS</a:t>
            </a:r>
          </a:p>
          <a:p>
            <a:endParaRPr lang="en-US" dirty="0">
              <a:hlinkClick r:id="rId2"/>
            </a:endParaRPr>
          </a:p>
          <a:p>
            <a:r>
              <a:rPr lang="en-US" dirty="0" smtClean="0">
                <a:hlinkClick r:id="rId2"/>
              </a:rPr>
              <a:t>Austria</a:t>
            </a:r>
            <a:r>
              <a:rPr lang="en-US" dirty="0"/>
              <a:t> (1995)</a:t>
            </a:r>
          </a:p>
          <a:p>
            <a:r>
              <a:rPr lang="en-US" dirty="0">
                <a:hlinkClick r:id="rId3"/>
              </a:rPr>
              <a:t>Belgium</a:t>
            </a:r>
            <a:r>
              <a:rPr lang="en-US" dirty="0"/>
              <a:t> (1958)</a:t>
            </a:r>
          </a:p>
          <a:p>
            <a:r>
              <a:rPr lang="en-US" dirty="0">
                <a:hlinkClick r:id="rId4"/>
              </a:rPr>
              <a:t>Bulgaria</a:t>
            </a:r>
            <a:r>
              <a:rPr lang="en-US" dirty="0"/>
              <a:t> (2007)</a:t>
            </a:r>
          </a:p>
          <a:p>
            <a:r>
              <a:rPr lang="en-US" dirty="0">
                <a:hlinkClick r:id="rId5"/>
              </a:rPr>
              <a:t>Croatia</a:t>
            </a:r>
            <a:r>
              <a:rPr lang="en-US" dirty="0"/>
              <a:t> (2013)</a:t>
            </a:r>
          </a:p>
          <a:p>
            <a:r>
              <a:rPr lang="en-US" dirty="0">
                <a:hlinkClick r:id="rId6"/>
              </a:rPr>
              <a:t>Cyprus</a:t>
            </a:r>
            <a:r>
              <a:rPr lang="en-US" dirty="0"/>
              <a:t> (2004)</a:t>
            </a:r>
          </a:p>
          <a:p>
            <a:r>
              <a:rPr lang="en-US" dirty="0">
                <a:hlinkClick r:id="rId7"/>
              </a:rPr>
              <a:t>Czech Republic</a:t>
            </a:r>
            <a:r>
              <a:rPr lang="en-US" dirty="0"/>
              <a:t> (2004)</a:t>
            </a:r>
          </a:p>
          <a:p>
            <a:r>
              <a:rPr lang="en-US" dirty="0">
                <a:hlinkClick r:id="rId8"/>
              </a:rPr>
              <a:t>Denmark</a:t>
            </a:r>
            <a:r>
              <a:rPr lang="en-US" dirty="0"/>
              <a:t> (1973)</a:t>
            </a:r>
          </a:p>
          <a:p>
            <a:r>
              <a:rPr lang="en-US" dirty="0">
                <a:hlinkClick r:id="rId9"/>
              </a:rPr>
              <a:t>Estonia</a:t>
            </a:r>
            <a:r>
              <a:rPr lang="en-US" dirty="0"/>
              <a:t> (2004)</a:t>
            </a:r>
          </a:p>
          <a:p>
            <a:r>
              <a:rPr lang="en-US" dirty="0">
                <a:hlinkClick r:id="rId10"/>
              </a:rPr>
              <a:t>Finland</a:t>
            </a:r>
            <a:r>
              <a:rPr lang="en-US" dirty="0"/>
              <a:t> (1995)</a:t>
            </a:r>
          </a:p>
          <a:p>
            <a:r>
              <a:rPr lang="en-US" dirty="0">
                <a:hlinkClick r:id="rId11"/>
              </a:rPr>
              <a:t>France</a:t>
            </a:r>
            <a:r>
              <a:rPr lang="en-US" dirty="0"/>
              <a:t> (1958)</a:t>
            </a:r>
          </a:p>
          <a:p>
            <a:r>
              <a:rPr lang="en-US" dirty="0">
                <a:hlinkClick r:id="rId12"/>
              </a:rPr>
              <a:t>Germany</a:t>
            </a:r>
            <a:r>
              <a:rPr lang="en-US" dirty="0"/>
              <a:t> (1958)</a:t>
            </a:r>
          </a:p>
          <a:p>
            <a:r>
              <a:rPr lang="en-US" dirty="0">
                <a:hlinkClick r:id="rId13"/>
              </a:rPr>
              <a:t>Greece</a:t>
            </a:r>
            <a:r>
              <a:rPr lang="en-US" dirty="0"/>
              <a:t> (1981)</a:t>
            </a:r>
          </a:p>
          <a:p>
            <a:r>
              <a:rPr lang="en-US" dirty="0">
                <a:hlinkClick r:id="rId14"/>
              </a:rPr>
              <a:t>Hungary</a:t>
            </a:r>
            <a:r>
              <a:rPr lang="en-US" dirty="0"/>
              <a:t> (2004)</a:t>
            </a:r>
          </a:p>
          <a:p>
            <a:r>
              <a:rPr lang="en-US" dirty="0">
                <a:hlinkClick r:id="rId15"/>
              </a:rPr>
              <a:t>Ireland</a:t>
            </a:r>
            <a:r>
              <a:rPr lang="en-US" dirty="0"/>
              <a:t> (1973)</a:t>
            </a:r>
          </a:p>
          <a:p>
            <a:r>
              <a:rPr lang="en-US" dirty="0">
                <a:hlinkClick r:id="rId16"/>
              </a:rPr>
              <a:t>Italy</a:t>
            </a:r>
            <a:r>
              <a:rPr lang="en-US" dirty="0"/>
              <a:t> (1958)</a:t>
            </a:r>
          </a:p>
          <a:p>
            <a:r>
              <a:rPr lang="en-US" dirty="0">
                <a:hlinkClick r:id="rId17"/>
              </a:rPr>
              <a:t>Latvia</a:t>
            </a:r>
            <a:r>
              <a:rPr lang="en-US" dirty="0"/>
              <a:t> (2004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191000" y="228600"/>
            <a:ext cx="457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18"/>
              </a:rPr>
              <a:t>Lithuania</a:t>
            </a:r>
            <a:r>
              <a:rPr lang="en-US" dirty="0" smtClean="0"/>
              <a:t> (2004)</a:t>
            </a:r>
          </a:p>
          <a:p>
            <a:r>
              <a:rPr lang="en-US" dirty="0" smtClean="0">
                <a:hlinkClick r:id="rId19"/>
              </a:rPr>
              <a:t>Luxembourg</a:t>
            </a:r>
            <a:r>
              <a:rPr lang="en-US" dirty="0" smtClean="0"/>
              <a:t> (1958)</a:t>
            </a:r>
          </a:p>
          <a:p>
            <a:r>
              <a:rPr lang="en-US" dirty="0" smtClean="0">
                <a:hlinkClick r:id="rId20"/>
              </a:rPr>
              <a:t>Malta</a:t>
            </a:r>
            <a:r>
              <a:rPr lang="en-US" dirty="0" smtClean="0"/>
              <a:t> (2004)</a:t>
            </a:r>
          </a:p>
          <a:p>
            <a:r>
              <a:rPr lang="en-US" dirty="0" smtClean="0">
                <a:hlinkClick r:id="rId21"/>
              </a:rPr>
              <a:t>Netherlands</a:t>
            </a:r>
            <a:r>
              <a:rPr lang="en-US" dirty="0" smtClean="0"/>
              <a:t> (1958)</a:t>
            </a:r>
          </a:p>
          <a:p>
            <a:r>
              <a:rPr lang="en-US" dirty="0" smtClean="0">
                <a:hlinkClick r:id="rId22"/>
              </a:rPr>
              <a:t>Poland</a:t>
            </a:r>
            <a:r>
              <a:rPr lang="en-US" dirty="0" smtClean="0"/>
              <a:t> (2004)</a:t>
            </a:r>
          </a:p>
          <a:p>
            <a:r>
              <a:rPr lang="en-US" dirty="0" smtClean="0">
                <a:hlinkClick r:id="rId23"/>
              </a:rPr>
              <a:t>Portugal</a:t>
            </a:r>
            <a:r>
              <a:rPr lang="en-US" dirty="0" smtClean="0"/>
              <a:t> (1986)</a:t>
            </a:r>
          </a:p>
          <a:p>
            <a:r>
              <a:rPr lang="en-US" dirty="0" smtClean="0">
                <a:hlinkClick r:id="rId24"/>
              </a:rPr>
              <a:t>Romania</a:t>
            </a:r>
            <a:r>
              <a:rPr lang="en-US" dirty="0" smtClean="0"/>
              <a:t> (2007)</a:t>
            </a:r>
          </a:p>
          <a:p>
            <a:r>
              <a:rPr lang="en-US" dirty="0" smtClean="0">
                <a:hlinkClick r:id="rId25"/>
              </a:rPr>
              <a:t>Slovakia</a:t>
            </a:r>
            <a:r>
              <a:rPr lang="en-US" dirty="0" smtClean="0"/>
              <a:t> (2004)</a:t>
            </a:r>
          </a:p>
          <a:p>
            <a:r>
              <a:rPr lang="en-US" dirty="0" smtClean="0">
                <a:hlinkClick r:id="rId26"/>
              </a:rPr>
              <a:t>Slovenia</a:t>
            </a:r>
            <a:r>
              <a:rPr lang="en-US" dirty="0" smtClean="0"/>
              <a:t> (2004)</a:t>
            </a:r>
          </a:p>
          <a:p>
            <a:r>
              <a:rPr lang="en-US" dirty="0" smtClean="0">
                <a:hlinkClick r:id="rId27"/>
              </a:rPr>
              <a:t>Spain</a:t>
            </a:r>
            <a:r>
              <a:rPr lang="en-US" dirty="0" smtClean="0"/>
              <a:t> (1986)</a:t>
            </a:r>
          </a:p>
          <a:p>
            <a:r>
              <a:rPr lang="en-US" dirty="0" smtClean="0">
                <a:hlinkClick r:id="rId28"/>
              </a:rPr>
              <a:t>Sweden</a:t>
            </a:r>
            <a:r>
              <a:rPr lang="en-US" dirty="0" smtClean="0"/>
              <a:t> (1995)</a:t>
            </a:r>
          </a:p>
          <a:p>
            <a:r>
              <a:rPr lang="en-US" dirty="0" smtClean="0">
                <a:hlinkClick r:id="rId29"/>
              </a:rPr>
              <a:t>United Kingdom</a:t>
            </a:r>
            <a:r>
              <a:rPr lang="en-US" dirty="0" smtClean="0"/>
              <a:t> (1973)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91000" y="3718679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hlinkClick r:id="rId30"/>
              </a:rPr>
              <a:t>On the road to EU membership</a:t>
            </a:r>
            <a:endParaRPr lang="en-US" b="1" dirty="0"/>
          </a:p>
          <a:p>
            <a:r>
              <a:rPr lang="en-US" b="1" dirty="0"/>
              <a:t>Candidate countries</a:t>
            </a:r>
          </a:p>
          <a:p>
            <a:r>
              <a:rPr lang="en-US" dirty="0">
                <a:hlinkClick r:id="rId31"/>
              </a:rPr>
              <a:t>Albania</a:t>
            </a:r>
            <a:endParaRPr lang="en-US" dirty="0"/>
          </a:p>
          <a:p>
            <a:r>
              <a:rPr lang="en-US" dirty="0">
                <a:hlinkClick r:id="rId32"/>
              </a:rPr>
              <a:t>Iceland</a:t>
            </a:r>
            <a:endParaRPr lang="en-US" dirty="0"/>
          </a:p>
          <a:p>
            <a:r>
              <a:rPr lang="en-US" dirty="0">
                <a:hlinkClick r:id="rId33"/>
              </a:rPr>
              <a:t>Montenegro</a:t>
            </a:r>
            <a:endParaRPr lang="en-US" dirty="0"/>
          </a:p>
          <a:p>
            <a:r>
              <a:rPr lang="en-US" dirty="0">
                <a:hlinkClick r:id="rId34"/>
              </a:rPr>
              <a:t>Serbia</a:t>
            </a:r>
            <a:endParaRPr lang="en-US" dirty="0"/>
          </a:p>
          <a:p>
            <a:r>
              <a:rPr lang="en-US" dirty="0">
                <a:hlinkClick r:id="rId35"/>
              </a:rPr>
              <a:t>The former Yugoslav Republic of Macedonia</a:t>
            </a:r>
            <a:endParaRPr lang="en-US" dirty="0"/>
          </a:p>
          <a:p>
            <a:r>
              <a:rPr lang="en-US" dirty="0">
                <a:hlinkClick r:id="rId36"/>
              </a:rPr>
              <a:t>Turkey</a:t>
            </a:r>
            <a:endParaRPr lang="en-US" dirty="0"/>
          </a:p>
          <a:p>
            <a:r>
              <a:rPr lang="en-US" b="1" dirty="0"/>
              <a:t>Potential candidates</a:t>
            </a:r>
          </a:p>
          <a:p>
            <a:r>
              <a:rPr lang="en-US" dirty="0">
                <a:hlinkClick r:id="rId37"/>
              </a:rPr>
              <a:t>Bosnia and Herzegovina</a:t>
            </a:r>
            <a:endParaRPr lang="en-US" dirty="0"/>
          </a:p>
          <a:p>
            <a:r>
              <a:rPr lang="en-US" dirty="0">
                <a:hlinkClick r:id="rId38"/>
              </a:rPr>
              <a:t>Kosovo</a:t>
            </a:r>
            <a:r>
              <a:rPr lang="en-US" dirty="0"/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10600" b="1" smtClean="0"/>
              <a:t>New Germany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768350"/>
          </a:xfrm>
        </p:spPr>
        <p:txBody>
          <a:bodyPr>
            <a:noAutofit/>
          </a:bodyPr>
          <a:lstStyle/>
          <a:p>
            <a:pPr eaLnBrk="1" hangingPunct="1"/>
            <a:r>
              <a:rPr lang="en-US" sz="5400" b="1" dirty="0" smtClean="0"/>
              <a:t>West Germany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8839200" cy="5638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1982 </a:t>
            </a:r>
            <a:r>
              <a:rPr lang="en-US" sz="3600" dirty="0" smtClean="0"/>
              <a:t>Helmut Kohl- closer ties with US</a:t>
            </a:r>
          </a:p>
          <a:p>
            <a:pPr lvl="1" eaLnBrk="1" hangingPunct="1"/>
            <a:r>
              <a:rPr lang="en-US" sz="3200" dirty="0" smtClean="0"/>
              <a:t>Convince- new Germany not threat</a:t>
            </a:r>
          </a:p>
          <a:p>
            <a:pPr lvl="1" eaLnBrk="1" hangingPunct="1"/>
            <a:r>
              <a:rPr lang="en-US" sz="3600" dirty="0" smtClean="0"/>
              <a:t>1990 plans reunification of </a:t>
            </a:r>
            <a:r>
              <a:rPr lang="en-US" sz="3600" dirty="0" smtClean="0"/>
              <a:t>Germanys</a:t>
            </a:r>
          </a:p>
          <a:p>
            <a:pPr lvl="1" eaLnBrk="1" hangingPunct="1"/>
            <a:r>
              <a:rPr lang="en-US" sz="3600" dirty="0" smtClean="0"/>
              <a:t>Agreement with Gorbachev in 1990 for nuclear dismantling </a:t>
            </a:r>
          </a:p>
          <a:p>
            <a:pPr lvl="1" eaLnBrk="1" hangingPunct="1"/>
            <a:r>
              <a:rPr lang="en-US" sz="3600" dirty="0" smtClean="0"/>
              <a:t>Paris Accord – involved US and other nations</a:t>
            </a:r>
            <a:endParaRPr lang="en-US" sz="3600" dirty="0" smtClean="0"/>
          </a:p>
          <a:p>
            <a:pPr lvl="1" eaLnBrk="1" hangingPunct="1"/>
            <a:endParaRPr lang="en-US" sz="4000" b="1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C:\WINDOWS\Desktop\cold war\wallfall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3556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 descr="tearing%20at%20the%20w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114800" y="3200400"/>
            <a:ext cx="4648200" cy="3225800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575</Words>
  <Application>Microsoft Office PowerPoint</Application>
  <PresentationFormat>On-screen Show (4:3)</PresentationFormat>
  <Paragraphs>132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Clip</vt:lpstr>
      <vt:lpstr>Unity and Identity in Western Europe</vt:lpstr>
      <vt:lpstr>European Unity</vt:lpstr>
      <vt:lpstr>THE EUROPEAN UNION</vt:lpstr>
      <vt:lpstr>The EU is run by five institutions, each playing a specific role:</vt:lpstr>
      <vt:lpstr>The EU Headquarters  </vt:lpstr>
      <vt:lpstr>Slide 6</vt:lpstr>
      <vt:lpstr>New Germany</vt:lpstr>
      <vt:lpstr>West Germany</vt:lpstr>
      <vt:lpstr>Slide 9</vt:lpstr>
      <vt:lpstr>New Germany</vt:lpstr>
      <vt:lpstr>Neo-Nazi Violence</vt:lpstr>
      <vt:lpstr>France</vt:lpstr>
      <vt:lpstr>The United Kingdom</vt:lpstr>
      <vt:lpstr>Conservative Party</vt:lpstr>
      <vt:lpstr>Thatcherism</vt:lpstr>
      <vt:lpstr>Voting Patterns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Unity and Identity in Western Europe</dc:title>
  <dc:creator>sbehler</dc:creator>
  <cp:lastModifiedBy>sbehler</cp:lastModifiedBy>
  <cp:revision>11</cp:revision>
  <dcterms:created xsi:type="dcterms:W3CDTF">2015-04-16T12:41:26Z</dcterms:created>
  <dcterms:modified xsi:type="dcterms:W3CDTF">2016-04-11T15:33:34Z</dcterms:modified>
</cp:coreProperties>
</file>