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74" r:id="rId4"/>
    <p:sldId id="257" r:id="rId5"/>
    <p:sldId id="271" r:id="rId6"/>
    <p:sldId id="272" r:id="rId7"/>
    <p:sldId id="273" r:id="rId8"/>
    <p:sldId id="275" r:id="rId9"/>
    <p:sldId id="259" r:id="rId10"/>
    <p:sldId id="276" r:id="rId11"/>
    <p:sldId id="260" r:id="rId12"/>
    <p:sldId id="279" r:id="rId13"/>
    <p:sldId id="282" r:id="rId14"/>
    <p:sldId id="278" r:id="rId15"/>
    <p:sldId id="261" r:id="rId16"/>
    <p:sldId id="262" r:id="rId17"/>
    <p:sldId id="265" r:id="rId18"/>
    <p:sldId id="280" r:id="rId19"/>
    <p:sldId id="264" r:id="rId20"/>
    <p:sldId id="281" r:id="rId21"/>
    <p:sldId id="266" r:id="rId22"/>
    <p:sldId id="267" r:id="rId23"/>
    <p:sldId id="269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94632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3AA2-1DEA-44A6-86F4-FE3959966543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56E1F-C8DC-417E-BC5A-63C9E6C263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3D0C88-FC45-416B-85D0-0E06A8D918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Italian countryside with ruins of roman bridge and aqueduct</a:t>
            </a:r>
          </a:p>
          <a:p>
            <a:pPr>
              <a:spcBef>
                <a:spcPct val="0"/>
              </a:spcBef>
            </a:pPr>
            <a:r>
              <a:rPr lang="en-US" smtClean="0"/>
              <a:t>They built things to last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22CF75-1F24-4683-AE98-E0B505A544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High regard for human worth and realization of what individuals could achieve created a new social ideal</a:t>
            </a:r>
          </a:p>
          <a:p>
            <a:pPr>
              <a:spcBef>
                <a:spcPct val="0"/>
              </a:spcBef>
            </a:pPr>
            <a:r>
              <a:rPr lang="en-US" smtClean="0"/>
              <a:t>Not all parts of Italian society were directly affected by these ideals</a:t>
            </a:r>
          </a:p>
          <a:p>
            <a:pPr>
              <a:spcBef>
                <a:spcPct val="0"/>
              </a:spcBef>
            </a:pPr>
            <a:r>
              <a:rPr lang="en-US" smtClean="0"/>
              <a:t>The wealthy upper class who made up a small percentage of the population more actively embraced the new Ideas and activities</a:t>
            </a:r>
          </a:p>
          <a:p>
            <a:pPr>
              <a:spcBef>
                <a:spcPct val="0"/>
              </a:spcBef>
            </a:pPr>
            <a:r>
              <a:rPr lang="en-US" smtClean="0"/>
              <a:t>Indirectly the ordinary people were affected because intellectual and artistic achievment of the times were hard to ignore</a:t>
            </a:r>
          </a:p>
          <a:p>
            <a:pPr>
              <a:spcBef>
                <a:spcPct val="0"/>
              </a:spcBef>
            </a:pPr>
            <a:r>
              <a:rPr lang="en-US" smtClean="0"/>
              <a:t>Churches, wealthy homes, and public buildings were decorated with art celebrating religious and secular themes, the human body, and an appreciation of classical antiquity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7E7027-BFAE-4393-92C5-7C6F5B945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902BC-74CE-429A-91CC-F1E73BBD6907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4000F-3538-4007-B670-E228F866301C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Do family and marriage differentiated instruction outline from book on pg 162 of teacher addition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DE76-06E1-4B97-A491-29073A33C3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6541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2E632-4EBE-4214-AF01-745B5EF1949D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B3F0-3986-4DC4-8EEE-FE9864672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3.bp.blogspot.com/-1iRCXIIEIcA/T2CpFzyNzgI/AAAAAAAAAH0/-4HUzwNDb04/s1600/Metal_movable_typ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Algerian" pitchFamily="82" charset="0"/>
              </a:rPr>
              <a:t>The Renaissance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382000" cy="17526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 over thematic review for Middle Ages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Discuss Renaissance</a:t>
            </a: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84705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Outcome: Students will know the main characteristics of </a:t>
            </a:r>
          </a:p>
          <a:p>
            <a:r>
              <a:rPr lang="en-US" sz="2800" dirty="0" smtClean="0"/>
              <a:t>the Renaissance and will be able to contrast it with the</a:t>
            </a:r>
          </a:p>
          <a:p>
            <a:r>
              <a:rPr lang="en-US" sz="2800" dirty="0" smtClean="0"/>
              <a:t>Time of the Middle Ages.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4572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Major Italian Cities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433888" y="1295400"/>
            <a:ext cx="4329112" cy="52276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51054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6172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6019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0" y="1752600"/>
            <a:ext cx="12954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Milan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638800" y="1720850"/>
            <a:ext cx="12954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Venice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86400" y="2819400"/>
            <a:ext cx="12954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Florence</a:t>
            </a:r>
          </a:p>
        </p:txBody>
      </p:sp>
      <p:sp>
        <p:nvSpPr>
          <p:cNvPr id="6158" name="WordArt 14"/>
          <p:cNvSpPr>
            <a:spLocks noChangeAspect="1" noChangeArrowheads="1" noChangeShapeType="1" noTextEdit="1"/>
          </p:cNvSpPr>
          <p:nvPr/>
        </p:nvSpPr>
        <p:spPr bwMode="auto">
          <a:xfrm rot="497315">
            <a:off x="5638800" y="4570413"/>
            <a:ext cx="1617663" cy="3825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Comic Sans MS"/>
              </a:rPr>
              <a:t>Tyrrhenian Sea</a:t>
            </a:r>
          </a:p>
        </p:txBody>
      </p:sp>
      <p:sp>
        <p:nvSpPr>
          <p:cNvPr id="6160" name="WordArt 16"/>
          <p:cNvSpPr>
            <a:spLocks noChangeAspect="1" noChangeArrowheads="1" noChangeShapeType="1" noTextEdit="1"/>
          </p:cNvSpPr>
          <p:nvPr/>
        </p:nvSpPr>
        <p:spPr bwMode="auto">
          <a:xfrm rot="2325748">
            <a:off x="6916738" y="3198813"/>
            <a:ext cx="1617662" cy="2301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Comic Sans MS"/>
              </a:rPr>
              <a:t>Adriatic Sea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0" y="0"/>
            <a:ext cx="4343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CC0000"/>
                </a:solidFill>
              </a:rPr>
              <a:t>Milan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One of the richest cities, it controls trade through the Alps.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0" y="1143000"/>
            <a:ext cx="3962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0033CC"/>
                </a:solidFill>
              </a:rPr>
              <a:t>Venice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</a:rPr>
              <a:t>Sitting on the </a:t>
            </a:r>
            <a:r>
              <a:rPr lang="en-US" b="1" dirty="0" smtClean="0">
                <a:solidFill>
                  <a:srgbClr val="0033CC"/>
                </a:solidFill>
              </a:rPr>
              <a:t>Adriatic Sea, </a:t>
            </a:r>
            <a:r>
              <a:rPr lang="en-US" b="1" dirty="0">
                <a:solidFill>
                  <a:srgbClr val="0033CC"/>
                </a:solidFill>
              </a:rPr>
              <a:t>it attracts trade from all over the world.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0" y="2209800"/>
            <a:ext cx="4343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336600"/>
                </a:solidFill>
              </a:rPr>
              <a:t>Florence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36600"/>
                </a:solidFill>
              </a:rPr>
              <a:t>Controlled by the De Medici Family, who became </a:t>
            </a:r>
            <a:r>
              <a:rPr lang="en-US" b="1" dirty="0" smtClean="0">
                <a:solidFill>
                  <a:srgbClr val="336600"/>
                </a:solidFill>
              </a:rPr>
              <a:t>a powerful banking family and great </a:t>
            </a:r>
            <a:r>
              <a:rPr lang="en-US" b="1" dirty="0">
                <a:solidFill>
                  <a:srgbClr val="336600"/>
                </a:solidFill>
              </a:rPr>
              <a:t>patrons of the arts.</a:t>
            </a:r>
          </a:p>
        </p:txBody>
      </p:sp>
      <p:sp>
        <p:nvSpPr>
          <p:cNvPr id="6164" name="Oval 20"/>
          <p:cNvSpPr>
            <a:spLocks noChangeAspect="1" noChangeArrowheads="1"/>
          </p:cNvSpPr>
          <p:nvPr/>
        </p:nvSpPr>
        <p:spPr bwMode="auto">
          <a:xfrm>
            <a:off x="5181600" y="2362200"/>
            <a:ext cx="138113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572000" y="2438400"/>
            <a:ext cx="762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800080"/>
                </a:solidFill>
              </a:rPr>
              <a:t>Genoa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0" y="3581400"/>
            <a:ext cx="4343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00080"/>
                </a:solidFill>
              </a:rPr>
              <a:t>Genoa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00080"/>
                </a:solidFill>
              </a:rPr>
              <a:t>Had Access to Trade Routes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0" y="4318843"/>
            <a:ext cx="4343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000099"/>
                </a:solidFill>
              </a:rPr>
              <a:t>All of these cities: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Had access to trade routes connecting Europe with Middle Eastern markets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• Served as trading centers for the distribution of goods to northern Europe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• Were initially independent city-states governed as republics</a:t>
            </a:r>
          </a:p>
          <a:p>
            <a:pPr algn="ctr">
              <a:spcBef>
                <a:spcPct val="50000"/>
              </a:spcBef>
            </a:pPr>
            <a:endParaRPr lang="en-US" sz="1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50" grpId="0" animBg="1"/>
      <p:bldP spid="6151" grpId="0" animBg="1"/>
      <p:bldP spid="6153" grpId="0" animBg="1"/>
      <p:bldP spid="6154" grpId="0" autoUpdateAnimBg="0"/>
      <p:bldP spid="6156" grpId="0" autoUpdateAnimBg="0"/>
      <p:bldP spid="6157" grpId="0" autoUpdateAnimBg="0"/>
      <p:bldP spid="6158" grpId="0" animBg="1"/>
      <p:bldP spid="6160" grpId="0" animBg="1"/>
      <p:bldP spid="6161" grpId="0" autoUpdateAnimBg="0"/>
      <p:bldP spid="6162" grpId="0" autoUpdateAnimBg="0"/>
      <p:bldP spid="6163" grpId="0" autoUpdateAnimBg="0"/>
      <p:bldP spid="6164" grpId="0" animBg="1"/>
      <p:bldP spid="6165" grpId="0" autoUpdateAnimBg="0"/>
      <p:bldP spid="6166" grpId="0" autoUpdateAnimBg="0"/>
      <p:bldP spid="6167" grpId="0" build="p" autoUpdateAnimBg="0" advAuto="3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Primary Italian States</a:t>
            </a:r>
            <a:endParaRPr lang="en-US" alt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8768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Florence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Oligarchy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u="sng" dirty="0" smtClean="0"/>
              <a:t>Medici</a:t>
            </a:r>
            <a:r>
              <a:rPr lang="en-US" altLang="en-US" sz="2800" dirty="0" smtClean="0"/>
              <a:t> family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Savonarola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Milan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     - Oligarchy – </a:t>
            </a:r>
            <a:r>
              <a:rPr lang="en-US" altLang="en-US" u="sng" dirty="0" smtClean="0"/>
              <a:t>Sforza </a:t>
            </a:r>
            <a:r>
              <a:rPr lang="en-US" altLang="en-US" dirty="0" smtClean="0"/>
              <a:t>family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Venice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Oligarchy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Monopoly on spice and luxury trade</a:t>
            </a:r>
            <a:endParaRPr lang="en-US" alt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990600"/>
            <a:ext cx="4038600" cy="5334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Papal States</a:t>
            </a:r>
          </a:p>
          <a:p>
            <a:pPr lvl="1" eaLnBrk="1" hangingPunct="1"/>
            <a:r>
              <a:rPr lang="en-US" altLang="en-US" sz="2800" dirty="0" smtClean="0"/>
              <a:t>Popes &amp; </a:t>
            </a:r>
            <a:r>
              <a:rPr lang="en-US" altLang="en-US" sz="2800" u="sng" dirty="0" smtClean="0"/>
              <a:t>Borgia </a:t>
            </a:r>
            <a:r>
              <a:rPr lang="en-US" altLang="en-US" sz="2800" dirty="0" smtClean="0"/>
              <a:t>family</a:t>
            </a:r>
          </a:p>
          <a:p>
            <a:pPr lvl="2" eaLnBrk="1" hangingPunct="1">
              <a:buFontTx/>
              <a:buNone/>
            </a:pPr>
            <a:endParaRPr lang="en-US" altLang="en-US" sz="2800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altLang="en-US" sz="2800" b="1" dirty="0" smtClean="0"/>
              <a:t>Naples/ Kingdom of the Two </a:t>
            </a:r>
            <a:r>
              <a:rPr lang="en-US" altLang="en-US" sz="2800" b="1" dirty="0" err="1" smtClean="0"/>
              <a:t>Sicilies</a:t>
            </a:r>
            <a:endParaRPr lang="en-US" altLang="en-US" sz="2800" b="1" dirty="0" smtClean="0"/>
          </a:p>
          <a:p>
            <a:pPr lvl="1" eaLnBrk="1" hangingPunct="1">
              <a:buFontTx/>
              <a:buChar char="-"/>
            </a:pPr>
            <a:r>
              <a:rPr lang="en-US" altLang="en-US" sz="2800" dirty="0" smtClean="0"/>
              <a:t>Poor land</a:t>
            </a:r>
          </a:p>
          <a:p>
            <a:pPr lvl="1" eaLnBrk="1" hangingPunct="1">
              <a:buFontTx/>
              <a:buNone/>
            </a:pPr>
            <a:r>
              <a:rPr lang="en-US" altLang="en-US" sz="2800" dirty="0" smtClean="0"/>
              <a:t>- French &amp; Spanish conflict …absorbed by Spanish empire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talian city-state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5255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Algerian" pitchFamily="82" charset="0"/>
              </a:rPr>
              <a:t>The Renaissance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382000" cy="17526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Discuss/finish Renaissance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Renaissance section 1 review sheet (multiple choice)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8470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Outcome: Students will know the main characteristics of 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Renaissance.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Characteristics of the Renaissance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8077200" cy="914400"/>
          </a:xfrm>
        </p:spPr>
        <p:txBody>
          <a:bodyPr/>
          <a:lstStyle/>
          <a:p>
            <a:r>
              <a:rPr lang="en-US" altLang="en-US" sz="5400" dirty="0" smtClean="0"/>
              <a:t>New Interests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410200"/>
          </a:xfrm>
        </p:spPr>
        <p:txBody>
          <a:bodyPr/>
          <a:lstStyle/>
          <a:p>
            <a:pPr>
              <a:defRPr/>
            </a:pPr>
            <a:r>
              <a:rPr lang="en-US" sz="3600" u="sng" dirty="0" smtClean="0">
                <a:latin typeface="+mj-lt"/>
              </a:rPr>
              <a:t>Humanities/Humanism</a:t>
            </a:r>
            <a:r>
              <a:rPr lang="en-US" sz="3600" dirty="0" smtClean="0">
                <a:latin typeface="+mj-lt"/>
              </a:rPr>
              <a:t>- </a:t>
            </a:r>
            <a:r>
              <a:rPr lang="en-US" sz="3600" dirty="0">
                <a:latin typeface="+mj-lt"/>
              </a:rPr>
              <a:t>subjects concerned with culture and </a:t>
            </a:r>
            <a:r>
              <a:rPr lang="en-US" sz="3600" dirty="0" smtClean="0">
                <a:latin typeface="+mj-lt"/>
              </a:rPr>
              <a:t>humankind (art, literature, poetry, music)</a:t>
            </a:r>
            <a:endParaRPr lang="en-US" sz="3600" dirty="0">
              <a:latin typeface="+mj-lt"/>
            </a:endParaRPr>
          </a:p>
          <a:p>
            <a:pPr>
              <a:defRPr/>
            </a:pPr>
            <a:r>
              <a:rPr lang="en-US" sz="3600" u="sng" dirty="0" smtClean="0">
                <a:latin typeface="+mj-lt"/>
              </a:rPr>
              <a:t>Secularism</a:t>
            </a:r>
            <a:r>
              <a:rPr lang="en-US" sz="3600" dirty="0" smtClean="0">
                <a:latin typeface="+mj-lt"/>
              </a:rPr>
              <a:t>- science</a:t>
            </a:r>
            <a:r>
              <a:rPr lang="en-US" sz="3600" dirty="0">
                <a:latin typeface="+mj-lt"/>
              </a:rPr>
              <a:t>, rationality and </a:t>
            </a:r>
            <a:r>
              <a:rPr lang="en-US" sz="3600" dirty="0" smtClean="0">
                <a:latin typeface="+mj-lt"/>
              </a:rPr>
              <a:t>individualism (non-religious)</a:t>
            </a:r>
            <a:endParaRPr lang="en-US" sz="3600" dirty="0">
              <a:latin typeface="+mj-lt"/>
            </a:endParaRPr>
          </a:p>
          <a:p>
            <a:pPr>
              <a:defRPr/>
            </a:pPr>
            <a:r>
              <a:rPr lang="en-US" sz="3600" u="sng" dirty="0" smtClean="0">
                <a:latin typeface="+mj-lt"/>
              </a:rPr>
              <a:t>Classicism</a:t>
            </a:r>
            <a:r>
              <a:rPr lang="en-US" sz="3600" dirty="0" smtClean="0">
                <a:latin typeface="+mj-lt"/>
              </a:rPr>
              <a:t> - People </a:t>
            </a:r>
            <a:r>
              <a:rPr lang="en-US" sz="3600" dirty="0">
                <a:latin typeface="+mj-lt"/>
              </a:rPr>
              <a:t>imitated language, customs, ways </a:t>
            </a:r>
            <a:r>
              <a:rPr lang="en-US" sz="3600" dirty="0" smtClean="0">
                <a:latin typeface="+mj-lt"/>
              </a:rPr>
              <a:t>of ancient Romans &amp; Greeks</a:t>
            </a:r>
            <a:endParaRPr lang="en-US" sz="3600" dirty="0">
              <a:latin typeface="+mj-lt"/>
            </a:endParaRPr>
          </a:p>
          <a:p>
            <a:pPr lvl="1">
              <a:defRPr/>
            </a:pP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098550"/>
          </a:xfrm>
        </p:spPr>
        <p:txBody>
          <a:bodyPr/>
          <a:lstStyle/>
          <a:p>
            <a:r>
              <a:rPr lang="en-US" altLang="en-US" sz="6000" dirty="0" smtClean="0"/>
              <a:t>Humanism</a:t>
            </a:r>
            <a:r>
              <a:rPr lang="en-US" altLang="en-US" sz="6600" dirty="0" smtClean="0"/>
              <a:t> 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54864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altLang="en-US" sz="3200" dirty="0" smtClean="0"/>
              <a:t>Learning for the sake of learning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3200" dirty="0" smtClean="0"/>
              <a:t>Liberal Arts- grammar, rhetoric, history, politics, moral philosophy</a:t>
            </a:r>
          </a:p>
          <a:p>
            <a:pPr lvl="1"/>
            <a:r>
              <a:rPr lang="en-US" altLang="en-US" sz="3200" dirty="0" smtClean="0"/>
              <a:t>celebrate humankind and the present</a:t>
            </a:r>
          </a:p>
          <a:p>
            <a:pPr lvl="1"/>
            <a:endParaRPr lang="en-US" alt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098550"/>
          </a:xfrm>
        </p:spPr>
        <p:txBody>
          <a:bodyPr/>
          <a:lstStyle/>
          <a:p>
            <a:pPr algn="r"/>
            <a:r>
              <a:rPr lang="en-US" altLang="en-US" sz="6600" smtClean="0"/>
              <a:t>Petrarch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447800"/>
            <a:ext cx="48006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Pioneer of early humanism (early-mid 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Italian born poet &amp; scholar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Spent almost his entire life transcribing the Latin letters and writings of ancient Romans into the Italian vernacular.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Encouraged study of Roman philosophy and literature</a:t>
            </a:r>
          </a:p>
        </p:txBody>
      </p:sp>
      <p:pic>
        <p:nvPicPr>
          <p:cNvPr id="8194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19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Fill out 3 contrasting characteristics for each time period (3-4 min.)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50838"/>
            <a:ext cx="8534400" cy="823912"/>
          </a:xfrm>
        </p:spPr>
        <p:txBody>
          <a:bodyPr/>
          <a:lstStyle/>
          <a:p>
            <a:r>
              <a:rPr lang="en-US" altLang="en-US" sz="4800" dirty="0" smtClean="0"/>
              <a:t>Contrast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1910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b="1" dirty="0" smtClean="0"/>
              <a:t>Middle Ages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Church-centered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Life was preparation for afterlife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People weren’t necessarily seen as individuals, just part of collective society</a:t>
            </a:r>
          </a:p>
        </p:txBody>
      </p:sp>
      <p:sp>
        <p:nvSpPr>
          <p:cNvPr id="2048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4958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b="1" dirty="0" smtClean="0"/>
              <a:t>Renaissance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Human-centered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Live life as fully as possible 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Focus on individual talent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Read “The Italian Renaissance” pp. 157-158 in your textbook</a:t>
            </a:r>
          </a:p>
          <a:p>
            <a:pPr eaLnBrk="1" hangingPunct="1"/>
            <a:r>
              <a:rPr lang="en-US" sz="4000" b="1" u="sng" dirty="0" smtClean="0"/>
              <a:t>Identify</a:t>
            </a:r>
            <a:r>
              <a:rPr lang="en-US" sz="4000" dirty="0" smtClean="0"/>
              <a:t> and </a:t>
            </a:r>
            <a:r>
              <a:rPr lang="en-US" sz="4000" b="1" u="sng" dirty="0" smtClean="0"/>
              <a:t>describe</a:t>
            </a:r>
            <a:r>
              <a:rPr lang="en-US" sz="4000" dirty="0" smtClean="0"/>
              <a:t> the three characteristics of the Renaissance.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Preview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helped contribute to the spread of the Renaissance?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Johannes </a:t>
            </a:r>
            <a:r>
              <a:rPr lang="en-US" dirty="0" err="1" smtClean="0"/>
              <a:t>Gutenburg</a:t>
            </a:r>
            <a:r>
              <a:rPr lang="en-US" dirty="0" smtClean="0"/>
              <a:t> – inventor in Germany</a:t>
            </a:r>
            <a:endParaRPr lang="en-US" dirty="0"/>
          </a:p>
        </p:txBody>
      </p:sp>
      <p:pic>
        <p:nvPicPr>
          <p:cNvPr id="3" name="Picture 2" descr="C:\WINDOWS\Desktop\gutenb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2209800" cy="2032060"/>
          </a:xfrm>
          <a:prstGeom prst="rect">
            <a:avLst/>
          </a:prstGeom>
          <a:noFill/>
        </p:spPr>
      </p:pic>
      <p:pic>
        <p:nvPicPr>
          <p:cNvPr id="1026" name="Picture 2" descr="http://markzware.com/wp-content/uploads/2014/05/Gutenberg_Printing_P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4579896" cy="3048000"/>
          </a:xfrm>
          <a:prstGeom prst="rect">
            <a:avLst/>
          </a:prstGeom>
          <a:noFill/>
        </p:spPr>
      </p:pic>
      <p:pic>
        <p:nvPicPr>
          <p:cNvPr id="1028" name="Picture 4" descr="http://3.bp.blogspot.com/-1iRCXIIEIcA/T2CpFzyNzgI/AAAAAAAAAH0/-4HUzwNDb04/s320/Metal_movable_typ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33800"/>
            <a:ext cx="391064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92964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6705600" cy="5562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Gutenburg’s</a:t>
            </a:r>
            <a:r>
              <a:rPr lang="en-US" dirty="0" smtClean="0"/>
              <a:t> Bible (printed around 1455) was the first European book printed using moveable type- the printing press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Printing encouraged literacy and scholarly research and increase desire of the public to gain knowledge (access to works of the past)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Ideas of the Renaissance and Reformation could not have spread like they did without the printing press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Allowed Europe to compete with China who had invented printing much earlier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29700" name="Content Placeholder 3" descr="Gutenberg Pres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1800" y="304800"/>
            <a:ext cx="2133600" cy="2471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WINDOWS\Desktop\m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6175" cy="6858000"/>
          </a:xfrm>
          <a:prstGeom prst="rect">
            <a:avLst/>
          </a:prstGeom>
          <a:noFill/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029200" y="838200"/>
            <a:ext cx="411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/>
              <a:t>Niccolo Machiavelli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05800" cy="914400"/>
          </a:xfrm>
        </p:spPr>
        <p:txBody>
          <a:bodyPr>
            <a:normAutofit/>
          </a:bodyPr>
          <a:lstStyle/>
          <a:p>
            <a:r>
              <a:rPr lang="en-US" dirty="0" err="1"/>
              <a:t>Niccolo</a:t>
            </a:r>
            <a:r>
              <a:rPr lang="en-US" dirty="0"/>
              <a:t> Machiavelli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839200" cy="58674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Diplomat of Florence (1469 – 1527)</a:t>
            </a:r>
          </a:p>
          <a:p>
            <a:r>
              <a:rPr lang="en-US" sz="3600" dirty="0"/>
              <a:t>Wrote </a:t>
            </a:r>
            <a:r>
              <a:rPr lang="en-US" sz="3600" i="1" dirty="0"/>
              <a:t>The Prince</a:t>
            </a:r>
            <a:r>
              <a:rPr lang="en-US" sz="3600" dirty="0"/>
              <a:t> (1513)</a:t>
            </a:r>
          </a:p>
          <a:p>
            <a:pPr lvl="1"/>
            <a:r>
              <a:rPr lang="en-US" sz="3200" dirty="0"/>
              <a:t>guidelines for rulers of time (lion &amp; fox)</a:t>
            </a:r>
          </a:p>
          <a:p>
            <a:pPr lvl="1"/>
            <a:r>
              <a:rPr lang="en-US" sz="3200" dirty="0"/>
              <a:t>People selfish, fickle, corrupt</a:t>
            </a:r>
          </a:p>
          <a:p>
            <a:pPr lvl="1"/>
            <a:r>
              <a:rPr lang="en-US" sz="3200" dirty="0"/>
              <a:t>Ruler should do anything necessary to keep power (politically effective)</a:t>
            </a:r>
          </a:p>
          <a:p>
            <a:pPr lvl="1"/>
            <a:r>
              <a:rPr lang="en-US" sz="3200" dirty="0"/>
              <a:t>Rulers lied, broke treaties, killed as people can’t be trusted</a:t>
            </a:r>
          </a:p>
          <a:p>
            <a:pPr lvl="1"/>
            <a:r>
              <a:rPr lang="en-US" sz="3200" dirty="0"/>
              <a:t>Rule should be judged by results of </a:t>
            </a:r>
            <a:r>
              <a:rPr lang="en-US" sz="3200" dirty="0" smtClean="0"/>
              <a:t>actions</a:t>
            </a:r>
          </a:p>
          <a:p>
            <a:pPr lvl="1"/>
            <a:r>
              <a:rPr lang="en-US" sz="3200" dirty="0" smtClean="0"/>
              <a:t>It is better to be _____________than _____________.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7942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lgerian" pitchFamily="82" charset="0"/>
              </a:rPr>
              <a:t>The Renaissance was a time of renewal</a:t>
            </a:r>
          </a:p>
          <a:p>
            <a:pPr algn="ctr"/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i="1" dirty="0" smtClean="0"/>
              <a:t> Renaissance</a:t>
            </a:r>
            <a:r>
              <a:rPr lang="en-US" sz="3600" dirty="0" smtClean="0"/>
              <a:t> </a:t>
            </a:r>
            <a:r>
              <a:rPr lang="en-US" sz="3600" dirty="0"/>
              <a:t>means </a:t>
            </a:r>
            <a:r>
              <a:rPr lang="en-US" sz="3600" i="1" dirty="0"/>
              <a:t>rebirth</a:t>
            </a:r>
            <a:r>
              <a:rPr lang="en-US" sz="3600" dirty="0"/>
              <a:t> and Europe was recovering from the Dark ages and the plague.</a:t>
            </a:r>
          </a:p>
          <a:p>
            <a:pPr algn="ctr"/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People </a:t>
            </a:r>
            <a:r>
              <a:rPr lang="en-US" sz="3600" dirty="0"/>
              <a:t>had lost their faith in the church and began to put more focus on human beings.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endCxn id="16392" idx="2"/>
          </p:cNvCxnSpPr>
          <p:nvPr/>
        </p:nvCxnSpPr>
        <p:spPr>
          <a:xfrm rot="5400000" flipH="1" flipV="1">
            <a:off x="13494" y="2794794"/>
            <a:ext cx="2982912" cy="255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6392" idx="2"/>
          </p:cNvCxnSpPr>
          <p:nvPr/>
        </p:nvCxnSpPr>
        <p:spPr>
          <a:xfrm rot="16200000" flipH="1">
            <a:off x="2870994" y="2489994"/>
            <a:ext cx="2373312" cy="255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257800" y="2286000"/>
            <a:ext cx="274320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89" name="TextBox 12"/>
          <p:cNvSpPr txBox="1">
            <a:spLocks noChangeArrowheads="1"/>
          </p:cNvSpPr>
          <p:nvPr/>
        </p:nvSpPr>
        <p:spPr bwMode="auto">
          <a:xfrm rot="-2980634">
            <a:off x="308769" y="3618706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Greek and Roman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533400"/>
            <a:ext cx="74049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Renaissance Timeline</a:t>
            </a:r>
          </a:p>
        </p:txBody>
      </p:sp>
      <p:sp>
        <p:nvSpPr>
          <p:cNvPr id="16391" name="TextBox 14"/>
          <p:cNvSpPr txBox="1">
            <a:spLocks noChangeArrowheads="1"/>
          </p:cNvSpPr>
          <p:nvPr/>
        </p:nvSpPr>
        <p:spPr bwMode="auto">
          <a:xfrm rot="2565046">
            <a:off x="3500438" y="3186113"/>
            <a:ext cx="1820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Middle Ages</a:t>
            </a:r>
          </a:p>
        </p:txBody>
      </p:sp>
      <p:sp>
        <p:nvSpPr>
          <p:cNvPr id="16392" name="TextBox 15"/>
          <p:cNvSpPr txBox="1">
            <a:spLocks noChangeArrowheads="1"/>
          </p:cNvSpPr>
          <p:nvPr/>
        </p:nvSpPr>
        <p:spPr bwMode="auto">
          <a:xfrm>
            <a:off x="2286000" y="2209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500 AD</a:t>
            </a:r>
          </a:p>
        </p:txBody>
      </p:sp>
      <p:sp>
        <p:nvSpPr>
          <p:cNvPr id="16393" name="TextBox 16"/>
          <p:cNvSpPr txBox="1">
            <a:spLocks noChangeArrowheads="1"/>
          </p:cNvSpPr>
          <p:nvPr/>
        </p:nvSpPr>
        <p:spPr bwMode="auto">
          <a:xfrm>
            <a:off x="4724400" y="518160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1350-1450</a:t>
            </a:r>
          </a:p>
        </p:txBody>
      </p:sp>
      <p:sp>
        <p:nvSpPr>
          <p:cNvPr id="16394" name="TextBox 17"/>
          <p:cNvSpPr txBox="1">
            <a:spLocks noChangeArrowheads="1"/>
          </p:cNvSpPr>
          <p:nvPr/>
        </p:nvSpPr>
        <p:spPr bwMode="auto">
          <a:xfrm rot="-2823212">
            <a:off x="5518944" y="2990057"/>
            <a:ext cx="2076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Renaissance</a:t>
            </a:r>
          </a:p>
        </p:txBody>
      </p:sp>
      <p:sp>
        <p:nvSpPr>
          <p:cNvPr id="16395" name="TextBox 22"/>
          <p:cNvSpPr txBox="1">
            <a:spLocks noChangeArrowheads="1"/>
          </p:cNvSpPr>
          <p:nvPr/>
        </p:nvSpPr>
        <p:spPr bwMode="auto">
          <a:xfrm rot="-3018489">
            <a:off x="124619" y="4507707"/>
            <a:ext cx="269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Increase in knowledge and culture</a:t>
            </a:r>
          </a:p>
        </p:txBody>
      </p:sp>
      <p:sp>
        <p:nvSpPr>
          <p:cNvPr id="16396" name="TextBox 25"/>
          <p:cNvSpPr txBox="1">
            <a:spLocks noChangeArrowheads="1"/>
          </p:cNvSpPr>
          <p:nvPr/>
        </p:nvSpPr>
        <p:spPr bwMode="auto">
          <a:xfrm rot="2571517">
            <a:off x="2049463" y="3911600"/>
            <a:ext cx="3595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Loss of knowledge</a:t>
            </a:r>
          </a:p>
          <a:p>
            <a:r>
              <a:rPr lang="en-US"/>
              <a:t> and culture (due to wars,</a:t>
            </a:r>
          </a:p>
          <a:p>
            <a:r>
              <a:rPr lang="en-US"/>
              <a:t> famine, and disease</a:t>
            </a:r>
          </a:p>
        </p:txBody>
      </p:sp>
      <p:sp>
        <p:nvSpPr>
          <p:cNvPr id="16397" name="TextBox 26"/>
          <p:cNvSpPr txBox="1">
            <a:spLocks noChangeArrowheads="1"/>
          </p:cNvSpPr>
          <p:nvPr/>
        </p:nvSpPr>
        <p:spPr bwMode="auto">
          <a:xfrm rot="-2758530">
            <a:off x="5591175" y="3367088"/>
            <a:ext cx="2878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Rediscovery of knowledge</a:t>
            </a:r>
          </a:p>
          <a:p>
            <a:r>
              <a:rPr lang="en-US"/>
              <a:t> and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REASONS WHY THE RENAISSANCE BEGAN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sz="4300" dirty="0" smtClean="0"/>
              <a:t>Reason #1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Renaissance Italy was largely urban society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Powerful city states became centers of Italian political, economic, and social life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Secular (worldly, non-religious) viewpoints and hobbies emerged as increasing wealth among the lower class created new possibilities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340" name="Content Placeholder 4" descr="monalis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1447800"/>
            <a:ext cx="3232150" cy="503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Reason #2 – The Classics</a:t>
            </a:r>
            <a:endParaRPr lang="en-US" dirty="0"/>
          </a:p>
        </p:txBody>
      </p:sp>
      <p:pic>
        <p:nvPicPr>
          <p:cNvPr id="15363" name="Content Placeholder 4" descr="Italian Countryside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828800"/>
            <a:ext cx="4105275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343400" cy="4800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Italians became aware of their Roman pasts in which they were surrounded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Interest in culture that had dominated the Ancient Mediterranean world remerged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820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Reason #3 - Humanism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view of human beings emerged as people started to emphasize individual ability</a:t>
            </a:r>
          </a:p>
          <a:p>
            <a:r>
              <a:rPr lang="en-US" sz="2800" dirty="0" smtClean="0"/>
              <a:t>“Men can do all things if they will”                     – ~Leon </a:t>
            </a:r>
            <a:r>
              <a:rPr lang="en-US" sz="2800" dirty="0" err="1" smtClean="0"/>
              <a:t>Bottista</a:t>
            </a:r>
            <a:r>
              <a:rPr lang="en-US" sz="2800" dirty="0" smtClean="0"/>
              <a:t> </a:t>
            </a:r>
            <a:r>
              <a:rPr lang="en-US" sz="2800" dirty="0" err="1" smtClean="0"/>
              <a:t>Alberti</a:t>
            </a:r>
            <a:r>
              <a:rPr lang="en-US" sz="2800" dirty="0" smtClean="0"/>
              <a:t> ~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Italian</a:t>
            </a:r>
          </a:p>
          <a:p>
            <a:r>
              <a:rPr lang="en-US" sz="2800" dirty="0" smtClean="0"/>
              <a:t>Valued well rounded individuals who were capable of achievement in many areas of life</a:t>
            </a:r>
          </a:p>
          <a:p>
            <a:r>
              <a:rPr lang="en-US" sz="2800" dirty="0" smtClean="0"/>
              <a:t>Leonardo </a:t>
            </a:r>
            <a:r>
              <a:rPr lang="en-US" sz="2800" dirty="0" err="1" smtClean="0"/>
              <a:t>Da</a:t>
            </a:r>
            <a:r>
              <a:rPr lang="en-US" sz="2800" dirty="0" smtClean="0"/>
              <a:t> Vinci</a:t>
            </a:r>
          </a:p>
          <a:p>
            <a:pPr lvl="1"/>
            <a:r>
              <a:rPr lang="en-US" sz="2400" dirty="0" smtClean="0"/>
              <a:t>Painter </a:t>
            </a:r>
            <a:r>
              <a:rPr lang="en-US" sz="2400" dirty="0" err="1" smtClean="0"/>
              <a:t>Scupltor</a:t>
            </a:r>
            <a:r>
              <a:rPr lang="en-US" sz="2400" dirty="0" smtClean="0"/>
              <a:t>, architect, inventor, and </a:t>
            </a:r>
            <a:r>
              <a:rPr lang="en-US" sz="2400" dirty="0" err="1" smtClean="0"/>
              <a:t>mathematican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accent1">
              <a:alpha val="50195"/>
            </a:schemeClr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latin typeface="Algerian" pitchFamily="82" charset="0"/>
              </a:rPr>
              <a:t>How did </a:t>
            </a:r>
            <a:r>
              <a:rPr lang="en-US" sz="3600" i="1" dirty="0" smtClean="0">
                <a:latin typeface="Algerian" pitchFamily="82" charset="0"/>
              </a:rPr>
              <a:t>the Crusades </a:t>
            </a:r>
            <a:r>
              <a:rPr lang="en-US" sz="3600" dirty="0" smtClean="0">
                <a:latin typeface="Algerian" pitchFamily="82" charset="0"/>
              </a:rPr>
              <a:t>contribute to the growth of the Renaissance?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8382000" cy="34163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• Increased demand for Middle Eastern </a:t>
            </a:r>
            <a:r>
              <a:rPr lang="en-US" sz="2400" dirty="0" smtClean="0"/>
              <a:t>products = trade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• </a:t>
            </a:r>
            <a:r>
              <a:rPr lang="en-US" sz="2400" u="sng" dirty="0"/>
              <a:t>Stimulated production of goods to trade </a:t>
            </a:r>
            <a:r>
              <a:rPr lang="en-US" sz="2400" dirty="0"/>
              <a:t>in Middle Eastern markets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• </a:t>
            </a:r>
            <a:r>
              <a:rPr lang="en-US" sz="2400" u="sng" dirty="0"/>
              <a:t>Encouraged the use of credit and </a:t>
            </a:r>
            <a:r>
              <a:rPr lang="en-US" sz="2400" u="sng" dirty="0" smtClean="0"/>
              <a:t>banking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• </a:t>
            </a:r>
            <a:r>
              <a:rPr lang="en-US" sz="2400" u="sng" dirty="0" smtClean="0"/>
              <a:t>New accounting and bookkeeping practices </a:t>
            </a:r>
            <a:r>
              <a:rPr lang="en-US" sz="2400" dirty="0" smtClean="0"/>
              <a:t>(use of Arabic numerals) were introduced.</a:t>
            </a:r>
          </a:p>
          <a:p>
            <a:pPr>
              <a:spcBef>
                <a:spcPct val="50000"/>
              </a:spcBef>
            </a:pP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nimBg="1" autoUpdateAnimBg="0"/>
      <p:bldP spid="7171" grpId="0" build="p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Italian City-States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The civilization of the Italian Renaissance was urban, centered on towns that had become prosperous from manufacturing, trade, and banking.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Italians had acquired considerable wealth, and some of this wealth was used to support writers, scholars, and artists.</a:t>
            </a:r>
            <a:r>
              <a:rPr lang="en-US" altLang="en-US" sz="2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1013</Words>
  <Application>Microsoft Office PowerPoint</Application>
  <PresentationFormat>On-screen Show (4:3)</PresentationFormat>
  <Paragraphs>143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Renaissance</vt:lpstr>
      <vt:lpstr>Preview</vt:lpstr>
      <vt:lpstr>Slide 3</vt:lpstr>
      <vt:lpstr>Slide 4</vt:lpstr>
      <vt:lpstr>REASONS WHY THE RENAISSANCE BEGAN</vt:lpstr>
      <vt:lpstr>Reason #2 – The Classics</vt:lpstr>
      <vt:lpstr>Reason #3 - Humanism</vt:lpstr>
      <vt:lpstr>How did the Crusades contribute to the growth of the Renaissance?</vt:lpstr>
      <vt:lpstr>Italian City-States</vt:lpstr>
      <vt:lpstr>Major Italian Cities</vt:lpstr>
      <vt:lpstr>Primary Italian States</vt:lpstr>
      <vt:lpstr>Slide 12</vt:lpstr>
      <vt:lpstr>The Renaissance</vt:lpstr>
      <vt:lpstr>Characteristics of the Renaissance</vt:lpstr>
      <vt:lpstr>New Interests</vt:lpstr>
      <vt:lpstr>Humanism </vt:lpstr>
      <vt:lpstr>Petrarch</vt:lpstr>
      <vt:lpstr>Fill out 3 contrasting characteristics for each time period (3-4 min.)</vt:lpstr>
      <vt:lpstr>Contrast</vt:lpstr>
      <vt:lpstr>What helped contribute to the spread of the Renaissance?</vt:lpstr>
      <vt:lpstr>Johannes Gutenburg – inventor in Germany</vt:lpstr>
      <vt:lpstr>Printing Press</vt:lpstr>
      <vt:lpstr>Slide 23</vt:lpstr>
      <vt:lpstr>Niccolo Machiavelli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sbehler</dc:creator>
  <cp:lastModifiedBy>sbehler</cp:lastModifiedBy>
  <cp:revision>17</cp:revision>
  <dcterms:created xsi:type="dcterms:W3CDTF">2017-09-08T19:08:15Z</dcterms:created>
  <dcterms:modified xsi:type="dcterms:W3CDTF">2017-09-13T13:17:53Z</dcterms:modified>
</cp:coreProperties>
</file>