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75" r:id="rId5"/>
    <p:sldId id="259" r:id="rId6"/>
    <p:sldId id="261" r:id="rId7"/>
    <p:sldId id="262" r:id="rId8"/>
    <p:sldId id="276" r:id="rId9"/>
    <p:sldId id="263" r:id="rId10"/>
    <p:sldId id="264" r:id="rId11"/>
    <p:sldId id="284" r:id="rId12"/>
    <p:sldId id="277" r:id="rId13"/>
    <p:sldId id="278" r:id="rId14"/>
    <p:sldId id="279" r:id="rId15"/>
    <p:sldId id="283" r:id="rId16"/>
    <p:sldId id="266" r:id="rId17"/>
    <p:sldId id="285" r:id="rId18"/>
    <p:sldId id="280" r:id="rId19"/>
    <p:sldId id="286" r:id="rId20"/>
    <p:sldId id="300" r:id="rId21"/>
    <p:sldId id="267" r:id="rId22"/>
    <p:sldId id="268" r:id="rId23"/>
    <p:sldId id="301" r:id="rId24"/>
    <p:sldId id="302" r:id="rId25"/>
    <p:sldId id="289" r:id="rId26"/>
    <p:sldId id="291" r:id="rId27"/>
    <p:sldId id="293" r:id="rId28"/>
    <p:sldId id="269" r:id="rId29"/>
    <p:sldId id="281" r:id="rId30"/>
    <p:sldId id="270" r:id="rId31"/>
    <p:sldId id="271" r:id="rId32"/>
    <p:sldId id="272" r:id="rId33"/>
    <p:sldId id="287" r:id="rId34"/>
    <p:sldId id="288" r:id="rId35"/>
    <p:sldId id="282" r:id="rId36"/>
    <p:sldId id="294" r:id="rId37"/>
    <p:sldId id="295" r:id="rId38"/>
    <p:sldId id="298" r:id="rId39"/>
    <p:sldId id="296" r:id="rId40"/>
    <p:sldId id="297" r:id="rId41"/>
    <p:sldId id="299" r:id="rId42"/>
    <p:sldId id="303" r:id="rId43"/>
    <p:sldId id="304" r:id="rId44"/>
    <p:sldId id="305" r:id="rId45"/>
    <p:sldId id="274" r:id="rId46"/>
    <p:sldId id="273" r:id="rId47"/>
    <p:sldId id="306" r:id="rId48"/>
    <p:sldId id="30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C9D0D-9E98-4050-8366-4F3309E6BBBE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5D596-9C2A-4157-A24D-2FDB31641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92C25B-2616-4F9C-B026-6F80D125DA16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1422E-61F5-4562-B001-A69C14787227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Luther’s Bible; source: http://upload.wikimedia.org/wikipedia/commons/0/03/Lutherbibel.jpg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842118-C971-4F67-8CF5-78E0BFB5F92D}" type="slidenum">
              <a:rPr lang="en-US" smtClean="0">
                <a:latin typeface="Arial" charset="0"/>
              </a:rPr>
              <a:pPr/>
              <a:t>28</a:t>
            </a:fld>
            <a:endParaRPr lang="en-US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  <a:cs typeface="Arial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65FA5-B800-44B9-92C0-83753913BAEA}" type="slidenum">
              <a:rPr lang="en-US" smtClean="0">
                <a:latin typeface="Arial" charset="0"/>
              </a:rPr>
              <a:pPr/>
              <a:t>31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BDE0E-9CB0-4EE8-A28D-2DEEE3916386}" type="slidenum">
              <a:rPr lang="en-US" smtClean="0">
                <a:latin typeface="Arial" charset="0"/>
              </a:rPr>
              <a:pPr/>
              <a:t>33</a:t>
            </a:fld>
            <a:endParaRPr lang="en-US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BAD53E-D37E-47FE-B8D8-41733989D7E4}" type="slidenum">
              <a:rPr lang="en-US" smtClean="0">
                <a:latin typeface="Arial" charset="0"/>
              </a:rPr>
              <a:pPr/>
              <a:t>34</a:t>
            </a:fld>
            <a:endParaRPr lang="en-US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41EBB9-D121-4F9B-9B86-364CB6569466}" type="slidenum">
              <a:rPr lang="en-US" smtClean="0">
                <a:latin typeface="Arial" charset="0"/>
              </a:rPr>
              <a:pPr/>
              <a:t>46</a:t>
            </a:fld>
            <a:endParaRPr lang="en-US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4005-53B3-4059-8CD6-56CB4E46C46A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0CA9-14CF-4359-BEA4-4B5232BE5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4005-53B3-4059-8CD6-56CB4E46C46A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0CA9-14CF-4359-BEA4-4B5232BE5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4005-53B3-4059-8CD6-56CB4E46C46A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0CA9-14CF-4359-BEA4-4B5232BE5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1CF00-8730-48B4-8E93-22757783C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4005-53B3-4059-8CD6-56CB4E46C46A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0CA9-14CF-4359-BEA4-4B5232BE5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4005-53B3-4059-8CD6-56CB4E46C46A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0CA9-14CF-4359-BEA4-4B5232BE5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4005-53B3-4059-8CD6-56CB4E46C46A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0CA9-14CF-4359-BEA4-4B5232BE5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4005-53B3-4059-8CD6-56CB4E46C46A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0CA9-14CF-4359-BEA4-4B5232BE5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4005-53B3-4059-8CD6-56CB4E46C46A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0CA9-14CF-4359-BEA4-4B5232BE5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4005-53B3-4059-8CD6-56CB4E46C46A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0CA9-14CF-4359-BEA4-4B5232BE5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4005-53B3-4059-8CD6-56CB4E46C46A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0CA9-14CF-4359-BEA4-4B5232BE5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4005-53B3-4059-8CD6-56CB4E46C46A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0CA9-14CF-4359-BEA4-4B5232BE5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04005-53B3-4059-8CD6-56CB4E46C46A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40CA9-14CF-4359-BEA4-4B5232BE5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t5AJr0wls0" TargetMode="External"/><Relationship Id="rId2" Type="http://schemas.openxmlformats.org/officeDocument/2006/relationships/hyperlink" Target="https://www.youtube.com/watch?v=C4d_7dOC-GQ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The Protestant Reformation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305800" cy="3505200"/>
          </a:xfrm>
        </p:spPr>
        <p:txBody>
          <a:bodyPr>
            <a:normAutofit fontScale="85000" lnSpcReduction="20000"/>
          </a:bodyPr>
          <a:lstStyle/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Finish art discussion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Protestant Reformation notes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Videos</a:t>
            </a:r>
          </a:p>
          <a:p>
            <a:pPr marL="514350" indent="-514350" algn="l">
              <a:buAutoNum type="arabicPeriod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 algn="l">
              <a:buAutoNum type="arabicPeriod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 algn="l">
              <a:buAutoNum type="arabicPeriod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 algn="l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Outcome: Students will be able to explain Martin Luther’s reasoning for writing his 95 Theses.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 smtClean="0">
                <a:solidFill>
                  <a:srgbClr val="002060"/>
                </a:solidFill>
              </a:rPr>
              <a:t>Luther Excommunicated (kicked out of the Catholic Church)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0" dirty="0" smtClean="0">
                <a:solidFill>
                  <a:srgbClr val="002060"/>
                </a:solidFill>
              </a:rPr>
              <a:t>In Luther’s view, </a:t>
            </a:r>
            <a:r>
              <a:rPr lang="en-US" sz="2800" dirty="0" smtClean="0">
                <a:solidFill>
                  <a:srgbClr val="002060"/>
                </a:solidFill>
              </a:rPr>
              <a:t>faith alone</a:t>
            </a:r>
            <a:r>
              <a:rPr lang="en-US" sz="2800" b="0" dirty="0" smtClean="0">
                <a:solidFill>
                  <a:srgbClr val="002060"/>
                </a:solidFill>
              </a:rPr>
              <a:t> could bring you to salvation. He </a:t>
            </a:r>
          </a:p>
          <a:p>
            <a:pPr>
              <a:buNone/>
            </a:pPr>
            <a:r>
              <a:rPr lang="en-US" sz="2800" dirty="0">
                <a:solidFill>
                  <a:srgbClr val="002060"/>
                </a:solidFill>
              </a:rPr>
              <a:t>r</a:t>
            </a:r>
            <a:r>
              <a:rPr lang="en-US" sz="2800" dirty="0" smtClean="0">
                <a:solidFill>
                  <a:srgbClr val="002060"/>
                </a:solidFill>
              </a:rPr>
              <a:t>efused to stop spreading his ideas.</a:t>
            </a:r>
            <a:endParaRPr lang="en-US" sz="2800" b="0" dirty="0" smtClean="0">
              <a:solidFill>
                <a:srgbClr val="002060"/>
              </a:solidFill>
            </a:endParaRPr>
          </a:p>
          <a:p>
            <a:r>
              <a:rPr lang="en-US" sz="2800" b="0" dirty="0" smtClean="0">
                <a:solidFill>
                  <a:srgbClr val="002060"/>
                </a:solidFill>
              </a:rPr>
              <a:t>Unable to accept this, the Church excommunicated him. </a:t>
            </a:r>
          </a:p>
          <a:p>
            <a:r>
              <a:rPr lang="en-US" sz="2800" b="0" dirty="0" smtClean="0">
                <a:solidFill>
                  <a:srgbClr val="002060"/>
                </a:solidFill>
              </a:rPr>
              <a:t>Charles V (the Holy Roman Emperor) hoped to change his mind (wanted to preserve the empire through the unity of Catholicism). He summoned him before the imperial diet (legislative assembly). </a:t>
            </a:r>
          </a:p>
          <a:p>
            <a:r>
              <a:rPr lang="en-US" sz="2800" b="0" dirty="0" smtClean="0">
                <a:solidFill>
                  <a:srgbClr val="002060"/>
                </a:solidFill>
              </a:rPr>
              <a:t>The Diet </a:t>
            </a:r>
            <a:r>
              <a:rPr lang="en-US" sz="2800" i="1" dirty="0" smtClean="0">
                <a:solidFill>
                  <a:srgbClr val="002060"/>
                </a:solidFill>
              </a:rPr>
              <a:t>of Worms </a:t>
            </a:r>
            <a:r>
              <a:rPr lang="en-US" sz="2800" b="0" dirty="0" smtClean="0">
                <a:solidFill>
                  <a:srgbClr val="002060"/>
                </a:solidFill>
              </a:rPr>
              <a:t>declared him an outlaw and ordered all his works be burned.</a:t>
            </a:r>
          </a:p>
          <a:p>
            <a:r>
              <a:rPr lang="en-US" sz="2800" b="0" dirty="0" smtClean="0">
                <a:solidFill>
                  <a:srgbClr val="002060"/>
                </a:solidFill>
              </a:rPr>
              <a:t>Luther went into hiding until 1522</a:t>
            </a:r>
            <a:r>
              <a:rPr lang="en-US" sz="3200" b="0" dirty="0" smtClean="0">
                <a:solidFill>
                  <a:srgbClr val="002060"/>
                </a:solidFill>
              </a:rPr>
              <a:t>.</a:t>
            </a:r>
            <a:r>
              <a:rPr lang="en-US" sz="2600" dirty="0" smtClean="0">
                <a:solidFill>
                  <a:srgbClr val="002060"/>
                </a:solidFill>
              </a:rPr>
              <a:t> He was sheltered by the Duke of Saxony.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charles 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4800600" cy="61824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0" y="2362200"/>
            <a:ext cx="36542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Charles V – Holy Roman</a:t>
            </a:r>
          </a:p>
          <a:p>
            <a:r>
              <a:rPr lang="en-US" sz="2800" dirty="0" smtClean="0"/>
              <a:t>Emperor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rootsweb.ancestry.com/~wggerman/map/images/charlesvem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8305800" cy="693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1143000"/>
            <a:ext cx="1752600" cy="646331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PLUS New World Possessions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b="1" smtClean="0"/>
              <a:t>Revolts in Germany</a:t>
            </a:r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Luther urges German princes to revolt against HRE; princes use Protestantism as justification for rebellion against HRE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HRE Charles V uses military measures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Turns on Protestant German princes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Charles ultimately had no help from Catholic princes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b="1" smtClean="0"/>
              <a:t>Response to Protests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Charles needs the support of all of his princes to help in the fight against the Turks who invade Vienna in 1529.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In 1530, Charles V orders all princes to imperial Diet in Augsburg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People must revert back to Catholicism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Church will get land back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This is not ultimately </a:t>
            </a:r>
            <a:r>
              <a:rPr lang="en-US" dirty="0" smtClean="0"/>
              <a:t>obeyed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In 1555</a:t>
            </a:r>
            <a:r>
              <a:rPr lang="en-US" altLang="en-US" dirty="0" smtClean="0"/>
              <a:t>,  Charles gives in and grants the </a:t>
            </a:r>
            <a:r>
              <a:rPr lang="en-US" altLang="en-US" b="1" i="1" dirty="0" smtClean="0"/>
              <a:t>Peace of Augsburg </a:t>
            </a:r>
            <a:r>
              <a:rPr lang="en-US" altLang="en-US" i="1" dirty="0" smtClean="0"/>
              <a:t>– “</a:t>
            </a:r>
            <a:r>
              <a:rPr lang="en-US" altLang="en-US" dirty="0" smtClean="0"/>
              <a:t>he who owns lands determines religion”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Lutheranism, Catholicism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Calvinism other forms of Prot. outlawed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lrwieland.com/pboothe/Magnet-World-History-03-04/World%20History%20Magnet/2004_2005_MAIN/MAPS/Content_Maps/4th-Six-Weeks/Religious_Reformation_Europe_1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 u="sng" smtClean="0">
                <a:solidFill>
                  <a:srgbClr val="002060"/>
                </a:solidFill>
              </a:rPr>
              <a:t>Luther’s Actions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181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3200" u="sng" dirty="0" smtClean="0">
                <a:solidFill>
                  <a:srgbClr val="002060"/>
                </a:solidFill>
              </a:rPr>
              <a:t>95 Theses</a:t>
            </a:r>
          </a:p>
          <a:p>
            <a:pPr>
              <a:buFont typeface="Wingdings 2" pitchFamily="18" charset="2"/>
              <a:buNone/>
            </a:pPr>
            <a:endParaRPr lang="en-US" sz="3200" dirty="0" smtClean="0">
              <a:solidFill>
                <a:srgbClr val="002060"/>
              </a:solidFill>
            </a:endParaRPr>
          </a:p>
          <a:p>
            <a:pPr>
              <a:buFont typeface="Wingdings 2" pitchFamily="18" charset="2"/>
              <a:buNone/>
            </a:pPr>
            <a:endParaRPr lang="en-US" sz="3200" dirty="0" smtClean="0">
              <a:solidFill>
                <a:srgbClr val="002060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en-US" sz="3200" u="sng" dirty="0" smtClean="0">
                <a:solidFill>
                  <a:srgbClr val="002060"/>
                </a:solidFill>
              </a:rPr>
              <a:t>Called for German Princes to establish a reformed German Church</a:t>
            </a:r>
          </a:p>
          <a:p>
            <a:pPr>
              <a:buFont typeface="Wingdings 2" pitchFamily="18" charset="2"/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 2" pitchFamily="18" charset="2"/>
              <a:buNone/>
            </a:pPr>
            <a:endParaRPr lang="en-US" sz="3200" dirty="0" smtClean="0">
              <a:solidFill>
                <a:srgbClr val="002060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en-US" sz="3200" u="sng" dirty="0" smtClean="0">
                <a:solidFill>
                  <a:srgbClr val="002060"/>
                </a:solidFill>
              </a:rPr>
              <a:t>Spread of Protestantism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230688" y="2398712"/>
            <a:ext cx="685800" cy="317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153694" y="4837906"/>
            <a:ext cx="838200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9050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https://www.youtube.com/watch?v=C4d_7dOC-GQ</a:t>
            </a:r>
            <a:r>
              <a:rPr lang="en-US" dirty="0" smtClean="0"/>
              <a:t> – Protestant Ref explained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https://www.youtube.com/watch?v=dt5AJr0wls0</a:t>
            </a:r>
            <a:r>
              <a:rPr lang="en-US" dirty="0" smtClean="0"/>
              <a:t> – 95 theses rap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b="1" smtClean="0"/>
              <a:t>Response to Protests</a:t>
            </a:r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763000" cy="54102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Charles was not happy with peace</a:t>
            </a:r>
          </a:p>
          <a:p>
            <a:pPr lvl="1" eaLnBrk="1" hangingPunct="1"/>
            <a:r>
              <a:rPr lang="en-US" altLang="en-US" sz="3200" smtClean="0"/>
              <a:t>Wanted unity, not division</a:t>
            </a:r>
          </a:p>
          <a:p>
            <a:pPr lvl="1" eaLnBrk="1" hangingPunct="1"/>
            <a:r>
              <a:rPr lang="en-US" altLang="en-US" sz="3200" smtClean="0"/>
              <a:t>Attached to Middle Age ideas (feudalism, chivalry, Church)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The Protestant Reformation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305800" cy="350520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Renaissance /Reformation groups &amp; posters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Begin gallery walk / fill out chart</a:t>
            </a:r>
          </a:p>
          <a:p>
            <a:pPr marL="514350" indent="-514350" algn="l">
              <a:buAutoNum type="arabicPeriod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 algn="l">
              <a:buAutoNum type="arabicPeriod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 algn="l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Outcome: Students will research and understand the key points of other reformed groups as well as the Northern Renaissance and the Catholic Reformation.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7724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dirty="0" smtClean="0"/>
              <a:t>Three disorders of the Catholic Church (which had existed since the Middle Ages) :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28600" y="2057400"/>
            <a:ext cx="8763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0" dirty="0"/>
              <a:t>1. </a:t>
            </a:r>
            <a:r>
              <a:rPr lang="en-US" altLang="en-US" sz="2800" b="0" u="sng" dirty="0" smtClean="0"/>
              <a:t>immorality </a:t>
            </a:r>
            <a:r>
              <a:rPr lang="en-US" altLang="en-US" sz="2800" b="0" dirty="0"/>
              <a:t>– non-practitioners of celibacy; drunkenness, gambling, etc</a:t>
            </a:r>
          </a:p>
          <a:p>
            <a:pPr eaLnBrk="1" hangingPunct="1"/>
            <a:r>
              <a:rPr lang="en-US" altLang="en-US" sz="2800" b="0" dirty="0"/>
              <a:t>2. </a:t>
            </a:r>
            <a:r>
              <a:rPr lang="en-US" altLang="en-US" sz="2800" b="0" u="sng" dirty="0" smtClean="0"/>
              <a:t>ignorance </a:t>
            </a:r>
            <a:r>
              <a:rPr lang="en-US" altLang="en-US" sz="2800" b="0" dirty="0"/>
              <a:t>– uneducated, </a:t>
            </a:r>
            <a:r>
              <a:rPr lang="en-US" altLang="en-US" sz="2800" b="0" dirty="0" smtClean="0"/>
              <a:t>could not read</a:t>
            </a:r>
            <a:endParaRPr lang="en-US" altLang="en-US" sz="2800" b="0" u="sng" dirty="0"/>
          </a:p>
          <a:p>
            <a:pPr eaLnBrk="1" hangingPunct="1"/>
            <a:r>
              <a:rPr lang="en-US" altLang="en-US" sz="2800" b="0" dirty="0"/>
              <a:t>3. </a:t>
            </a:r>
            <a:r>
              <a:rPr lang="en-US" altLang="en-US" sz="2800" b="0" u="sng" dirty="0" smtClean="0"/>
              <a:t>pluralism </a:t>
            </a:r>
            <a:r>
              <a:rPr lang="en-US" altLang="en-US" sz="2800" b="0" u="sng" dirty="0"/>
              <a:t>/ absenteeism </a:t>
            </a:r>
            <a:r>
              <a:rPr lang="en-US" altLang="en-US" sz="2800" b="0" dirty="0"/>
              <a:t>– holding </a:t>
            </a:r>
            <a:r>
              <a:rPr lang="en-US" altLang="en-US" sz="2800" b="0" u="sng" dirty="0"/>
              <a:t>many positions </a:t>
            </a:r>
            <a:r>
              <a:rPr lang="en-US" altLang="en-US" sz="2800" b="0" dirty="0" smtClean="0"/>
              <a:t>at </a:t>
            </a:r>
            <a:r>
              <a:rPr lang="en-US" altLang="en-US" sz="2800" b="0" dirty="0"/>
              <a:t>once, </a:t>
            </a:r>
            <a:r>
              <a:rPr lang="en-US" altLang="en-US" sz="2800" b="0" u="sng" dirty="0"/>
              <a:t>collecting incomes for all</a:t>
            </a:r>
            <a:r>
              <a:rPr lang="en-US" altLang="en-US" sz="2800" b="0" dirty="0"/>
              <a:t>, and being absent from </a:t>
            </a:r>
            <a:r>
              <a:rPr lang="en-US" altLang="en-US" sz="2800" b="0" dirty="0" smtClean="0"/>
              <a:t>parishes/jobs.</a:t>
            </a:r>
            <a:endParaRPr lang="en-US" altLang="en-US" sz="2800" b="0" dirty="0"/>
          </a:p>
          <a:p>
            <a:pPr eaLnBrk="1" hangingPunct="1"/>
            <a:endParaRPr lang="en-US" altLang="en-US" sz="2800" b="0" dirty="0"/>
          </a:p>
          <a:p>
            <a:pPr eaLnBrk="1" hangingPunct="1"/>
            <a:r>
              <a:rPr lang="en-US" altLang="en-US" sz="2800" b="0" dirty="0"/>
              <a:t>*The mixing of civil service / clerical jobs – treasurers, royal councilors, diplomats, judges</a:t>
            </a:r>
            <a:endParaRPr lang="en-US" altLang="en-US" sz="2800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The Protestant Reformation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305800" cy="3505200"/>
          </a:xfrm>
        </p:spPr>
        <p:txBody>
          <a:bodyPr>
            <a:noAutofit/>
          </a:bodyPr>
          <a:lstStyle/>
          <a:p>
            <a:pPr marL="514350" indent="-5143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Finish Renaissance /Reformation groups &amp; posters</a:t>
            </a:r>
          </a:p>
          <a:p>
            <a:pPr marL="514350" indent="-514350" algn="l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/ 4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-  gallery walk / fill out chart</a:t>
            </a:r>
          </a:p>
          <a:p>
            <a:pPr marL="514350" indent="-514350" algn="l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/ 5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- presentations</a:t>
            </a:r>
          </a:p>
          <a:p>
            <a:pPr marL="514350" indent="-514350" algn="l">
              <a:buAutoNum type="arabicPeriod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 algn="l">
              <a:buAutoNum type="arabicPeriod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 algn="l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Outcome: Students will research and understand the key points of other reformed groups as well as the Northern Renaissance and the Catholic Reformation.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Groups</a:t>
            </a:r>
          </a:p>
        </p:txBody>
      </p:sp>
      <p:sp>
        <p:nvSpPr>
          <p:cNvPr id="26627" name="Content Placeholder 4"/>
          <p:cNvSpPr>
            <a:spLocks noGrp="1"/>
          </p:cNvSpPr>
          <p:nvPr>
            <p:ph idx="1"/>
          </p:nvPr>
        </p:nvSpPr>
        <p:spPr>
          <a:xfrm>
            <a:off x="0" y="1524000"/>
            <a:ext cx="9601200" cy="4602163"/>
          </a:xfrm>
        </p:spPr>
        <p:txBody>
          <a:bodyPr/>
          <a:lstStyle/>
          <a:p>
            <a:pPr>
              <a:buFontTx/>
              <a:buNone/>
            </a:pPr>
            <a:r>
              <a:rPr lang="en-US" sz="3000" b="0" dirty="0" smtClean="0">
                <a:solidFill>
                  <a:srgbClr val="002060"/>
                </a:solidFill>
              </a:rPr>
              <a:t>Group 1 – “Northern Artistic Renaissance” pg 168-172</a:t>
            </a:r>
          </a:p>
          <a:p>
            <a:pPr>
              <a:buFontTx/>
              <a:buNone/>
            </a:pPr>
            <a:r>
              <a:rPr lang="en-US" sz="3000" b="0" dirty="0" smtClean="0">
                <a:solidFill>
                  <a:srgbClr val="002060"/>
                </a:solidFill>
              </a:rPr>
              <a:t>Group 2 – “The </a:t>
            </a:r>
            <a:r>
              <a:rPr lang="en-US" sz="3000" b="0" dirty="0" err="1" smtClean="0">
                <a:solidFill>
                  <a:srgbClr val="002060"/>
                </a:solidFill>
              </a:rPr>
              <a:t>Zwinglian</a:t>
            </a:r>
            <a:r>
              <a:rPr lang="en-US" sz="3000" b="0" dirty="0" smtClean="0">
                <a:solidFill>
                  <a:srgbClr val="002060"/>
                </a:solidFill>
              </a:rPr>
              <a:t> Reformation” pg 177</a:t>
            </a:r>
          </a:p>
          <a:p>
            <a:pPr>
              <a:buFontTx/>
              <a:buNone/>
            </a:pPr>
            <a:r>
              <a:rPr lang="en-US" sz="3000" b="0" dirty="0" smtClean="0">
                <a:solidFill>
                  <a:srgbClr val="002060"/>
                </a:solidFill>
              </a:rPr>
              <a:t>Group 3 – “Calvin and Calvinism” pg 178</a:t>
            </a:r>
          </a:p>
          <a:p>
            <a:pPr>
              <a:buFontTx/>
              <a:buNone/>
            </a:pPr>
            <a:r>
              <a:rPr lang="en-US" sz="3000" b="0" dirty="0" smtClean="0">
                <a:solidFill>
                  <a:srgbClr val="002060"/>
                </a:solidFill>
              </a:rPr>
              <a:t>Group 4 – “The Reformation in England” pg 179</a:t>
            </a:r>
          </a:p>
          <a:p>
            <a:pPr>
              <a:buFontTx/>
              <a:buNone/>
            </a:pPr>
            <a:r>
              <a:rPr lang="en-US" sz="3000" b="0" dirty="0" smtClean="0">
                <a:solidFill>
                  <a:srgbClr val="002060"/>
                </a:solidFill>
              </a:rPr>
              <a:t>Group 5 – “The Anabaptists” pg 180</a:t>
            </a:r>
          </a:p>
          <a:p>
            <a:pPr>
              <a:buFontTx/>
              <a:buNone/>
            </a:pPr>
            <a:r>
              <a:rPr lang="en-US" sz="3000" b="0" dirty="0" smtClean="0">
                <a:solidFill>
                  <a:srgbClr val="002060"/>
                </a:solidFill>
              </a:rPr>
              <a:t>Group </a:t>
            </a:r>
            <a:r>
              <a:rPr lang="en-US" sz="3000" dirty="0" smtClean="0">
                <a:solidFill>
                  <a:srgbClr val="002060"/>
                </a:solidFill>
              </a:rPr>
              <a:t>6</a:t>
            </a:r>
            <a:r>
              <a:rPr lang="en-US" sz="3000" b="0" dirty="0" smtClean="0">
                <a:solidFill>
                  <a:srgbClr val="002060"/>
                </a:solidFill>
              </a:rPr>
              <a:t> – “The Catholic Reformation” pg 182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b="1" i="1" dirty="0" smtClean="0">
                <a:solidFill>
                  <a:srgbClr val="002060"/>
                </a:solidFill>
              </a:rPr>
              <a:t>Gallery Walk Posters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0" dirty="0" smtClean="0">
                <a:solidFill>
                  <a:srgbClr val="002060"/>
                </a:solidFill>
              </a:rPr>
              <a:t>1. </a:t>
            </a:r>
            <a:r>
              <a:rPr lang="en-US" sz="3200" b="0" u="sng" dirty="0" smtClean="0">
                <a:solidFill>
                  <a:srgbClr val="002060"/>
                </a:solidFill>
              </a:rPr>
              <a:t>Key points </a:t>
            </a:r>
            <a:r>
              <a:rPr lang="en-US" sz="3200" b="0" dirty="0" smtClean="0">
                <a:solidFill>
                  <a:srgbClr val="002060"/>
                </a:solidFill>
              </a:rPr>
              <a:t>from the reading</a:t>
            </a:r>
          </a:p>
          <a:p>
            <a:pPr>
              <a:buFontTx/>
              <a:buNone/>
            </a:pPr>
            <a:r>
              <a:rPr lang="en-US" sz="3200" b="0" dirty="0" smtClean="0">
                <a:solidFill>
                  <a:srgbClr val="002060"/>
                </a:solidFill>
              </a:rPr>
              <a:t>2. </a:t>
            </a:r>
            <a:r>
              <a:rPr lang="en-US" sz="3200" b="0" u="sng" dirty="0" smtClean="0">
                <a:solidFill>
                  <a:srgbClr val="002060"/>
                </a:solidFill>
              </a:rPr>
              <a:t>Key people/groups </a:t>
            </a:r>
            <a:r>
              <a:rPr lang="en-US" sz="3200" b="0" dirty="0" smtClean="0">
                <a:solidFill>
                  <a:srgbClr val="002060"/>
                </a:solidFill>
              </a:rPr>
              <a:t>and why they are important</a:t>
            </a:r>
          </a:p>
          <a:p>
            <a:pPr>
              <a:buFontTx/>
              <a:buNone/>
            </a:pPr>
            <a:r>
              <a:rPr lang="en-US" sz="3200" b="0" dirty="0" smtClean="0">
                <a:solidFill>
                  <a:srgbClr val="002060"/>
                </a:solidFill>
              </a:rPr>
              <a:t>3. </a:t>
            </a:r>
            <a:r>
              <a:rPr lang="en-US" sz="3200" b="0" u="sng" dirty="0" smtClean="0">
                <a:solidFill>
                  <a:srgbClr val="002060"/>
                </a:solidFill>
              </a:rPr>
              <a:t>Critical Vocabulary </a:t>
            </a:r>
            <a:r>
              <a:rPr lang="en-US" sz="3200" b="0" dirty="0" smtClean="0">
                <a:solidFill>
                  <a:srgbClr val="002060"/>
                </a:solidFill>
              </a:rPr>
              <a:t>- define</a:t>
            </a:r>
          </a:p>
          <a:p>
            <a:pPr>
              <a:buFontTx/>
              <a:buNone/>
            </a:pPr>
            <a:r>
              <a:rPr lang="en-US" sz="3200" b="0" dirty="0" smtClean="0">
                <a:solidFill>
                  <a:srgbClr val="002060"/>
                </a:solidFill>
              </a:rPr>
              <a:t>4. </a:t>
            </a:r>
            <a:r>
              <a:rPr lang="en-US" u="sng" dirty="0" smtClean="0">
                <a:solidFill>
                  <a:srgbClr val="002060"/>
                </a:solidFill>
              </a:rPr>
              <a:t>Illustration </a:t>
            </a:r>
            <a:r>
              <a:rPr lang="en-US" sz="3200" b="0" u="sng" dirty="0" smtClean="0">
                <a:solidFill>
                  <a:srgbClr val="002060"/>
                </a:solidFill>
              </a:rPr>
              <a:t>or symbol </a:t>
            </a:r>
          </a:p>
          <a:p>
            <a:pPr>
              <a:buFontTx/>
              <a:buNone/>
            </a:pPr>
            <a:endParaRPr lang="en-US" sz="3200" b="0" dirty="0" smtClean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en-US" sz="3200" b="0" dirty="0" smtClean="0">
                <a:solidFill>
                  <a:srgbClr val="002060"/>
                </a:solidFill>
              </a:rPr>
              <a:t>**All information is fair game on the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The Protestant Reformation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305800" cy="3505200"/>
          </a:xfrm>
        </p:spPr>
        <p:txBody>
          <a:bodyPr>
            <a:noAutofit/>
          </a:bodyPr>
          <a:lstStyle/>
          <a:p>
            <a:pPr marL="514350" indent="-5143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Finish Renaissance /Reformation groups &amp; posters</a:t>
            </a:r>
          </a:p>
          <a:p>
            <a:pPr marL="514350" indent="-514350" algn="l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/ 4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-  gallery walk / fill out chart</a:t>
            </a:r>
          </a:p>
          <a:p>
            <a:pPr marL="514350" indent="-514350" algn="l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/ 5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- presentations</a:t>
            </a:r>
          </a:p>
          <a:p>
            <a:pPr marL="514350" indent="-514350" algn="l">
              <a:buAutoNum type="arabicPeriod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 algn="l">
              <a:buAutoNum type="arabicPeriod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 algn="l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Outcome: Students will research and understand the key points of other reformed groups as well as the Northern Renaissance and the Catholic Reformation.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The Protestant Reformation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305800" cy="3505200"/>
          </a:xfrm>
        </p:spPr>
        <p:txBody>
          <a:bodyPr>
            <a:noAutofit/>
          </a:bodyPr>
          <a:lstStyle/>
          <a:p>
            <a:pPr marL="514350" indent="-514350" algn="l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1. 3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/ 4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-  discussion/ fill out chart</a:t>
            </a:r>
          </a:p>
          <a:p>
            <a:pPr marL="514350" indent="-514350" algn="l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/ 5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– finish presentations</a:t>
            </a:r>
          </a:p>
          <a:p>
            <a:pPr marL="514350" indent="-514350" algn="l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2. Character maps</a:t>
            </a:r>
          </a:p>
          <a:p>
            <a:pPr marL="514350" indent="-514350" algn="l">
              <a:buAutoNum type="arabicPeriod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 algn="l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Outcome: Students will research and understand the key points of other reformed groups as well as the Northern Renaissance and the Catholic Reformation.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b="1" dirty="0" err="1" smtClean="0"/>
              <a:t>Zwinglian</a:t>
            </a:r>
            <a:r>
              <a:rPr lang="en-US" altLang="en-US" sz="5400" b="1" dirty="0" smtClean="0"/>
              <a:t> Lutheranism 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410200"/>
          </a:xfrm>
        </p:spPr>
        <p:txBody>
          <a:bodyPr/>
          <a:lstStyle/>
          <a:p>
            <a:pPr eaLnBrk="1" hangingPunct="1"/>
            <a:r>
              <a:rPr lang="en-US" altLang="en-US" sz="3600" u="sng" dirty="0" smtClean="0"/>
              <a:t>Ulrich Zwingli</a:t>
            </a:r>
            <a:r>
              <a:rPr lang="en-US" altLang="en-US" sz="3600" dirty="0" smtClean="0"/>
              <a:t> - Led Swiss </a:t>
            </a:r>
            <a:r>
              <a:rPr lang="en-US" altLang="en-US" sz="3600" u="sng" dirty="0" smtClean="0"/>
              <a:t>(Switzerland) </a:t>
            </a:r>
            <a:r>
              <a:rPr lang="en-US" altLang="en-US" sz="3600" dirty="0" smtClean="0"/>
              <a:t>Reformation, the “People’s Priest”</a:t>
            </a:r>
          </a:p>
          <a:p>
            <a:pPr eaLnBrk="1" hangingPunct="1"/>
            <a:r>
              <a:rPr lang="en-US" altLang="en-US" sz="3600" dirty="0" smtClean="0"/>
              <a:t>End celibacy, clergy had right to marry</a:t>
            </a:r>
          </a:p>
          <a:p>
            <a:pPr eaLnBrk="1" hangingPunct="1"/>
            <a:r>
              <a:rPr lang="en-US" altLang="en-US" sz="3600" u="sng" dirty="0" smtClean="0"/>
              <a:t>Believe only what has Scriptural proof</a:t>
            </a:r>
          </a:p>
          <a:p>
            <a:pPr eaLnBrk="1" hangingPunct="1"/>
            <a:r>
              <a:rPr lang="en-US" altLang="en-US" sz="3600" dirty="0" smtClean="0"/>
              <a:t>Tradition and practices questioned</a:t>
            </a:r>
          </a:p>
          <a:p>
            <a:pPr lvl="1" eaLnBrk="1" hangingPunct="1"/>
            <a:r>
              <a:rPr lang="en-US" altLang="en-US" sz="3200" dirty="0" smtClean="0"/>
              <a:t>Transubstantiation (consubstantiation) - Eucharist</a:t>
            </a:r>
          </a:p>
          <a:p>
            <a:pPr lvl="1" eaLnBrk="1" hangingPunct="1"/>
            <a:r>
              <a:rPr lang="en-US" altLang="en-US" sz="3200" u="sng" dirty="0" smtClean="0"/>
              <a:t>Sermon was most important part of service</a:t>
            </a:r>
          </a:p>
          <a:p>
            <a:pPr lvl="1" eaLnBrk="1" hangingPunct="1"/>
            <a:r>
              <a:rPr lang="en-US" altLang="en-US" sz="3200" u="sng" dirty="0" smtClean="0"/>
              <a:t>Churches should not be decorated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838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5400" b="1" dirty="0" smtClean="0"/>
              <a:t>Calvinism-John Calvin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24900" cy="5638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u="sng" dirty="0" smtClean="0"/>
              <a:t>Geneva, Switzerland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u="sng" dirty="0" smtClean="0"/>
              <a:t>Bible is the supreme authority </a:t>
            </a:r>
            <a:r>
              <a:rPr lang="en-US" altLang="en-US" dirty="0" smtClean="0"/>
              <a:t>in matters of faith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Men &amp; women are insignificant and sinful by nature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u="sng" dirty="0" smtClean="0"/>
              <a:t>Predestination</a:t>
            </a:r>
            <a:r>
              <a:rPr lang="en-US" altLang="en-US" u="sng" dirty="0" smtClean="0"/>
              <a:t>- belief certain people are chosen by God for salvation</a:t>
            </a:r>
            <a:r>
              <a:rPr lang="en-US" altLang="en-US" dirty="0" smtClean="0"/>
              <a:t>, the “elect”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/>
              <a:t>Only way to enter heaven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Hard work, devotion might be signs of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dirty="0" smtClean="0"/>
              <a:t>God’s grace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/>
              <a:t>Salvation can not be earned</a:t>
            </a:r>
          </a:p>
          <a:p>
            <a:r>
              <a:rPr lang="en-US" altLang="en-US" dirty="0" smtClean="0"/>
              <a:t>Role of government: </a:t>
            </a:r>
            <a:r>
              <a:rPr lang="en-US" altLang="en-US" u="sng" dirty="0" smtClean="0"/>
              <a:t>Theocracy</a:t>
            </a:r>
          </a:p>
          <a:p>
            <a:pPr lvl="1"/>
            <a:r>
              <a:rPr lang="en-US" altLang="en-US" dirty="0" smtClean="0"/>
              <a:t>Supervise people’s lives- live strictly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3200" dirty="0" smtClean="0"/>
          </a:p>
        </p:txBody>
      </p:sp>
      <p:pic>
        <p:nvPicPr>
          <p:cNvPr id="4" name="Picture 4" descr="C:\WINDOWS\Desktop\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581293"/>
            <a:ext cx="1905000" cy="227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5400" b="1" dirty="0" smtClean="0"/>
              <a:t>Anabaptists </a:t>
            </a:r>
          </a:p>
        </p:txBody>
      </p:sp>
      <p:sp>
        <p:nvSpPr>
          <p:cNvPr id="512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487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Greek </a:t>
            </a:r>
            <a:r>
              <a:rPr lang="en-US" altLang="en-US" u="sng" dirty="0" smtClean="0"/>
              <a:t>“to </a:t>
            </a:r>
            <a:r>
              <a:rPr lang="en-US" altLang="en-US" u="sng" dirty="0" err="1" smtClean="0"/>
              <a:t>rebaptize</a:t>
            </a:r>
            <a:r>
              <a:rPr lang="en-US" altLang="en-US" u="sng" dirty="0" smtClean="0"/>
              <a:t>”</a:t>
            </a:r>
          </a:p>
          <a:p>
            <a:pPr eaLnBrk="1" hangingPunct="1"/>
            <a:r>
              <a:rPr lang="en-US" altLang="en-US" u="sng" dirty="0" smtClean="0"/>
              <a:t>Radical</a:t>
            </a:r>
            <a:r>
              <a:rPr lang="en-US" altLang="en-US" dirty="0" smtClean="0"/>
              <a:t> Protestant group originating in depressed urban areas (Germany)– pacifism</a:t>
            </a:r>
          </a:p>
          <a:p>
            <a:pPr eaLnBrk="1" hangingPunct="1"/>
            <a:r>
              <a:rPr lang="en-US" altLang="en-US" dirty="0" smtClean="0"/>
              <a:t>Ancestors of Quakers, Amish &amp; Mennonites</a:t>
            </a:r>
          </a:p>
          <a:p>
            <a:pPr eaLnBrk="1" hangingPunct="1"/>
            <a:r>
              <a:rPr lang="en-US" altLang="en-US" u="sng" dirty="0" smtClean="0"/>
              <a:t>NO infant baptism</a:t>
            </a:r>
          </a:p>
          <a:p>
            <a:pPr eaLnBrk="1" hangingPunct="1"/>
            <a:r>
              <a:rPr lang="en-US" altLang="en-US" dirty="0" smtClean="0"/>
              <a:t>Human freedom reflected in adult baptism; religious tolerance</a:t>
            </a:r>
          </a:p>
          <a:p>
            <a:pPr eaLnBrk="1" hangingPunct="1"/>
            <a:r>
              <a:rPr lang="en-US" altLang="en-US" u="sng" dirty="0" smtClean="0"/>
              <a:t>Admitted women to ministry </a:t>
            </a:r>
          </a:p>
        </p:txBody>
      </p:sp>
      <p:pic>
        <p:nvPicPr>
          <p:cNvPr id="7170" name="Picture 2" descr="http://plough.com/%7E/media/images/plough/article/people/men/georgblavrockweb.jpg?la=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3326" y="4267200"/>
            <a:ext cx="1940674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505200" cy="1447800"/>
          </a:xfrm>
        </p:spPr>
        <p:txBody>
          <a:bodyPr/>
          <a:lstStyle/>
          <a:p>
            <a:pPr algn="l" eaLnBrk="1" hangingPunct="1"/>
            <a:r>
              <a:rPr lang="en-US" sz="4000" u="sng" dirty="0" smtClean="0">
                <a:solidFill>
                  <a:srgbClr val="FF0000"/>
                </a:solidFill>
              </a:rPr>
              <a:t>Henry VIII</a:t>
            </a: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(1509-1547)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57200"/>
            <a:ext cx="6248400" cy="6705600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v"/>
            </a:pPr>
            <a:r>
              <a:rPr lang="en-US" sz="28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Second son of Henry VII </a:t>
            </a:r>
          </a:p>
          <a:p>
            <a:pPr algn="l" eaLnBrk="1" hangingPunct="1"/>
            <a:endParaRPr lang="en-US" sz="24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 eaLnBrk="1" hangingPunct="1">
              <a:buFont typeface="Wingdings" pitchFamily="2" charset="2"/>
              <a:buChar char="v"/>
            </a:pPr>
            <a:r>
              <a:rPr lang="en-US" sz="2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After his elder brother Arthur died, Henry became heir to the throne. </a:t>
            </a:r>
          </a:p>
          <a:p>
            <a:pPr algn="l" eaLnBrk="1" hangingPunct="1"/>
            <a:endParaRPr lang="en-US" sz="24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 eaLnBrk="1" hangingPunct="1">
              <a:buFont typeface="Wingdings" pitchFamily="2" charset="2"/>
              <a:buChar char="v"/>
            </a:pPr>
            <a:r>
              <a:rPr lang="en-US" sz="2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Spain and England wanted to keep their alliance, even w/ Arthur’s death, so Henry </a:t>
            </a:r>
            <a:r>
              <a:rPr lang="en-US" sz="2400" b="0" u="sng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married Catherine of Aragon</a:t>
            </a:r>
            <a:r>
              <a:rPr lang="en-US" sz="2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Arthur’s widow </a:t>
            </a:r>
          </a:p>
          <a:p>
            <a:pPr algn="l" eaLnBrk="1" hangingPunct="1"/>
            <a:endParaRPr lang="en-US" sz="24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 eaLnBrk="1" hangingPunct="1">
              <a:buFont typeface="Wingdings" pitchFamily="2" charset="2"/>
              <a:buChar char="v"/>
            </a:pPr>
            <a:r>
              <a:rPr lang="en-US" sz="2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Henry claimed that God punished him by denying him a legitimate male heir – in </a:t>
            </a:r>
            <a:r>
              <a:rPr lang="en-US" sz="2400" b="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Leviticus</a:t>
            </a:r>
            <a:r>
              <a:rPr lang="en-US" sz="24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God does threaten childlessness if a man marries his brother’s widow…so Henry came to see this marriage as cursed…</a:t>
            </a:r>
          </a:p>
        </p:txBody>
      </p:sp>
      <p:pic>
        <p:nvPicPr>
          <p:cNvPr id="48134" name="Picture 6" descr="henry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25796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 b="1" smtClean="0"/>
              <a:t>Around the Pope…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5715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Ask Parliament to pass law taking away Pope’s power in England</a:t>
            </a:r>
          </a:p>
          <a:p>
            <a:pPr lvl="1" eaLnBrk="1" hangingPunct="1"/>
            <a:r>
              <a:rPr lang="en-US" altLang="en-US" sz="3200" dirty="0" smtClean="0"/>
              <a:t>Reformation Parliament- met only when King called</a:t>
            </a:r>
          </a:p>
          <a:p>
            <a:pPr eaLnBrk="1" hangingPunct="1"/>
            <a:r>
              <a:rPr lang="en-US" altLang="en-US" dirty="0" smtClean="0"/>
              <a:t>1533 King married Anne Boleyn</a:t>
            </a:r>
          </a:p>
          <a:p>
            <a:pPr eaLnBrk="1" hangingPunct="1"/>
            <a:r>
              <a:rPr lang="en-US" altLang="en-US" b="1" u="sng" dirty="0" smtClean="0"/>
              <a:t>1534 Act of Supremacy </a:t>
            </a:r>
            <a:r>
              <a:rPr lang="en-US" altLang="en-US" dirty="0" smtClean="0"/>
              <a:t>makes King head of the Church of England</a:t>
            </a:r>
          </a:p>
          <a:p>
            <a:pPr lvl="1" eaLnBrk="1" hangingPunct="1"/>
            <a:r>
              <a:rPr lang="en-US" altLang="en-US" sz="3200" dirty="0" smtClean="0"/>
              <a:t>King collected Church moneys</a:t>
            </a:r>
          </a:p>
          <a:p>
            <a:pPr lvl="1" eaLnBrk="1" hangingPunct="1"/>
            <a:r>
              <a:rPr lang="en-US" altLang="en-US" sz="3200" dirty="0" smtClean="0"/>
              <a:t>Clergy appointed by king</a:t>
            </a:r>
          </a:p>
          <a:p>
            <a:pPr eaLnBrk="1" hangingPunct="1"/>
            <a:r>
              <a:rPr lang="en-US" altLang="en-US" dirty="0" smtClean="0"/>
              <a:t>King and Parliament gain power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Money Problems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The Church became increasingly corrupt and interested in maintaining wealth.</a:t>
            </a:r>
          </a:p>
          <a:p>
            <a:pPr eaLnBrk="1" hangingPunct="1"/>
            <a:r>
              <a:rPr lang="en-US" dirty="0" smtClean="0"/>
              <a:t>Donations and church taxes were not enough to pay for their luxurious lifestyles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Henry’s Wives </a:t>
            </a:r>
          </a:p>
        </p:txBody>
      </p:sp>
      <p:pic>
        <p:nvPicPr>
          <p:cNvPr id="3" name="Picture 8" descr="catherine-of-ar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21621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2743200" y="1066800"/>
            <a:ext cx="64008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" charset="0"/>
                <a:cs typeface="Arial" charset="0"/>
              </a:rPr>
              <a:t>#1 – Catherine of Aragon (divorced) – Originally married to Henry’s brother Arthur. 1 daughter (Mary)</a:t>
            </a:r>
          </a:p>
          <a:p>
            <a:endParaRPr lang="en-US" sz="2400" dirty="0">
              <a:latin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#2 – Anne </a:t>
            </a:r>
            <a:r>
              <a:rPr lang="en-US" sz="2400" dirty="0" err="1">
                <a:latin typeface="Arial" charset="0"/>
                <a:cs typeface="Arial" charset="0"/>
              </a:rPr>
              <a:t>Bolelyn</a:t>
            </a:r>
            <a:r>
              <a:rPr lang="en-US" sz="2400" dirty="0">
                <a:latin typeface="Arial" charset="0"/>
                <a:cs typeface="Arial" charset="0"/>
              </a:rPr>
              <a:t> (beheaded) – Mistress – married  after he got a divorce Catherine. 1 daughter (Elizabeth). She could not produce a 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Male heir, so Henry looked elsewhere ….</a:t>
            </a:r>
          </a:p>
          <a:p>
            <a:endParaRPr lang="en-US" sz="2400" dirty="0">
              <a:latin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*Divorce was illegal in the Catholic Church, so Henry banned the Catholic Church from England and started his own “Protestant” branch of Christianity (The Church of England)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8" descr="boleynmain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429000"/>
            <a:ext cx="243840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Henry’s Wives</a:t>
            </a:r>
          </a:p>
        </p:txBody>
      </p:sp>
      <p:pic>
        <p:nvPicPr>
          <p:cNvPr id="3" name="Picture 5" descr="redj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20764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2286001" y="2057400"/>
            <a:ext cx="6858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Arial" charset="0"/>
                <a:cs typeface="Arial" charset="0"/>
              </a:rPr>
              <a:t>#3 – Jane Seymour (died – natural </a:t>
            </a:r>
            <a:r>
              <a:rPr lang="en-US" sz="2800" dirty="0" smtClean="0">
                <a:latin typeface="Arial" charset="0"/>
                <a:cs typeface="Arial" charset="0"/>
              </a:rPr>
              <a:t>causes) 1 </a:t>
            </a:r>
            <a:r>
              <a:rPr lang="en-US" sz="2800" dirty="0">
                <a:latin typeface="Arial" charset="0"/>
                <a:cs typeface="Arial" charset="0"/>
              </a:rPr>
              <a:t>son (Edward VI) </a:t>
            </a:r>
          </a:p>
        </p:txBody>
      </p:sp>
      <p:pic>
        <p:nvPicPr>
          <p:cNvPr id="5" name="Picture 8" descr="King%20Henry%20VIII%20with%20Royal%20Fami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84588"/>
            <a:ext cx="914400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algn="r"/>
            <a:r>
              <a:rPr lang="en-US" smtClean="0">
                <a:solidFill>
                  <a:srgbClr val="FF0000"/>
                </a:solidFill>
              </a:rPr>
              <a:t>Henry’s Wives</a:t>
            </a:r>
          </a:p>
        </p:txBody>
      </p:sp>
      <p:pic>
        <p:nvPicPr>
          <p:cNvPr id="3" name="Picture 9" descr="Cleves,Anne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4098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oward,Catherine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143000"/>
            <a:ext cx="24161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ar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1050"/>
            <a:ext cx="289560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2819400" y="762000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" charset="0"/>
                <a:cs typeface="Arial" charset="0"/>
              </a:rPr>
              <a:t>#4 - Anne of Cleves –lasted 6 months</a:t>
            </a:r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3276600" y="2667000"/>
            <a:ext cx="327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" charset="0"/>
                <a:cs typeface="Arial" charset="0"/>
              </a:rPr>
              <a:t>#5  - Catherine Howard, a 17 year old, who was beheaded for adultery</a:t>
            </a:r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3124200" y="5410200"/>
            <a:ext cx="518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" charset="0"/>
                <a:cs typeface="Arial" charset="0"/>
              </a:rPr>
              <a:t>#6 - Catherine Parr – final wife - she got along well with all the children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28600" y="152400"/>
            <a:ext cx="9372600" cy="838200"/>
          </a:xfrm>
        </p:spPr>
        <p:txBody>
          <a:bodyPr/>
          <a:lstStyle/>
          <a:p>
            <a:pPr algn="r" eaLnBrk="1" hangingPunct="1"/>
            <a:r>
              <a:rPr lang="en-US" sz="4800" smtClean="0">
                <a:solidFill>
                  <a:srgbClr val="FF0000"/>
                </a:solidFill>
              </a:rPr>
              <a:t>Mary I </a:t>
            </a:r>
            <a:r>
              <a:rPr lang="en-US" smtClean="0">
                <a:solidFill>
                  <a:srgbClr val="FF0000"/>
                </a:solidFill>
              </a:rPr>
              <a:t>(Bloody Mary -1553-1558)</a:t>
            </a:r>
            <a:endParaRPr lang="en-US" sz="4800" smtClean="0">
              <a:solidFill>
                <a:srgbClr val="FF00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5029200" cy="6477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b="0" smtClean="0">
                <a:solidFill>
                  <a:schemeClr val="tx1"/>
                </a:solidFill>
                <a:latin typeface="Arial" charset="0"/>
                <a:cs typeface="Arial" charset="0"/>
              </a:rPr>
              <a:t> Mary was the daughter of Henry VIII and Catharine of Aragon. </a:t>
            </a:r>
          </a:p>
          <a:p>
            <a:pPr eaLnBrk="1" hangingPunct="1">
              <a:lnSpc>
                <a:spcPct val="90000"/>
              </a:lnSpc>
            </a:pPr>
            <a:endParaRPr lang="en-US" sz="2400" b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b="0" smtClean="0">
                <a:solidFill>
                  <a:schemeClr val="tx1"/>
                </a:solidFill>
                <a:latin typeface="Arial" charset="0"/>
                <a:cs typeface="Arial" charset="0"/>
              </a:rPr>
              <a:t> As Queen she attempted to restore Catholicism, and she married the young Philip from Spain. </a:t>
            </a:r>
          </a:p>
          <a:p>
            <a:pPr eaLnBrk="1" hangingPunct="1">
              <a:lnSpc>
                <a:spcPct val="90000"/>
              </a:lnSpc>
            </a:pPr>
            <a:endParaRPr lang="en-US" sz="2400" b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b="0" smtClean="0">
                <a:solidFill>
                  <a:schemeClr val="tx1"/>
                </a:solidFill>
                <a:latin typeface="Arial" charset="0"/>
                <a:cs typeface="Arial" charset="0"/>
              </a:rPr>
              <a:t> She also had more than 300 Protestants killed.  </a:t>
            </a:r>
          </a:p>
          <a:p>
            <a:pPr algn="l" eaLnBrk="1" hangingPunct="1">
              <a:lnSpc>
                <a:spcPct val="90000"/>
              </a:lnSpc>
            </a:pPr>
            <a:endParaRPr lang="en-US" sz="2400" b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b="0" smtClean="0">
                <a:solidFill>
                  <a:schemeClr val="tx1"/>
                </a:solidFill>
                <a:latin typeface="Arial" charset="0"/>
                <a:cs typeface="Arial" charset="0"/>
              </a:rPr>
              <a:t> None of these actions was popular with the now firmly entrenched Protestant England</a:t>
            </a:r>
          </a:p>
        </p:txBody>
      </p:sp>
      <p:pic>
        <p:nvPicPr>
          <p:cNvPr id="47110" name="Picture 6" descr="Bloody%20M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066800"/>
            <a:ext cx="38830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14800" y="228600"/>
            <a:ext cx="50292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FF0000"/>
                </a:solidFill>
              </a:rPr>
              <a:t>Elizabeth I 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>(1558-1603)</a:t>
            </a:r>
            <a:endParaRPr lang="en-US" sz="4800" dirty="0" smtClean="0">
              <a:solidFill>
                <a:srgbClr val="FF00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1219200"/>
            <a:ext cx="4267200" cy="5867400"/>
          </a:xfrm>
        </p:spPr>
        <p:txBody>
          <a:bodyPr>
            <a:normAutofit fontScale="77500" lnSpcReduction="20000"/>
          </a:bodyPr>
          <a:lstStyle/>
          <a:p>
            <a:pPr algn="l" eaLnBrk="1" hangingPunct="1">
              <a:buFont typeface="Wingdings" pitchFamily="2" charset="2"/>
              <a:buChar char="v"/>
              <a:defRPr/>
            </a:pPr>
            <a:r>
              <a:rPr lang="en-US" sz="31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red-haired daughter of Henry VIII and Anne  Boleyn, she became England’s greatest leader. </a:t>
            </a:r>
          </a:p>
          <a:p>
            <a:pPr algn="l" eaLnBrk="1" hangingPunct="1">
              <a:defRPr/>
            </a:pPr>
            <a:endParaRPr lang="en-US" sz="31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Char char="v"/>
              <a:defRPr/>
            </a:pPr>
            <a:r>
              <a:rPr lang="en-US" sz="31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She kept control of England by refusing to marry anyone and playing one noble against another – many hoping to marry the Queen. </a:t>
            </a:r>
          </a:p>
          <a:p>
            <a:pPr algn="l" eaLnBrk="1" hangingPunct="1">
              <a:defRPr/>
            </a:pPr>
            <a:endParaRPr lang="en-US" sz="31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Char char="v"/>
              <a:defRPr/>
            </a:pPr>
            <a:r>
              <a:rPr lang="en-US" sz="31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She kept religious  wars down, advanced exploration, became a patron of the arts, and brought England to the position of world power with the defeat of the Spanish Armada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pic>
        <p:nvPicPr>
          <p:cNvPr id="52230" name="Picture 6" descr="elizabeth_1-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411956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0659" name="Picture 5" descr="Image may contain: 15 people, people standing, hat and te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0"/>
            <a:ext cx="2443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2590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600" dirty="0" smtClean="0"/>
              <a:t> The </a:t>
            </a:r>
            <a:r>
              <a:rPr lang="en-US" altLang="en-US" sz="3600" u="sng" dirty="0" smtClean="0"/>
              <a:t>Catholic Reformation</a:t>
            </a:r>
            <a:r>
              <a:rPr lang="en-US" altLang="en-US" sz="3600" dirty="0" smtClean="0"/>
              <a:t>: aka Trying to stay Relevant through “stimulation of new spiritual fervor” (reforms)</a:t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AND </a:t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The </a:t>
            </a:r>
            <a:r>
              <a:rPr lang="en-US" altLang="en-US" sz="3600" u="sng" dirty="0" smtClean="0"/>
              <a:t>Counter-Reformation:</a:t>
            </a:r>
            <a:r>
              <a:rPr lang="en-US" altLang="en-US" sz="3600" dirty="0" smtClean="0"/>
              <a:t> </a:t>
            </a:r>
            <a:br>
              <a:rPr lang="en-US" altLang="en-US" sz="3600" dirty="0" smtClean="0"/>
            </a:br>
            <a:r>
              <a:rPr lang="en-US" altLang="en-US" sz="3600" dirty="0" smtClean="0"/>
              <a:t>aka The Church Strikes Back – </a:t>
            </a:r>
            <a:r>
              <a:rPr lang="en-US" altLang="en-US" sz="3600" u="sng" dirty="0" smtClean="0"/>
              <a:t>reaction to Protestant Reformation, attempts to convince people to come back to the Catholic Church </a:t>
            </a:r>
            <a:r>
              <a:rPr lang="en-US" altLang="en-US" sz="3600" dirty="0" smtClean="0"/>
              <a:t>(punishments)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b="1" smtClean="0"/>
              <a:t>Counter-Reformation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801100" cy="4495800"/>
          </a:xfrm>
        </p:spPr>
        <p:txBody>
          <a:bodyPr/>
          <a:lstStyle/>
          <a:p>
            <a:pPr eaLnBrk="1" hangingPunct="1"/>
            <a:r>
              <a:rPr lang="en-US" altLang="en-US" smtClean="0"/>
              <a:t>Catholic Church began to reform and take action to spread Catholicism </a:t>
            </a:r>
          </a:p>
          <a:p>
            <a:pPr eaLnBrk="1" hangingPunct="1"/>
            <a:r>
              <a:rPr lang="en-US" altLang="en-US" smtClean="0"/>
              <a:t>Council of Trent, 1545-1563, convened by </a:t>
            </a:r>
            <a:r>
              <a:rPr lang="en-US" altLang="en-US" b="1" smtClean="0"/>
              <a:t>Pope Paul III</a:t>
            </a:r>
            <a:r>
              <a:rPr lang="en-US" altLang="en-US" smtClean="0"/>
              <a:t>, held in Italy</a:t>
            </a:r>
          </a:p>
          <a:p>
            <a:pPr eaLnBrk="1" hangingPunct="1"/>
            <a:r>
              <a:rPr lang="en-US" altLang="en-US" smtClean="0"/>
              <a:t>Established council to reform the church yet also established an Inquisition in papal states…..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/>
              <a:t>Jesuits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915400" cy="4953000"/>
          </a:xfrm>
        </p:spPr>
        <p:txBody>
          <a:bodyPr/>
          <a:lstStyle/>
          <a:p>
            <a:pPr eaLnBrk="1" hangingPunct="1"/>
            <a:r>
              <a:rPr lang="en-US" altLang="en-US" sz="4000" u="sng" dirty="0" smtClean="0"/>
              <a:t>Society of Jesus</a:t>
            </a:r>
          </a:p>
          <a:p>
            <a:pPr eaLnBrk="1" hangingPunct="1"/>
            <a:r>
              <a:rPr lang="en-US" altLang="en-US" sz="4000" dirty="0" smtClean="0"/>
              <a:t>Founded by </a:t>
            </a:r>
            <a:r>
              <a:rPr lang="en-US" altLang="en-US" sz="4000" u="sng" dirty="0" smtClean="0"/>
              <a:t>Ignatius of Loyola </a:t>
            </a:r>
            <a:r>
              <a:rPr lang="en-US" altLang="en-US" sz="4000" dirty="0" smtClean="0"/>
              <a:t>in 1540</a:t>
            </a:r>
          </a:p>
          <a:p>
            <a:pPr eaLnBrk="1" hangingPunct="1"/>
            <a:r>
              <a:rPr lang="en-US" altLang="en-US" sz="4000" dirty="0" smtClean="0"/>
              <a:t>Duties:</a:t>
            </a:r>
          </a:p>
          <a:p>
            <a:pPr lvl="1" eaLnBrk="1" hangingPunct="1"/>
            <a:r>
              <a:rPr lang="en-US" altLang="en-US" sz="3600" u="sng" dirty="0" smtClean="0"/>
              <a:t>Keep Catholics in Church</a:t>
            </a:r>
          </a:p>
          <a:p>
            <a:pPr lvl="1" eaLnBrk="1" hangingPunct="1"/>
            <a:r>
              <a:rPr lang="en-US" altLang="en-US" sz="3600" u="sng" dirty="0" smtClean="0"/>
              <a:t>Persuade Protestants to return</a:t>
            </a:r>
            <a:endParaRPr lang="en-US" altLang="en-US" u="sng" dirty="0" smtClean="0"/>
          </a:p>
          <a:p>
            <a:pPr lvl="1" eaLnBrk="1" hangingPunct="1"/>
            <a:r>
              <a:rPr lang="en-US" altLang="en-US" sz="3600" u="sng" dirty="0" smtClean="0"/>
              <a:t>Evangelical missions all over the world </a:t>
            </a:r>
            <a:r>
              <a:rPr lang="en-US" altLang="en-US" sz="3600" dirty="0" smtClean="0"/>
              <a:t>(Christian “soldiers”)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000" b="1" u="sng" dirty="0" smtClean="0"/>
              <a:t>Council of Trent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487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 Met intermittently between 1545 – 1563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Representatives from all nations invited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Reforms to correct abuses: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u="sng" dirty="0" smtClean="0"/>
              <a:t>Sale of indulgences banned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u="sng" dirty="0" smtClean="0"/>
              <a:t>Tightened discipline for clergy</a:t>
            </a:r>
            <a:r>
              <a:rPr lang="en-US" altLang="en-US" dirty="0" smtClean="0"/>
              <a:t>; suppressed pluralism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Only worthy people enter clergy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Seminaries established to train clergy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Encouraged reform of monasteries and convents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Encouragement and practice of lay literacy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5400" b="1" smtClean="0"/>
              <a:t>Sale of Indulgences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8011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u="sng" dirty="0" smtClean="0"/>
              <a:t>Indulgences</a:t>
            </a:r>
            <a:r>
              <a:rPr lang="en-US" altLang="en-US" sz="4000" dirty="0" smtClean="0"/>
              <a:t>= Church pardons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dirty="0" smtClean="0"/>
              <a:t>Sold for profit (fundraising)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dirty="0" smtClean="0"/>
              <a:t>Took the place of good works for forgiveness of sin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dirty="0" smtClean="0"/>
              <a:t>People believed they were guaranteed entrance into heaven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dirty="0" smtClean="0"/>
              <a:t>Began as reward for service in the Crusades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b="1" smtClean="0"/>
              <a:t>Council of Trent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88011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Continued beliefs: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u="sng" dirty="0" smtClean="0"/>
              <a:t>Only Church could explain Bible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/>
              <a:t>Faith and good works needed for salvation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/>
              <a:t>Rejected Lutheran and Calvinist views on transubstantiation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/>
              <a:t>Pope highest and final authority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/>
              <a:t>Marriage as a sacrament but now more strict rules (public vows &amp; witnesses)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/>
              <a:t>No reconciliation with Protestantism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5400" b="1" dirty="0" smtClean="0"/>
              <a:t>Overall Effects of Reformation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915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Religious unity of Europe gone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State strengthened at expense of Church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Spread of education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Printing Press, Jesuits, etc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Middle-class strengthened as Protestant work ethic virtue spread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Catholic church reformed from a corrupt institution to more of an emphasis on mission and evangelical work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The Protestant Reformation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305800" cy="350520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Review multiple choice (participation points) quiz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Character maps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Thematic review for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Ren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/Ref</a:t>
            </a:r>
          </a:p>
          <a:p>
            <a:pPr marL="514350" indent="-514350" algn="l"/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 algn="l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Outcome: Students will review information from the Middle Ages, Renaissance, and Reformation.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geography &amp; world religions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bubbles = geography</a:t>
            </a:r>
          </a:p>
          <a:p>
            <a:r>
              <a:rPr lang="en-US" dirty="0" smtClean="0"/>
              <a:t>5 bubbles=world religions</a:t>
            </a:r>
          </a:p>
          <a:p>
            <a:r>
              <a:rPr lang="en-US" dirty="0" smtClean="0"/>
              <a:t>#5 on geography is asking about Longitude</a:t>
            </a:r>
          </a:p>
          <a:p>
            <a:r>
              <a:rPr lang="en-US" dirty="0" smtClean="0"/>
              <a:t>Staple the 6 bubbles on top of the 5 bubbles when you finish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Character map (turn in at the end of class)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Get notes in order for notebook check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Start on Renaissance/Reformation thematic review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/>
            <a:r>
              <a:rPr lang="en-US" sz="2800" dirty="0" smtClean="0"/>
              <a:t>**TEST MONDAY**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Character Map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0" y="457200"/>
            <a:ext cx="9144000" cy="806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pitchFamily="34" charset="0"/>
              </a:rPr>
              <a:t>You will create a visual representation of one of the individuals that we learned about during the </a:t>
            </a:r>
            <a:r>
              <a:rPr lang="en-US" dirty="0" smtClean="0">
                <a:cs typeface="Arial" pitchFamily="34" charset="0"/>
              </a:rPr>
              <a:t>Middle Ages, Renaissance </a:t>
            </a:r>
            <a:r>
              <a:rPr lang="en-US" dirty="0">
                <a:cs typeface="Arial" pitchFamily="34" charset="0"/>
              </a:rPr>
              <a:t>and Reformation.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1600" u="sng" dirty="0">
                <a:latin typeface="Arial" pitchFamily="34" charset="0"/>
                <a:cs typeface="Arial" pitchFamily="34" charset="0"/>
              </a:rPr>
              <a:t>You image must include: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smtClean="0"/>
              <a:t>Must include:</a:t>
            </a:r>
          </a:p>
          <a:p>
            <a:r>
              <a:rPr lang="en-US" dirty="0" smtClean="0"/>
              <a:t>- Physical appearance (clothing style, hair style, physical features, etc) (3 pts)</a:t>
            </a:r>
          </a:p>
          <a:p>
            <a:r>
              <a:rPr lang="en-US" dirty="0" smtClean="0"/>
              <a:t>- At least three objects that relate to their livelihood (6 pts)</a:t>
            </a:r>
          </a:p>
          <a:p>
            <a:r>
              <a:rPr lang="en-US" dirty="0" smtClean="0"/>
              <a:t>- Background / setting reflecting where they lived (3 pts)</a:t>
            </a:r>
          </a:p>
          <a:p>
            <a:r>
              <a:rPr lang="en-US" dirty="0" smtClean="0"/>
              <a:t>- Quote or something he or she </a:t>
            </a:r>
            <a:r>
              <a:rPr lang="en-US" i="1" dirty="0" smtClean="0"/>
              <a:t>would have </a:t>
            </a:r>
            <a:r>
              <a:rPr lang="en-US" dirty="0" smtClean="0"/>
              <a:t>said (5 pts)</a:t>
            </a:r>
          </a:p>
          <a:p>
            <a:r>
              <a:rPr lang="en-US" dirty="0" smtClean="0"/>
              <a:t>- Color (3 pts)</a:t>
            </a:r>
          </a:p>
          <a:p>
            <a:r>
              <a:rPr lang="en-US" dirty="0" smtClean="0"/>
              <a:t> Total: _____________/20</a:t>
            </a:r>
          </a:p>
          <a:p>
            <a:endParaRPr lang="en-US" sz="2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Suggested people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dirty="0" smtClean="0"/>
              <a:t>Generic Middle ages person (choose from the feudal system)                                                   Generic Renaissance Gentleman or Woman                                                                               Leonardo </a:t>
            </a:r>
            <a:r>
              <a:rPr lang="en-US" dirty="0" err="1" smtClean="0"/>
              <a:t>Da</a:t>
            </a:r>
            <a:r>
              <a:rPr lang="en-US" dirty="0" smtClean="0"/>
              <a:t> Vinci                                                                                                                     Michelangelo                                                                                                                                         Martin Luther                                                                                                                                          Ulrich Zwingli                                                                                                                                               John Calvin                                                                                                                                           German Prince who opposes Charles V                                                                                           Charles V                                                                                                                                                Henry VIII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     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Hen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590800"/>
            <a:ext cx="25908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1" name="AutoShape 3"/>
          <p:cNvSpPr>
            <a:spLocks noChangeArrowheads="1"/>
          </p:cNvSpPr>
          <p:nvPr/>
        </p:nvSpPr>
        <p:spPr bwMode="auto">
          <a:xfrm>
            <a:off x="5943600" y="228600"/>
            <a:ext cx="2895600" cy="1828800"/>
          </a:xfrm>
          <a:prstGeom prst="cloudCallout">
            <a:avLst>
              <a:gd name="adj1" fmla="val -61676"/>
              <a:gd name="adj2" fmla="val 103731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140292" name="AutoShape 4"/>
          <p:cNvSpPr>
            <a:spLocks noChangeArrowheads="1"/>
          </p:cNvSpPr>
          <p:nvPr/>
        </p:nvSpPr>
        <p:spPr bwMode="auto">
          <a:xfrm>
            <a:off x="6553200" y="2971800"/>
            <a:ext cx="2362200" cy="2895600"/>
          </a:xfrm>
          <a:prstGeom prst="cloudCallout">
            <a:avLst>
              <a:gd name="adj1" fmla="val -80241"/>
              <a:gd name="adj2" fmla="val -23685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140293" name="AutoShape 5"/>
          <p:cNvSpPr>
            <a:spLocks noChangeArrowheads="1"/>
          </p:cNvSpPr>
          <p:nvPr/>
        </p:nvSpPr>
        <p:spPr bwMode="auto">
          <a:xfrm>
            <a:off x="2895600" y="228600"/>
            <a:ext cx="2819400" cy="1752600"/>
          </a:xfrm>
          <a:prstGeom prst="cloudCallout">
            <a:avLst>
              <a:gd name="adj1" fmla="val -1690"/>
              <a:gd name="adj2" fmla="val 96921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140294" name="AutoShape 6"/>
          <p:cNvSpPr>
            <a:spLocks noChangeArrowheads="1"/>
          </p:cNvSpPr>
          <p:nvPr/>
        </p:nvSpPr>
        <p:spPr bwMode="auto">
          <a:xfrm>
            <a:off x="228600" y="152400"/>
            <a:ext cx="2514600" cy="2819400"/>
          </a:xfrm>
          <a:prstGeom prst="cloudCallout">
            <a:avLst>
              <a:gd name="adj1" fmla="val 59657"/>
              <a:gd name="adj2" fmla="val 52139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140295" name="AutoShape 7"/>
          <p:cNvSpPr>
            <a:spLocks noChangeArrowheads="1"/>
          </p:cNvSpPr>
          <p:nvPr/>
        </p:nvSpPr>
        <p:spPr bwMode="auto">
          <a:xfrm>
            <a:off x="2438400" y="5486400"/>
            <a:ext cx="4191000" cy="1219200"/>
          </a:xfrm>
          <a:prstGeom prst="cloudCallout">
            <a:avLst>
              <a:gd name="adj1" fmla="val -3069"/>
              <a:gd name="adj2" fmla="val -95051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140296" name="AutoShape 8"/>
          <p:cNvSpPr>
            <a:spLocks noChangeArrowheads="1"/>
          </p:cNvSpPr>
          <p:nvPr/>
        </p:nvSpPr>
        <p:spPr bwMode="auto">
          <a:xfrm>
            <a:off x="228600" y="3276600"/>
            <a:ext cx="2209800" cy="2819400"/>
          </a:xfrm>
          <a:prstGeom prst="cloudCallout">
            <a:avLst>
              <a:gd name="adj1" fmla="val 87069"/>
              <a:gd name="adj2" fmla="val -25227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457200" y="609600"/>
            <a:ext cx="19050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/>
              <a:t>I need a son.  I have been married for 20 years and my wife, Catherine of Aragon is too old to have any more children. Who will inherit my throne when I die?</a:t>
            </a: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3276600" y="457200"/>
            <a:ext cx="2057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/>
              <a:t>I spy an attractive lady – in-waiting called Anne Boleyn.  If only I could marry her instead.  Will the Pope give me a divorce?</a:t>
            </a:r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6400800" y="685800"/>
            <a:ext cx="2133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/>
              <a:t>The Church is very rich.  I need money for my luxurious court.  If only I could get my hands on it.</a:t>
            </a:r>
          </a:p>
        </p:txBody>
      </p:sp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6858000" y="3505200"/>
            <a:ext cx="17526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/>
              <a:t>The new Protestant ideas are spreading in Germany.  Princes there are reforming their churches and throwing out the Catholic Church.</a:t>
            </a:r>
          </a:p>
        </p:txBody>
      </p:sp>
      <p:sp>
        <p:nvSpPr>
          <p:cNvPr id="140301" name="Text Box 13"/>
          <p:cNvSpPr txBox="1">
            <a:spLocks noChangeArrowheads="1"/>
          </p:cNvSpPr>
          <p:nvPr/>
        </p:nvSpPr>
        <p:spPr bwMode="auto">
          <a:xfrm>
            <a:off x="2895600" y="5791200"/>
            <a:ext cx="3276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/>
              <a:t>Some people in England like the new Protestant ideas.  They believe that the Bible should be in English not Latin.</a:t>
            </a:r>
          </a:p>
        </p:txBody>
      </p:sp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457200" y="3886200"/>
            <a:ext cx="16764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/>
              <a:t>The Church takes money out my country in taxes to help build St Peter’s in Rome.  What do I get in return?</a:t>
            </a: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400">
              <a:solidFill>
                <a:srgbClr val="14086E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animBg="1" autoUpdateAnimBg="0"/>
      <p:bldP spid="140292" grpId="0" animBg="1" autoUpdateAnimBg="0"/>
      <p:bldP spid="140293" grpId="0" animBg="1" autoUpdateAnimBg="0"/>
      <p:bldP spid="140294" grpId="0" animBg="1" autoUpdateAnimBg="0"/>
      <p:bldP spid="140295" grpId="0" animBg="1" autoUpdateAnimBg="0"/>
      <p:bldP spid="140296" grpId="0" animBg="1" autoUpdateAnimBg="0"/>
      <p:bldP spid="140297" grpId="0" autoUpdateAnimBg="0"/>
      <p:bldP spid="140298" grpId="0" autoUpdateAnimBg="0"/>
      <p:bldP spid="140299" grpId="0" autoUpdateAnimBg="0"/>
      <p:bldP spid="140300" grpId="0" autoUpdateAnimBg="0"/>
      <p:bldP spid="140301" grpId="0" autoUpdateAnimBg="0"/>
      <p:bldP spid="140302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Get </a:t>
            </a:r>
            <a:r>
              <a:rPr lang="en-US" sz="2800" dirty="0" smtClean="0"/>
              <a:t>notes in order for notebook check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Renaissance/Reformation </a:t>
            </a:r>
            <a:r>
              <a:rPr lang="en-US" sz="2800" dirty="0" smtClean="0"/>
              <a:t>thematic review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/>
            <a:r>
              <a:rPr lang="en-US" sz="2800" dirty="0" smtClean="0"/>
              <a:t>**TEST </a:t>
            </a:r>
            <a:r>
              <a:rPr lang="en-US" sz="2800" dirty="0" smtClean="0"/>
              <a:t>WEDNESDAY** (Arts &amp; Humanities on Tuesday)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Thematic Approach to History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Political</a:t>
            </a:r>
            <a:r>
              <a:rPr lang="en-US" sz="3600" dirty="0" smtClean="0"/>
              <a:t> – relating to governments and/or </a:t>
            </a:r>
          </a:p>
          <a:p>
            <a:r>
              <a:rPr lang="en-US" sz="3600" dirty="0" smtClean="0"/>
              <a:t>interactions between nations or regions</a:t>
            </a:r>
          </a:p>
          <a:p>
            <a:r>
              <a:rPr lang="en-US" sz="3600" b="1" dirty="0" smtClean="0"/>
              <a:t>Military</a:t>
            </a:r>
            <a:r>
              <a:rPr lang="en-US" sz="3600" dirty="0" smtClean="0"/>
              <a:t> – relating to militaristic interactions </a:t>
            </a:r>
          </a:p>
          <a:p>
            <a:r>
              <a:rPr lang="en-US" sz="3600" dirty="0" smtClean="0"/>
              <a:t>between nations or regions</a:t>
            </a:r>
          </a:p>
          <a:p>
            <a:r>
              <a:rPr lang="en-US" sz="3600" b="1" dirty="0" smtClean="0"/>
              <a:t>Economic – </a:t>
            </a:r>
            <a:r>
              <a:rPr lang="en-US" sz="3600" dirty="0" smtClean="0"/>
              <a:t>relating to the financial structures</a:t>
            </a:r>
          </a:p>
          <a:p>
            <a:r>
              <a:rPr lang="en-US" sz="3600" dirty="0" smtClean="0"/>
              <a:t>of nations or regions</a:t>
            </a:r>
          </a:p>
          <a:p>
            <a:r>
              <a:rPr lang="en-US" sz="3600" b="1" dirty="0" smtClean="0"/>
              <a:t>Social – </a:t>
            </a:r>
            <a:r>
              <a:rPr lang="en-US" sz="3600" dirty="0" smtClean="0"/>
              <a:t>relating to characteristics of classes </a:t>
            </a:r>
          </a:p>
          <a:p>
            <a:r>
              <a:rPr lang="en-US" sz="3600" dirty="0" smtClean="0"/>
              <a:t>of people in nations or regions</a:t>
            </a:r>
            <a:endParaRPr lang="en-US" sz="3600" b="1" dirty="0" smtClean="0"/>
          </a:p>
          <a:p>
            <a:r>
              <a:rPr lang="en-US" sz="3600" b="1" dirty="0" smtClean="0"/>
              <a:t>Cultural – </a:t>
            </a:r>
            <a:r>
              <a:rPr lang="en-US" sz="3600" dirty="0" smtClean="0"/>
              <a:t>relating to the intellectual, artistic, </a:t>
            </a:r>
          </a:p>
          <a:p>
            <a:r>
              <a:rPr lang="en-US" sz="3600" dirty="0" smtClean="0"/>
              <a:t>or religious characteristics of people in </a:t>
            </a:r>
          </a:p>
          <a:p>
            <a:r>
              <a:rPr lang="en-US" sz="3600" dirty="0" smtClean="0"/>
              <a:t>nations or regions</a:t>
            </a:r>
            <a:endParaRPr lang="en-US" sz="36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Peter’s Basilica</a:t>
            </a:r>
            <a:endParaRPr lang="en-US" dirty="0"/>
          </a:p>
        </p:txBody>
      </p:sp>
      <p:pic>
        <p:nvPicPr>
          <p:cNvPr id="1026" name="Picture 2" descr="Image result for st. peter's basil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705600" cy="535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The Protestant Reformation</a:t>
            </a:r>
          </a:p>
        </p:txBody>
      </p:sp>
      <p:pic>
        <p:nvPicPr>
          <p:cNvPr id="20483" name="Content Placeholder 3" descr="Martin Luthe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295400"/>
            <a:ext cx="7239000" cy="5334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Martin Luther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43400" cy="4433888"/>
          </a:xfrm>
        </p:spPr>
        <p:txBody>
          <a:bodyPr>
            <a:normAutofit fontScale="92500" lnSpcReduction="20000"/>
          </a:bodyPr>
          <a:lstStyle/>
          <a:p>
            <a:r>
              <a:rPr lang="en-US" b="0" dirty="0" smtClean="0">
                <a:solidFill>
                  <a:srgbClr val="002060"/>
                </a:solidFill>
              </a:rPr>
              <a:t>German, Monk and professor</a:t>
            </a:r>
          </a:p>
          <a:p>
            <a:r>
              <a:rPr lang="en-US" b="0" dirty="0" smtClean="0">
                <a:solidFill>
                  <a:srgbClr val="002060"/>
                </a:solidFill>
              </a:rPr>
              <a:t>Studied Bible to justify indulgences, found no support</a:t>
            </a:r>
          </a:p>
          <a:p>
            <a:r>
              <a:rPr lang="en-US" b="0" dirty="0" smtClean="0">
                <a:solidFill>
                  <a:srgbClr val="002060"/>
                </a:solidFill>
              </a:rPr>
              <a:t>Grew tired of Catholic church</a:t>
            </a:r>
          </a:p>
          <a:p>
            <a:r>
              <a:rPr lang="en-US" b="0" dirty="0" smtClean="0">
                <a:solidFill>
                  <a:srgbClr val="002060"/>
                </a:solidFill>
              </a:rPr>
              <a:t>October 31, 1517 </a:t>
            </a:r>
          </a:p>
          <a:p>
            <a:pPr>
              <a:buFontTx/>
              <a:buNone/>
            </a:pPr>
            <a:endParaRPr lang="en-US" b="0" dirty="0" smtClean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en-US" b="0" dirty="0" smtClean="0">
                <a:solidFill>
                  <a:srgbClr val="002060"/>
                </a:solidFill>
              </a:rPr>
              <a:t>He posts the 95 theses on a church door in Wittenberg, Germany</a:t>
            </a:r>
          </a:p>
        </p:txBody>
      </p:sp>
      <p:pic>
        <p:nvPicPr>
          <p:cNvPr id="5" name="Picture 1029" descr="C:\WINDOWS\Desktop\mar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609600"/>
            <a:ext cx="4444516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Luther’s Opinions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336699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The Bible is the only source of truth.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solidFill>
                <a:srgbClr val="336699"/>
              </a:solidFill>
              <a:latin typeface="Verdana" pitchFamily="34" charset="0"/>
              <a:ea typeface="ＭＳ Ｐゴシック" pitchFamily="34" charset="-128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336699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People can read and understand the Bible themselves.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solidFill>
                <a:srgbClr val="336699"/>
              </a:solidFill>
              <a:latin typeface="Verdana" pitchFamily="34" charset="0"/>
              <a:ea typeface="ＭＳ Ｐゴシック" pitchFamily="34" charset="-128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336699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Salvation comes only through faith in Christ.</a:t>
            </a: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838200" y="5181600"/>
            <a:ext cx="3190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A5BE2E"/>
                </a:solidFill>
                <a:latin typeface="Verdana" pitchFamily="34" charset="0"/>
              </a:rPr>
              <a:t>Luther’s Bible</a:t>
            </a:r>
          </a:p>
          <a:p>
            <a:endParaRPr lang="en-US" altLang="en-US"/>
          </a:p>
        </p:txBody>
      </p:sp>
      <p:pic>
        <p:nvPicPr>
          <p:cNvPr id="26629" name="Picture 6" descr="http://upload.wikimedia.org/wikipedia/commons/0/03/Lutherbib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57400"/>
            <a:ext cx="37115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7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smtClean="0">
                <a:solidFill>
                  <a:srgbClr val="002060"/>
                </a:solidFill>
              </a:rPr>
              <a:t>95 Theses and the Printing Press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4114800" cy="4114800"/>
          </a:xfrm>
        </p:spPr>
        <p:txBody>
          <a:bodyPr>
            <a:normAutofit fontScale="92500"/>
          </a:bodyPr>
          <a:lstStyle/>
          <a:p>
            <a:r>
              <a:rPr lang="en-US" sz="3200" b="0" smtClean="0">
                <a:solidFill>
                  <a:srgbClr val="002060"/>
                </a:solidFill>
              </a:rPr>
              <a:t>Thousands of copies of the 95 Theses were copied and spread throughout Germany</a:t>
            </a:r>
          </a:p>
          <a:p>
            <a:endParaRPr lang="en-US" smtClean="0"/>
          </a:p>
          <a:p>
            <a:r>
              <a:rPr lang="en-US" sz="3200" b="0" smtClean="0">
                <a:solidFill>
                  <a:srgbClr val="002060"/>
                </a:solidFill>
              </a:rPr>
              <a:t>How did the Printing Press help or hurt Martin Luther?</a:t>
            </a:r>
          </a:p>
        </p:txBody>
      </p:sp>
      <p:pic>
        <p:nvPicPr>
          <p:cNvPr id="22532" name="Picture 3" descr="95_thes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00200"/>
            <a:ext cx="4495800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2166</Words>
  <Application>Microsoft Office PowerPoint</Application>
  <PresentationFormat>On-screen Show (4:3)</PresentationFormat>
  <Paragraphs>296</Paragraphs>
  <Slides>48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The Protestant Reformation</vt:lpstr>
      <vt:lpstr>Three disorders of the Catholic Church (which had existed since the Middle Ages) :</vt:lpstr>
      <vt:lpstr>Money Problems</vt:lpstr>
      <vt:lpstr>Sale of Indulgences </vt:lpstr>
      <vt:lpstr>St. Peter’s Basilica</vt:lpstr>
      <vt:lpstr>The Protestant Reformation</vt:lpstr>
      <vt:lpstr>Martin Luther</vt:lpstr>
      <vt:lpstr>Luther’s Opinions</vt:lpstr>
      <vt:lpstr>95 Theses and the Printing Press</vt:lpstr>
      <vt:lpstr>Luther Excommunicated (kicked out of the Catholic Church)</vt:lpstr>
      <vt:lpstr>Slide 11</vt:lpstr>
      <vt:lpstr>Slide 12</vt:lpstr>
      <vt:lpstr>Revolts in Germany</vt:lpstr>
      <vt:lpstr>Response to Protests</vt:lpstr>
      <vt:lpstr>Slide 15</vt:lpstr>
      <vt:lpstr>Luther’s Actions</vt:lpstr>
      <vt:lpstr>Slide 17</vt:lpstr>
      <vt:lpstr>Response to Protests</vt:lpstr>
      <vt:lpstr>The Protestant Reformation</vt:lpstr>
      <vt:lpstr>The Protestant Reformation</vt:lpstr>
      <vt:lpstr>Groups</vt:lpstr>
      <vt:lpstr>Gallery Walk Posters </vt:lpstr>
      <vt:lpstr>The Protestant Reformation</vt:lpstr>
      <vt:lpstr>The Protestant Reformation</vt:lpstr>
      <vt:lpstr>Zwinglian Lutheranism </vt:lpstr>
      <vt:lpstr>Calvinism-John Calvin</vt:lpstr>
      <vt:lpstr>Anabaptists </vt:lpstr>
      <vt:lpstr>Henry VIII (1509-1547)</vt:lpstr>
      <vt:lpstr>Around the Pope…</vt:lpstr>
      <vt:lpstr>Henry’s Wives </vt:lpstr>
      <vt:lpstr>Henry’s Wives</vt:lpstr>
      <vt:lpstr>Henry’s Wives</vt:lpstr>
      <vt:lpstr>Mary I (Bloody Mary -1553-1558)</vt:lpstr>
      <vt:lpstr>Elizabeth I  (1558-1603)</vt:lpstr>
      <vt:lpstr>Slide 35</vt:lpstr>
      <vt:lpstr> The Catholic Reformation: aka Trying to stay Relevant through “stimulation of new spiritual fervor” (reforms)  AND   The Counter-Reformation:  aka The Church Strikes Back – reaction to Protestant Reformation, attempts to convince people to come back to the Catholic Church (punishments)</vt:lpstr>
      <vt:lpstr>Counter-Reformation</vt:lpstr>
      <vt:lpstr>Jesuits</vt:lpstr>
      <vt:lpstr>Council of Trent</vt:lpstr>
      <vt:lpstr>Council of Trent</vt:lpstr>
      <vt:lpstr>Overall Effects of Reformation</vt:lpstr>
      <vt:lpstr>The Protestant Reformation</vt:lpstr>
      <vt:lpstr>Review geography &amp; world religions</vt:lpstr>
      <vt:lpstr>Today</vt:lpstr>
      <vt:lpstr>Character Map</vt:lpstr>
      <vt:lpstr>Slide 46</vt:lpstr>
      <vt:lpstr>Today</vt:lpstr>
      <vt:lpstr>Thematic Approach to History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Protestant Reformation</dc:title>
  <dc:creator>sbehler</dc:creator>
  <cp:lastModifiedBy>sbehler</cp:lastModifiedBy>
  <cp:revision>38</cp:revision>
  <dcterms:created xsi:type="dcterms:W3CDTF">2017-09-14T18:51:11Z</dcterms:created>
  <dcterms:modified xsi:type="dcterms:W3CDTF">2017-09-22T18:10:03Z</dcterms:modified>
</cp:coreProperties>
</file>