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49"/>
  </p:notesMasterIdLst>
  <p:sldIdLst>
    <p:sldId id="256" r:id="rId3"/>
    <p:sldId id="282" r:id="rId4"/>
    <p:sldId id="283" r:id="rId5"/>
    <p:sldId id="301" r:id="rId6"/>
    <p:sldId id="284" r:id="rId7"/>
    <p:sldId id="299" r:id="rId8"/>
    <p:sldId id="277" r:id="rId9"/>
    <p:sldId id="281" r:id="rId10"/>
    <p:sldId id="278" r:id="rId11"/>
    <p:sldId id="279" r:id="rId12"/>
    <p:sldId id="280" r:id="rId13"/>
    <p:sldId id="257" r:id="rId14"/>
    <p:sldId id="303" r:id="rId15"/>
    <p:sldId id="258" r:id="rId16"/>
    <p:sldId id="259" r:id="rId17"/>
    <p:sldId id="260" r:id="rId18"/>
    <p:sldId id="300" r:id="rId19"/>
    <p:sldId id="285" r:id="rId20"/>
    <p:sldId id="296" r:id="rId21"/>
    <p:sldId id="287" r:id="rId22"/>
    <p:sldId id="288" r:id="rId23"/>
    <p:sldId id="289" r:id="rId24"/>
    <p:sldId id="290" r:id="rId25"/>
    <p:sldId id="291" r:id="rId26"/>
    <p:sldId id="292" r:id="rId27"/>
    <p:sldId id="297" r:id="rId28"/>
    <p:sldId id="293" r:id="rId29"/>
    <p:sldId id="261" r:id="rId30"/>
    <p:sldId id="262" r:id="rId31"/>
    <p:sldId id="263" r:id="rId32"/>
    <p:sldId id="264" r:id="rId33"/>
    <p:sldId id="302" r:id="rId34"/>
    <p:sldId id="267" r:id="rId35"/>
    <p:sldId id="265" r:id="rId36"/>
    <p:sldId id="272" r:id="rId37"/>
    <p:sldId id="268" r:id="rId38"/>
    <p:sldId id="294" r:id="rId39"/>
    <p:sldId id="271" r:id="rId40"/>
    <p:sldId id="295" r:id="rId41"/>
    <p:sldId id="270" r:id="rId42"/>
    <p:sldId id="269" r:id="rId43"/>
    <p:sldId id="273" r:id="rId44"/>
    <p:sldId id="274" r:id="rId45"/>
    <p:sldId id="275" r:id="rId46"/>
    <p:sldId id="276" r:id="rId47"/>
    <p:sldId id="298"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34" autoAdjust="0"/>
    <p:restoredTop sz="94660"/>
  </p:normalViewPr>
  <p:slideViewPr>
    <p:cSldViewPr>
      <p:cViewPr varScale="1">
        <p:scale>
          <a:sx n="68" d="100"/>
          <a:sy n="68" d="100"/>
        </p:scale>
        <p:origin x="-58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D517B-B287-44D3-903B-EB952731BC22}" type="datetimeFigureOut">
              <a:rPr lang="en-US" smtClean="0"/>
              <a:pPr/>
              <a:t>9/11/2017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47EBF4-6DD1-4D0F-B85D-83160A6CA0B5}" type="slidenum">
              <a:rPr lang="en-US" smtClean="0"/>
              <a:pPr/>
              <a:t>‹#›</a:t>
            </a:fld>
            <a:endParaRPr lang="en-US"/>
          </a:p>
        </p:txBody>
      </p:sp>
    </p:spTree>
    <p:extLst>
      <p:ext uri="{BB962C8B-B14F-4D97-AF65-F5344CB8AC3E}">
        <p14:creationId xmlns:p14="http://schemas.microsoft.com/office/powerpoint/2010/main" xmlns="" val="590821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B1C57B-1D25-4AB3-B7F1-CC1114651972}" type="slidenum">
              <a:rPr lang="en-US"/>
              <a:pPr/>
              <a:t>7</a:t>
            </a:fld>
            <a:endParaRPr lang="en-US"/>
          </a:p>
        </p:txBody>
      </p:sp>
      <p:sp>
        <p:nvSpPr>
          <p:cNvPr id="39833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8339" name="Rectangle 3"/>
          <p:cNvSpPr>
            <a:spLocks noGrp="1" noChangeArrowheads="1"/>
          </p:cNvSpPr>
          <p:nvPr>
            <p:ph type="body" idx="1"/>
          </p:nvPr>
        </p:nvSpPr>
        <p:spPr bwMode="auto">
          <a:xfrm>
            <a:off x="914400" y="4344025"/>
            <a:ext cx="50292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E6BA7A68-2A98-4343-832B-F5A872A620BB}" type="slidenum">
              <a:rPr lang="en-US" smtClean="0"/>
              <a:pPr/>
              <a:t>35</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073A709B-A155-4045-B08E-95DD56F0E333}" type="slidenum">
              <a:rPr lang="en-US" smtClean="0"/>
              <a:pPr/>
              <a:t>36</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254AFAFC-0252-47D9-B5E3-4CFA3BF1C883}" type="slidenum">
              <a:rPr lang="en-US" smtClean="0"/>
              <a:pPr/>
              <a:t>38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3CFE25A7-81B4-4EA0-B04C-128B5118B2B4}" type="slidenum">
              <a:rPr lang="en-US" smtClean="0"/>
              <a:pPr/>
              <a:t>40</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CAD16B2-308B-460C-931A-CDC3F680A4E9}" type="slidenum">
              <a:rPr lang="en-US" smtClean="0"/>
              <a:pPr/>
              <a:t>41</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946DF320-6C7F-42F8-80D3-B9D87D83D2A7}" type="slidenum">
              <a:rPr lang="en-US" smtClean="0"/>
              <a:pPr/>
              <a:t>42</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B78C1-B185-473B-898C-7A5C69B418EF}" type="slidenum">
              <a:rPr lang="en-US"/>
              <a:pPr/>
              <a:t>9</a:t>
            </a:fld>
            <a:endParaRPr lang="en-US"/>
          </a:p>
        </p:txBody>
      </p:sp>
      <p:sp>
        <p:nvSpPr>
          <p:cNvPr id="42496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4963" name="Rectangle 3"/>
          <p:cNvSpPr>
            <a:spLocks noGrp="1" noChangeArrowheads="1"/>
          </p:cNvSpPr>
          <p:nvPr>
            <p:ph type="body" idx="1"/>
          </p:nvPr>
        </p:nvSpPr>
        <p:spPr bwMode="auto">
          <a:xfrm>
            <a:off x="914400" y="4344025"/>
            <a:ext cx="50292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DF655-2297-4725-818E-97748CFB69BE}" type="slidenum">
              <a:rPr lang="en-US"/>
              <a:pPr/>
              <a:t>11</a:t>
            </a:fld>
            <a:endParaRPr lang="en-US"/>
          </a:p>
        </p:txBody>
      </p:sp>
      <p:sp>
        <p:nvSpPr>
          <p:cNvPr id="43520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5203" name="Rectangle 3"/>
          <p:cNvSpPr>
            <a:spLocks noGrp="1" noChangeArrowheads="1"/>
          </p:cNvSpPr>
          <p:nvPr>
            <p:ph type="body" idx="1"/>
          </p:nvPr>
        </p:nvSpPr>
        <p:spPr bwMode="auto">
          <a:xfrm>
            <a:off x="914400" y="4344025"/>
            <a:ext cx="5029200" cy="4114488"/>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0964172-E7D2-469E-BEDA-7F7B6BA296A8}" type="slidenum">
              <a:rPr lang="en-US" smtClean="0"/>
              <a:pPr/>
              <a:t>28</a:t>
            </a:fld>
            <a:endParaRPr lang="en-US"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1FD17E-8772-4AD7-BC30-6678F46F0190}" type="slidenum">
              <a:rPr lang="en-US" smtClean="0"/>
              <a:pPr/>
              <a:t>29</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A87F105-F928-47AD-BE63-A17C229D6123}" type="slidenum">
              <a:rPr lang="en-US" smtClean="0"/>
              <a:pPr/>
              <a:t>30</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CAD16B2-308B-460C-931A-CDC3F680A4E9}" type="slidenum">
              <a:rPr lang="en-US" smtClean="0"/>
              <a:pPr/>
              <a:t>32</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FC5DDBD-DA26-443F-83DF-12025BD173E1}" type="slidenum">
              <a:rPr lang="en-US" smtClean="0"/>
              <a:pPr/>
              <a:t>33</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32F0FE64-0F9D-4194-B42D-30A26B719C7C}" type="slidenum">
              <a:rPr lang="en-US" smtClean="0"/>
              <a:pPr/>
              <a:t>34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F1118F-1FE5-4324-B4EA-E6CEE916EE26}"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1118F-1FE5-4324-B4EA-E6CEE916EE26}"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1118F-1FE5-4324-B4EA-E6CEE916EE26}"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939F65A-1C67-4362-BE65-2C15DC292AE5}"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86CE11-D28E-4000-BDAD-16AD5584455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6EC13F7-6F4E-41F5-85F6-D43C4E60944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229BD3D-AF06-4E09-AC22-38D26B58A1D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27BDA0-0713-4845-99AD-7E1F6F55344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0970058-FBC9-4293-B62B-63DE68B658D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BF8D7CCB-A9A5-4C81-B34F-5404F443A85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F1118F-1FE5-4324-B4EA-E6CEE916EE26}"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0E8B2FB-F0D4-47D0-84E2-F2AE723C4D7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DE8DB6C-0B74-4AB3-A4AD-E5E2F4B6093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2C13D01-66CC-40F9-A223-57AB4CF7146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A3A78B-1269-4066-A3DD-9C3DE047B7F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A91768E-356F-40DA-B05E-E7D1AAB6E09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939F65A-1C67-4362-BE65-2C15DC292AE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8BD0CFD8-5C34-4656-854A-E5526CF8525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D7842D0-EDF3-47FC-8D92-4695023C148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F1118F-1FE5-4324-B4EA-E6CEE916EE26}" type="datetimeFigureOut">
              <a:rPr lang="en-US" smtClean="0"/>
              <a:pPr/>
              <a:t>9/11/2017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F1118F-1FE5-4324-B4EA-E6CEE916EE26}"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F1118F-1FE5-4324-B4EA-E6CEE916EE26}" type="datetimeFigureOut">
              <a:rPr lang="en-US" smtClean="0"/>
              <a:pPr/>
              <a:t>9/11/2017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F1118F-1FE5-4324-B4EA-E6CEE916EE26}" type="datetimeFigureOut">
              <a:rPr lang="en-US" smtClean="0"/>
              <a:pPr/>
              <a:t>9/11/2017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F1118F-1FE5-4324-B4EA-E6CEE916EE26}" type="datetimeFigureOut">
              <a:rPr lang="en-US" smtClean="0"/>
              <a:pPr/>
              <a:t>9/11/2017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1118F-1FE5-4324-B4EA-E6CEE916EE26}"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F1118F-1FE5-4324-B4EA-E6CEE916EE26}" type="datetimeFigureOut">
              <a:rPr lang="en-US" smtClean="0"/>
              <a:pPr/>
              <a:t>9/11/2017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DA799-D65B-4396-B616-9CA4935BE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1118F-1FE5-4324-B4EA-E6CEE916EE26}" type="datetimeFigureOut">
              <a:rPr lang="en-US" smtClean="0"/>
              <a:pPr/>
              <a:t>9/11/2017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DA799-D65B-4396-B616-9CA4935BE6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smtClean="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smtClean="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C2E85E7-069D-41BB-B8BE-E280C820C980}" type="slidenum">
              <a:rPr lang="en-US" smtClean="0">
                <a:solidFill>
                  <a:srgbClr val="000000"/>
                </a:solidFill>
              </a:rPr>
              <a:pPr fontAlgn="base">
                <a:spcBef>
                  <a:spcPct val="0"/>
                </a:spcBef>
                <a:spcAft>
                  <a:spcPct val="0"/>
                </a:spcAft>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eihD12kEYZ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7.xml"/><Relationship Id="rId1" Type="http://schemas.openxmlformats.org/officeDocument/2006/relationships/vmlDrawing" Target="../drawings/vmlDrawing1.v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hyperlink" Target="https://www.youtube.com/watch?v=CcGzQ3ga5R8"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gif"/></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audio" Target="file:///\\ccsd.internal\Home\HG\Faculty\supojer\EHAP\Late%20Middle%20Ages\death_awaits%5b1%5d.au" TargetMode="Externa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9.jpeg"/></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www.youtube.com/watch?v=BsCkgX2epFw"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7772400" cy="1470025"/>
          </a:xfrm>
        </p:spPr>
        <p:txBody>
          <a:bodyPr/>
          <a:lstStyle/>
          <a:p>
            <a:pPr algn="l"/>
            <a:r>
              <a:rPr lang="en-US" dirty="0" smtClean="0"/>
              <a:t>The Middle Ages – Day 1</a:t>
            </a:r>
            <a:br>
              <a:rPr lang="en-US" dirty="0" smtClean="0"/>
            </a:br>
            <a:r>
              <a:rPr lang="en-US" dirty="0" smtClean="0"/>
              <a:t>Introduction and Feudalism</a:t>
            </a:r>
            <a:endParaRPr lang="en-US" dirty="0"/>
          </a:p>
        </p:txBody>
      </p:sp>
      <p:sp>
        <p:nvSpPr>
          <p:cNvPr id="3" name="Subtitle 2"/>
          <p:cNvSpPr>
            <a:spLocks noGrp="1"/>
          </p:cNvSpPr>
          <p:nvPr>
            <p:ph type="subTitle" idx="1"/>
          </p:nvPr>
        </p:nvSpPr>
        <p:spPr>
          <a:xfrm>
            <a:off x="304800" y="2362200"/>
            <a:ext cx="8610600" cy="1752600"/>
          </a:xfrm>
        </p:spPr>
        <p:txBody>
          <a:bodyPr>
            <a:normAutofit fontScale="85000" lnSpcReduction="10000"/>
          </a:bodyPr>
          <a:lstStyle/>
          <a:p>
            <a:pPr algn="l"/>
            <a:r>
              <a:rPr lang="en-US" dirty="0" smtClean="0">
                <a:solidFill>
                  <a:schemeClr val="accent2">
                    <a:lumMod val="75000"/>
                  </a:schemeClr>
                </a:solidFill>
              </a:rPr>
              <a:t>p. 129 – 133 Complete the outline for the Middle Ages.</a:t>
            </a:r>
          </a:p>
          <a:p>
            <a:pPr algn="l"/>
            <a:endParaRPr lang="en-US" dirty="0">
              <a:solidFill>
                <a:schemeClr val="accent2">
                  <a:lumMod val="75000"/>
                </a:schemeClr>
              </a:solidFill>
            </a:endParaRPr>
          </a:p>
          <a:p>
            <a:pPr algn="l"/>
            <a:r>
              <a:rPr lang="en-US" dirty="0" smtClean="0">
                <a:solidFill>
                  <a:schemeClr val="accent2">
                    <a:lumMod val="75000"/>
                  </a:schemeClr>
                </a:solidFill>
              </a:rPr>
              <a:t>We will go over this information after you have read through it. </a:t>
            </a:r>
          </a:p>
          <a:p>
            <a:pPr algn="l"/>
            <a:endParaRPr lang="en-US" dirty="0">
              <a:solidFill>
                <a:schemeClr val="accent2">
                  <a:lumMod val="75000"/>
                </a:schemeClr>
              </a:solidFill>
            </a:endParaRPr>
          </a:p>
          <a:p>
            <a:pPr algn="l"/>
            <a:endParaRPr lang="en-US" dirty="0" smtClean="0">
              <a:solidFill>
                <a:schemeClr val="accent2">
                  <a:lumMod val="75000"/>
                </a:schemeClr>
              </a:solidFill>
            </a:endParaRPr>
          </a:p>
          <a:p>
            <a:pPr algn="l"/>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Charlemagne and the Carolingians</a:t>
            </a:r>
            <a:endParaRPr lang="en-US" dirty="0"/>
          </a:p>
        </p:txBody>
      </p:sp>
      <p:sp>
        <p:nvSpPr>
          <p:cNvPr id="3" name="Rectangle 2"/>
          <p:cNvSpPr/>
          <p:nvPr/>
        </p:nvSpPr>
        <p:spPr>
          <a:xfrm>
            <a:off x="838200" y="2209800"/>
            <a:ext cx="8001000" cy="3970318"/>
          </a:xfrm>
          <a:prstGeom prst="rect">
            <a:avLst/>
          </a:prstGeom>
        </p:spPr>
        <p:txBody>
          <a:bodyPr wrap="square">
            <a:spAutoFit/>
          </a:bodyPr>
          <a:lstStyle/>
          <a:p>
            <a:pPr marL="342900" indent="-342900"/>
            <a:r>
              <a:rPr lang="en-US" sz="2800" b="0" dirty="0" smtClean="0">
                <a:solidFill>
                  <a:schemeClr val="accent2">
                    <a:lumMod val="75000"/>
                  </a:schemeClr>
                </a:solidFill>
              </a:rPr>
              <a:t>In 800 he was crowned emperor of the Romans by the pope. </a:t>
            </a:r>
          </a:p>
          <a:p>
            <a:pPr marL="342900" indent="-342900"/>
            <a:endParaRPr lang="en-US" sz="2800" b="0" dirty="0" smtClean="0">
              <a:solidFill>
                <a:schemeClr val="accent2">
                  <a:lumMod val="75000"/>
                </a:schemeClr>
              </a:solidFill>
            </a:endParaRPr>
          </a:p>
          <a:p>
            <a:pPr marL="342900" indent="-342900"/>
            <a:r>
              <a:rPr lang="en-US" sz="2800" b="0" dirty="0" smtClean="0">
                <a:solidFill>
                  <a:schemeClr val="accent2">
                    <a:lumMod val="75000"/>
                  </a:schemeClr>
                </a:solidFill>
              </a:rPr>
              <a:t>This coronation symbolized the coming together of the Roman, Christian, and Germanic elements that forged a new European civilization. </a:t>
            </a:r>
          </a:p>
          <a:p>
            <a:pPr marL="342900" indent="-342900"/>
            <a:endParaRPr lang="en-US" sz="2800" b="0" dirty="0" smtClean="0">
              <a:solidFill>
                <a:schemeClr val="accent2">
                  <a:lumMod val="75000"/>
                </a:schemeClr>
              </a:solidFill>
            </a:endParaRPr>
          </a:p>
          <a:p>
            <a:pPr marL="342900" indent="-342900"/>
            <a:r>
              <a:rPr lang="en-US" sz="2800" b="0" dirty="0" smtClean="0">
                <a:solidFill>
                  <a:schemeClr val="accent2">
                    <a:lumMod val="75000"/>
                  </a:schemeClr>
                </a:solidFill>
              </a:rPr>
              <a:t>The spiritual leader of western Christendom had crowned a German king Roman emperor. </a:t>
            </a:r>
            <a:endParaRPr lang="en-US" sz="2800" b="0" dirty="0">
              <a:solidFill>
                <a:schemeClr val="accent2">
                  <a:lumMod val="75000"/>
                </a:schemeClr>
              </a:solidFill>
            </a:endParaRPr>
          </a:p>
        </p:txBody>
      </p:sp>
      <p:sp>
        <p:nvSpPr>
          <p:cNvPr id="4" name="Rectangle 3"/>
          <p:cNvSpPr/>
          <p:nvPr/>
        </p:nvSpPr>
        <p:spPr>
          <a:xfrm>
            <a:off x="838200" y="1600200"/>
            <a:ext cx="7391400" cy="523220"/>
          </a:xfrm>
          <a:prstGeom prst="rect">
            <a:avLst/>
          </a:prstGeom>
        </p:spPr>
        <p:txBody>
          <a:bodyPr wrap="square">
            <a:spAutoFit/>
          </a:bodyPr>
          <a:lstStyle/>
          <a:p>
            <a:r>
              <a:rPr lang="en-US" sz="2800" b="0" dirty="0" smtClean="0">
                <a:solidFill>
                  <a:schemeClr val="accent2">
                    <a:lumMod val="75000"/>
                  </a:schemeClr>
                </a:solidFill>
              </a:rPr>
              <a:t>Charlemagne’s power and prestige grew.</a:t>
            </a:r>
            <a:endParaRPr lang="en-US" sz="2800"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bwMode="ltGray">
          <a:xfrm>
            <a:off x="5676900" y="6997700"/>
            <a:ext cx="3389313" cy="269875"/>
          </a:xfrm>
        </p:spPr>
        <p:txBody>
          <a:bodyPr>
            <a:normAutofit fontScale="90000"/>
          </a:bodyPr>
          <a:lstStyle/>
          <a:p>
            <a:r>
              <a:rPr lang="en-US">
                <a:solidFill>
                  <a:srgbClr val="F8F8F8"/>
                </a:solidFill>
              </a:rPr>
              <a:t>Section 4-17</a:t>
            </a:r>
          </a:p>
        </p:txBody>
      </p:sp>
      <p:sp>
        <p:nvSpPr>
          <p:cNvPr id="434190" name="Text Box 14"/>
          <p:cNvSpPr txBox="1">
            <a:spLocks noChangeArrowheads="1"/>
          </p:cNvSpPr>
          <p:nvPr/>
        </p:nvSpPr>
        <p:spPr bwMode="black">
          <a:xfrm>
            <a:off x="1552575" y="384175"/>
            <a:ext cx="6096000" cy="707886"/>
          </a:xfrm>
          <a:prstGeom prst="rect">
            <a:avLst/>
          </a:prstGeom>
          <a:noFill/>
          <a:ln w="9525">
            <a:noFill/>
            <a:miter lim="800000"/>
            <a:headEnd/>
            <a:tailEnd/>
          </a:ln>
          <a:effectLst/>
        </p:spPr>
        <p:txBody>
          <a:bodyPr>
            <a:spAutoFit/>
          </a:bodyPr>
          <a:lstStyle/>
          <a:p>
            <a:pPr>
              <a:buFontTx/>
              <a:buNone/>
            </a:pPr>
            <a:r>
              <a:rPr lang="en-US" sz="4000" b="1" dirty="0"/>
              <a:t>Feudalism</a:t>
            </a:r>
          </a:p>
        </p:txBody>
      </p:sp>
      <p:sp>
        <p:nvSpPr>
          <p:cNvPr id="434194" name="Text Box 18"/>
          <p:cNvSpPr txBox="1">
            <a:spLocks noChangeArrowheads="1"/>
          </p:cNvSpPr>
          <p:nvPr/>
        </p:nvSpPr>
        <p:spPr bwMode="auto">
          <a:xfrm>
            <a:off x="457200" y="1371600"/>
            <a:ext cx="8229600" cy="954107"/>
          </a:xfrm>
          <a:prstGeom prst="rect">
            <a:avLst/>
          </a:prstGeom>
          <a:noFill/>
          <a:ln w="19050">
            <a:noFill/>
            <a:miter lim="800000"/>
            <a:headEnd/>
            <a:tailEnd/>
          </a:ln>
          <a:effectLst/>
        </p:spPr>
        <p:txBody>
          <a:bodyPr wrap="square">
            <a:spAutoFit/>
          </a:bodyPr>
          <a:lstStyle/>
          <a:p>
            <a:pPr marL="342900" indent="-342900"/>
            <a:r>
              <a:rPr lang="en-US" sz="2800" b="0" dirty="0">
                <a:solidFill>
                  <a:schemeClr val="accent2">
                    <a:lumMod val="75000"/>
                  </a:schemeClr>
                </a:solidFill>
              </a:rPr>
              <a:t>The Carolingian Empire fell apart soon after Charlemagne’s death.</a:t>
            </a:r>
            <a:r>
              <a:rPr lang="en-US" sz="2800" b="0" dirty="0">
                <a:solidFill>
                  <a:schemeClr val="accent2">
                    <a:lumMod val="75000"/>
                  </a:schemeClr>
                </a:solidFill>
                <a:cs typeface="Arial" charset="0"/>
              </a:rPr>
              <a:t> </a:t>
            </a:r>
            <a:endParaRPr lang="en-US" dirty="0">
              <a:solidFill>
                <a:schemeClr val="accent2">
                  <a:lumMod val="75000"/>
                </a:schemeClr>
              </a:solidFill>
            </a:endParaRPr>
          </a:p>
        </p:txBody>
      </p:sp>
      <p:sp>
        <p:nvSpPr>
          <p:cNvPr id="434195" name="Text Box 19"/>
          <p:cNvSpPr txBox="1">
            <a:spLocks noChangeArrowheads="1"/>
          </p:cNvSpPr>
          <p:nvPr/>
        </p:nvSpPr>
        <p:spPr bwMode="auto">
          <a:xfrm>
            <a:off x="457200" y="2895600"/>
            <a:ext cx="8077200" cy="2677656"/>
          </a:xfrm>
          <a:prstGeom prst="rect">
            <a:avLst/>
          </a:prstGeom>
          <a:noFill/>
          <a:ln w="19050">
            <a:noFill/>
            <a:miter lim="800000"/>
            <a:headEnd/>
            <a:tailEnd/>
          </a:ln>
          <a:effectLst/>
        </p:spPr>
        <p:txBody>
          <a:bodyPr wrap="square">
            <a:spAutoFit/>
          </a:bodyPr>
          <a:lstStyle/>
          <a:p>
            <a:pPr marL="342900" indent="-342900"/>
            <a:r>
              <a:rPr lang="en-US" sz="2800" b="0" dirty="0">
                <a:solidFill>
                  <a:schemeClr val="accent2">
                    <a:lumMod val="75000"/>
                  </a:schemeClr>
                </a:solidFill>
              </a:rPr>
              <a:t>People began to turn to local </a:t>
            </a:r>
            <a:r>
              <a:rPr lang="en-US" sz="2800" b="0" dirty="0" smtClean="0">
                <a:solidFill>
                  <a:schemeClr val="accent2">
                    <a:lumMod val="75000"/>
                  </a:schemeClr>
                </a:solidFill>
              </a:rPr>
              <a:t>landed </a:t>
            </a:r>
            <a:r>
              <a:rPr lang="en-US" sz="2800" b="0" dirty="0">
                <a:solidFill>
                  <a:schemeClr val="accent2">
                    <a:lumMod val="75000"/>
                  </a:schemeClr>
                </a:solidFill>
              </a:rPr>
              <a:t>aristocrats or nobles to protect them. </a:t>
            </a:r>
            <a:endParaRPr lang="en-US" dirty="0" smtClean="0">
              <a:solidFill>
                <a:schemeClr val="accent2">
                  <a:lumMod val="75000"/>
                </a:schemeClr>
              </a:solidFill>
            </a:endParaRPr>
          </a:p>
          <a:p>
            <a:pPr marL="342900" indent="-342900"/>
            <a:endParaRPr lang="en-US" sz="2800" b="0" dirty="0">
              <a:solidFill>
                <a:schemeClr val="accent2">
                  <a:lumMod val="75000"/>
                </a:schemeClr>
              </a:solidFill>
            </a:endParaRPr>
          </a:p>
          <a:p>
            <a:pPr marL="342900" indent="-342900"/>
            <a:r>
              <a:rPr lang="en-US" sz="2800" b="0" dirty="0">
                <a:solidFill>
                  <a:schemeClr val="accent2">
                    <a:lumMod val="75000"/>
                  </a:schemeClr>
                </a:solidFill>
              </a:rPr>
              <a:t>Nobles exchanged protection for service. This exchange led to a new political and social system called </a:t>
            </a:r>
            <a:r>
              <a:rPr lang="en-US" sz="2800" dirty="0">
                <a:solidFill>
                  <a:schemeClr val="accent2">
                    <a:lumMod val="75000"/>
                  </a:schemeClr>
                </a:solidFill>
              </a:rPr>
              <a:t>feudalism.</a:t>
            </a:r>
          </a:p>
        </p:txBody>
      </p:sp>
    </p:spTree>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34190"/>
                                        </p:tgtEl>
                                        <p:attrNameLst>
                                          <p:attrName>style.visibility</p:attrName>
                                        </p:attrNameLst>
                                      </p:cBhvr>
                                      <p:to>
                                        <p:strVal val="visible"/>
                                      </p:to>
                                    </p:set>
                                    <p:animEffect transition="in" filter="checkerboard(across)">
                                      <p:cBhvr>
                                        <p:cTn id="7" dur="500"/>
                                        <p:tgtEl>
                                          <p:spTgt spid="43419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4194"/>
                                        </p:tgtEl>
                                        <p:attrNameLst>
                                          <p:attrName>style.visibility</p:attrName>
                                        </p:attrNameLst>
                                      </p:cBhvr>
                                      <p:to>
                                        <p:strVal val="visible"/>
                                      </p:to>
                                    </p:set>
                                    <p:animEffect transition="in" filter="wipe(left)">
                                      <p:cBhvr>
                                        <p:cTn id="11" dur="500"/>
                                        <p:tgtEl>
                                          <p:spTgt spid="43419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34195">
                                            <p:txEl>
                                              <p:pRg st="0" end="0"/>
                                            </p:txEl>
                                          </p:spTgt>
                                        </p:tgtEl>
                                        <p:attrNameLst>
                                          <p:attrName>style.visibility</p:attrName>
                                        </p:attrNameLst>
                                      </p:cBhvr>
                                      <p:to>
                                        <p:strVal val="visible"/>
                                      </p:to>
                                    </p:set>
                                    <p:animEffect transition="in" filter="wipe(left)">
                                      <p:cBhvr>
                                        <p:cTn id="16" dur="500"/>
                                        <p:tgtEl>
                                          <p:spTgt spid="43419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34195">
                                            <p:txEl>
                                              <p:pRg st="2" end="2"/>
                                            </p:txEl>
                                          </p:spTgt>
                                        </p:tgtEl>
                                        <p:attrNameLst>
                                          <p:attrName>style.visibility</p:attrName>
                                        </p:attrNameLst>
                                      </p:cBhvr>
                                      <p:to>
                                        <p:strVal val="visible"/>
                                      </p:to>
                                    </p:set>
                                    <p:animEffect transition="in" filter="wipe(left)">
                                      <p:cBhvr>
                                        <p:cTn id="21" dur="500"/>
                                        <p:tgtEl>
                                          <p:spTgt spid="434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90" grpId="0" autoUpdateAnimBg="0"/>
      <p:bldP spid="434194" grpId="0" autoUpdateAnimBg="0"/>
      <p:bldP spid="434195"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2" name="Picture 4"/>
          <p:cNvPicPr>
            <a:picLocks noChangeAspect="1" noChangeArrowheads="1"/>
          </p:cNvPicPr>
          <p:nvPr/>
        </p:nvPicPr>
        <p:blipFill>
          <a:blip r:embed="rId2" cstate="print"/>
          <a:srcRect/>
          <a:stretch>
            <a:fillRect/>
          </a:stretch>
        </p:blipFill>
        <p:spPr bwMode="auto">
          <a:xfrm>
            <a:off x="0" y="455613"/>
            <a:ext cx="9144000" cy="64023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ally, each class worked for the higher class. Obiously the lowest category is the Peasants. They got the worst treatment of all because they had to work very hard and did not receive much..."/>
          <p:cNvPicPr/>
          <p:nvPr/>
        </p:nvPicPr>
        <p:blipFill>
          <a:blip r:embed="rId2" cstate="print"/>
          <a:srcRect/>
          <a:stretch>
            <a:fillRect/>
          </a:stretch>
        </p:blipFill>
        <p:spPr bwMode="auto">
          <a:xfrm>
            <a:off x="1104996" y="404037"/>
            <a:ext cx="6934008" cy="60499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A New Social Order: Feudalism</a:t>
            </a:r>
          </a:p>
        </p:txBody>
      </p:sp>
      <p:sp>
        <p:nvSpPr>
          <p:cNvPr id="8195" name="Rectangle 3"/>
          <p:cNvSpPr>
            <a:spLocks noGrp="1" noChangeArrowheads="1"/>
          </p:cNvSpPr>
          <p:nvPr>
            <p:ph type="body" idx="1"/>
          </p:nvPr>
        </p:nvSpPr>
        <p:spPr/>
        <p:txBody>
          <a:bodyPr>
            <a:normAutofit lnSpcReduction="10000"/>
          </a:bodyPr>
          <a:lstStyle/>
          <a:p>
            <a:pPr>
              <a:lnSpc>
                <a:spcPct val="90000"/>
              </a:lnSpc>
            </a:pPr>
            <a:r>
              <a:rPr lang="en-US" sz="2800" dirty="0"/>
              <a:t>Social Classes Are Well Defined</a:t>
            </a:r>
          </a:p>
          <a:p>
            <a:pPr lvl="1">
              <a:lnSpc>
                <a:spcPct val="90000"/>
              </a:lnSpc>
            </a:pPr>
            <a:r>
              <a:rPr lang="en-US" sz="2400" dirty="0"/>
              <a:t>Medieval feudal system classifies people into three social groups</a:t>
            </a:r>
          </a:p>
          <a:p>
            <a:pPr lvl="2">
              <a:lnSpc>
                <a:spcPct val="90000"/>
              </a:lnSpc>
            </a:pPr>
            <a:r>
              <a:rPr lang="en-US" sz="2000" dirty="0"/>
              <a:t>those who fight: nobles and knights</a:t>
            </a:r>
          </a:p>
          <a:p>
            <a:pPr lvl="2">
              <a:lnSpc>
                <a:spcPct val="90000"/>
              </a:lnSpc>
            </a:pPr>
            <a:r>
              <a:rPr lang="en-US" sz="2000" dirty="0"/>
              <a:t>those who pray: monks, nuns, leaders of the Church</a:t>
            </a:r>
          </a:p>
          <a:p>
            <a:pPr lvl="2">
              <a:lnSpc>
                <a:spcPct val="90000"/>
              </a:lnSpc>
            </a:pPr>
            <a:r>
              <a:rPr lang="en-US" sz="2000" dirty="0"/>
              <a:t>those who work: peasants</a:t>
            </a:r>
          </a:p>
          <a:p>
            <a:pPr lvl="1">
              <a:lnSpc>
                <a:spcPct val="90000"/>
              </a:lnSpc>
            </a:pPr>
            <a:r>
              <a:rPr lang="en-US" sz="2400" dirty="0"/>
              <a:t>Social class is usually inherited; majority of people are peasants</a:t>
            </a:r>
          </a:p>
          <a:p>
            <a:pPr lvl="1">
              <a:lnSpc>
                <a:spcPct val="90000"/>
              </a:lnSpc>
            </a:pPr>
            <a:r>
              <a:rPr lang="en-US" sz="2400" dirty="0"/>
              <a:t>Most peasants are serfs—people lawfully bound to place of birth</a:t>
            </a:r>
          </a:p>
          <a:p>
            <a:pPr lvl="1">
              <a:lnSpc>
                <a:spcPct val="90000"/>
              </a:lnSpc>
            </a:pPr>
            <a:r>
              <a:rPr lang="en-US" sz="2400" dirty="0"/>
              <a:t>Serfs aren’t slaves, but what they produce belongs to their lord</a:t>
            </a:r>
            <a:r>
              <a:rPr lang="en-US" sz="2000" dirty="0"/>
              <a:t/>
            </a:r>
            <a:br>
              <a:rPr lang="en-US" sz="2000" dirty="0"/>
            </a:b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3200"/>
              <a:t>Manors: The Economic Side of Feudalism</a:t>
            </a:r>
          </a:p>
        </p:txBody>
      </p:sp>
      <p:sp>
        <p:nvSpPr>
          <p:cNvPr id="10243" name="Rectangle 3"/>
          <p:cNvSpPr>
            <a:spLocks noGrp="1" noChangeArrowheads="1"/>
          </p:cNvSpPr>
          <p:nvPr>
            <p:ph type="body" idx="1"/>
          </p:nvPr>
        </p:nvSpPr>
        <p:spPr/>
        <p:txBody>
          <a:bodyPr/>
          <a:lstStyle/>
          <a:p>
            <a:r>
              <a:rPr lang="en-US" dirty="0"/>
              <a:t>The Lord’s Estate</a:t>
            </a:r>
          </a:p>
          <a:p>
            <a:pPr lvl="1"/>
            <a:r>
              <a:rPr lang="en-US" dirty="0"/>
              <a:t>The lord’s estate, a manor, has an economic system (</a:t>
            </a:r>
            <a:r>
              <a:rPr lang="en-US" dirty="0" smtClean="0"/>
              <a:t>manorial </a:t>
            </a:r>
            <a:r>
              <a:rPr lang="en-US" dirty="0"/>
              <a:t>system)</a:t>
            </a:r>
          </a:p>
          <a:p>
            <a:pPr lvl="1"/>
            <a:r>
              <a:rPr lang="en-US" dirty="0"/>
              <a:t>Serfs and free peasants maintain the lord’s estate, give grain</a:t>
            </a:r>
          </a:p>
          <a:p>
            <a:pPr lvl="1"/>
            <a:r>
              <a:rPr lang="en-US" dirty="0"/>
              <a:t>The lord provides housing, farmland, protection from bandits</a:t>
            </a:r>
            <a:br>
              <a:rPr lang="en-US" dirty="0"/>
            </a:b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3200"/>
              <a:t>Manors: The Economic Side of Feudalism</a:t>
            </a:r>
          </a:p>
        </p:txBody>
      </p:sp>
      <p:sp>
        <p:nvSpPr>
          <p:cNvPr id="11267" name="Rectangle 3"/>
          <p:cNvSpPr>
            <a:spLocks noGrp="1" noChangeArrowheads="1"/>
          </p:cNvSpPr>
          <p:nvPr>
            <p:ph type="body" idx="1"/>
          </p:nvPr>
        </p:nvSpPr>
        <p:spPr/>
        <p:txBody>
          <a:bodyPr>
            <a:normAutofit lnSpcReduction="10000"/>
          </a:bodyPr>
          <a:lstStyle/>
          <a:p>
            <a:pPr>
              <a:lnSpc>
                <a:spcPct val="90000"/>
              </a:lnSpc>
            </a:pPr>
            <a:r>
              <a:rPr lang="en-US" sz="2800" dirty="0"/>
              <a:t>The Harshness of Manor Life</a:t>
            </a:r>
          </a:p>
          <a:p>
            <a:pPr lvl="1">
              <a:lnSpc>
                <a:spcPct val="90000"/>
              </a:lnSpc>
            </a:pPr>
            <a:r>
              <a:rPr lang="en-US" sz="2400" dirty="0"/>
              <a:t>Peasants pay taxes to use mill and bakery; pay a tithe to priest</a:t>
            </a:r>
          </a:p>
          <a:p>
            <a:pPr lvl="1">
              <a:lnSpc>
                <a:spcPct val="90000"/>
              </a:lnSpc>
            </a:pPr>
            <a:r>
              <a:rPr lang="en-US" sz="2400" dirty="0"/>
              <a:t>Tithe—a church tax—is equal to one-tenth of a peasant’s income</a:t>
            </a:r>
          </a:p>
          <a:p>
            <a:pPr lvl="1">
              <a:lnSpc>
                <a:spcPct val="90000"/>
              </a:lnSpc>
            </a:pPr>
            <a:r>
              <a:rPr lang="en-US" sz="2400" dirty="0"/>
              <a:t>Serfs live in crowded cottages with dirt floors, straw for beds</a:t>
            </a:r>
          </a:p>
          <a:p>
            <a:pPr lvl="1">
              <a:lnSpc>
                <a:spcPct val="90000"/>
              </a:lnSpc>
            </a:pPr>
            <a:r>
              <a:rPr lang="en-US" sz="2400" dirty="0"/>
              <a:t>Daily grind of raising crops, livestock; feeding and clothing family</a:t>
            </a:r>
          </a:p>
          <a:p>
            <a:pPr lvl="1">
              <a:lnSpc>
                <a:spcPct val="90000"/>
              </a:lnSpc>
            </a:pPr>
            <a:r>
              <a:rPr lang="en-US" sz="2400" dirty="0"/>
              <a:t>Poor diet, illness, malnutrition make life expectancy 35 years</a:t>
            </a:r>
          </a:p>
          <a:p>
            <a:pPr lvl="1">
              <a:lnSpc>
                <a:spcPct val="90000"/>
              </a:lnSpc>
            </a:pPr>
            <a:r>
              <a:rPr lang="en-US" sz="2400" dirty="0"/>
              <a:t>Serfs generally accept their lives as part of God’s plan</a:t>
            </a:r>
          </a:p>
          <a:p>
            <a:pPr>
              <a:lnSpc>
                <a:spcPct val="90000"/>
              </a:lnSpc>
            </a:pPr>
            <a:endParaRPr lang="en-US" sz="2400" dirty="0"/>
          </a:p>
        </p:txBody>
      </p:sp>
      <p:sp>
        <p:nvSpPr>
          <p:cNvPr id="4" name="Rectangle 3"/>
          <p:cNvSpPr/>
          <p:nvPr/>
        </p:nvSpPr>
        <p:spPr>
          <a:xfrm>
            <a:off x="304800" y="6248400"/>
            <a:ext cx="8610600" cy="646331"/>
          </a:xfrm>
          <a:prstGeom prst="rect">
            <a:avLst/>
          </a:prstGeom>
        </p:spPr>
        <p:txBody>
          <a:bodyPr wrap="square">
            <a:spAutoFit/>
          </a:bodyPr>
          <a:lstStyle/>
          <a:p>
            <a:r>
              <a:rPr lang="en-US" dirty="0" smtClean="0">
                <a:hlinkClick r:id="rId2"/>
              </a:rPr>
              <a:t>https://www.youtube.com/watch?v=eihD12kEYZE</a:t>
            </a: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t>THE CRUSADES</a:t>
            </a:r>
            <a:endParaRPr lang="en-US" sz="5400" b="1" dirty="0"/>
          </a:p>
        </p:txBody>
      </p:sp>
      <p:pic>
        <p:nvPicPr>
          <p:cNvPr id="2050" name="Picture 2" descr="Crusaders embark for the Levant. From &amp;#039;Le Roman de Godefroi de Bouillon&amp;#039;, France, 1337. Bibliothèque Nationale / Bridgeman Images"/>
          <p:cNvPicPr>
            <a:picLocks noChangeAspect="1" noChangeArrowheads="1"/>
          </p:cNvPicPr>
          <p:nvPr/>
        </p:nvPicPr>
        <p:blipFill>
          <a:blip r:embed="rId2" cstate="print"/>
          <a:srcRect/>
          <a:stretch>
            <a:fillRect/>
          </a:stretch>
        </p:blipFill>
        <p:spPr bwMode="auto">
          <a:xfrm>
            <a:off x="990600" y="1600200"/>
            <a:ext cx="7143750" cy="47434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r>
              <a:rPr lang="en-US" b="1" dirty="0">
                <a:latin typeface="Book Antiqua" pitchFamily="18" charset="0"/>
              </a:rPr>
              <a:t>Crusades</a:t>
            </a:r>
          </a:p>
        </p:txBody>
      </p:sp>
      <p:sp>
        <p:nvSpPr>
          <p:cNvPr id="15365" name="Rectangle 5"/>
          <p:cNvSpPr>
            <a:spLocks noGrp="1" noChangeArrowheads="1"/>
          </p:cNvSpPr>
          <p:nvPr>
            <p:ph type="body" sz="half" idx="1"/>
          </p:nvPr>
        </p:nvSpPr>
        <p:spPr/>
        <p:txBody>
          <a:bodyPr/>
          <a:lstStyle/>
          <a:p>
            <a:r>
              <a:rPr lang="en-US" sz="2800" dirty="0">
                <a:latin typeface="Book Antiqua" pitchFamily="18" charset="0"/>
              </a:rPr>
              <a:t>A long </a:t>
            </a:r>
            <a:r>
              <a:rPr lang="en-US" sz="2800" u="sng" dirty="0">
                <a:latin typeface="Book Antiqua" pitchFamily="18" charset="0"/>
              </a:rPr>
              <a:t>series or Wars between Christians and Muslims</a:t>
            </a:r>
          </a:p>
          <a:p>
            <a:r>
              <a:rPr lang="en-US" sz="2800" dirty="0">
                <a:latin typeface="Book Antiqua" pitchFamily="18" charset="0"/>
              </a:rPr>
              <a:t>They </a:t>
            </a:r>
            <a:r>
              <a:rPr lang="en-US" sz="2800" u="sng" dirty="0">
                <a:latin typeface="Book Antiqua" pitchFamily="18" charset="0"/>
              </a:rPr>
              <a:t>fought over control of Jerusalem which was called the </a:t>
            </a:r>
            <a:r>
              <a:rPr lang="en-US" sz="2800" b="1" u="sng" dirty="0">
                <a:latin typeface="Book Antiqua" pitchFamily="18" charset="0"/>
              </a:rPr>
              <a:t>Holy Land </a:t>
            </a:r>
            <a:r>
              <a:rPr lang="en-US" sz="2800" dirty="0">
                <a:latin typeface="Book Antiqua" pitchFamily="18" charset="0"/>
              </a:rPr>
              <a:t>because it was the region </a:t>
            </a:r>
            <a:r>
              <a:rPr lang="en-US" sz="2800" dirty="0" smtClean="0">
                <a:latin typeface="Book Antiqua" pitchFamily="18" charset="0"/>
              </a:rPr>
              <a:t>where Judaism, Christianity, and Islam all began. </a:t>
            </a:r>
            <a:endParaRPr lang="en-US" sz="2800" dirty="0">
              <a:latin typeface="Book Antiqua" pitchFamily="18" charset="0"/>
            </a:endParaRPr>
          </a:p>
        </p:txBody>
      </p:sp>
      <p:pic>
        <p:nvPicPr>
          <p:cNvPr id="15369" name="Picture 9" descr="7160P4~The-Middle-Ages-The-Crusades-Posters"/>
          <p:cNvPicPr>
            <a:picLocks noChangeAspect="1" noChangeArrowheads="1"/>
          </p:cNvPicPr>
          <p:nvPr/>
        </p:nvPicPr>
        <p:blipFill>
          <a:blip r:embed="rId2" cstate="print"/>
          <a:srcRect/>
          <a:stretch>
            <a:fillRect/>
          </a:stretch>
        </p:blipFill>
        <p:spPr bwMode="auto">
          <a:xfrm>
            <a:off x="5257800" y="1733550"/>
            <a:ext cx="3086100" cy="428625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age result for trade routes to constantinople"/>
          <p:cNvPicPr>
            <a:picLocks noGrp="1"/>
          </p:cNvPicPr>
          <p:nvPr>
            <p:ph/>
          </p:nvPr>
        </p:nvPicPr>
        <p:blipFill>
          <a:blip r:embed="rId2" cstate="print"/>
          <a:srcRect/>
          <a:stretch>
            <a:fillRect/>
          </a:stretch>
        </p:blipFill>
        <p:spPr bwMode="auto">
          <a:xfrm>
            <a:off x="304800" y="304800"/>
            <a:ext cx="86868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l"/>
            <a:r>
              <a:rPr lang="en-US" dirty="0" smtClean="0"/>
              <a:t>Middle Ages Stations</a:t>
            </a:r>
            <a:endParaRPr lang="en-US" dirty="0"/>
          </a:p>
        </p:txBody>
      </p:sp>
      <p:sp>
        <p:nvSpPr>
          <p:cNvPr id="3" name="TextBox 2"/>
          <p:cNvSpPr txBox="1"/>
          <p:nvPr/>
        </p:nvSpPr>
        <p:spPr>
          <a:xfrm>
            <a:off x="0" y="2362200"/>
            <a:ext cx="8915400" cy="5293757"/>
          </a:xfrm>
          <a:prstGeom prst="rect">
            <a:avLst/>
          </a:prstGeom>
          <a:noFill/>
        </p:spPr>
        <p:txBody>
          <a:bodyPr wrap="square" rtlCol="0">
            <a:spAutoFit/>
          </a:bodyPr>
          <a:lstStyle/>
          <a:p>
            <a:r>
              <a:rPr lang="en-US" sz="3200" dirty="0" smtClean="0"/>
              <a:t>1 – Feudalism</a:t>
            </a:r>
          </a:p>
          <a:p>
            <a:r>
              <a:rPr lang="en-US" sz="3200" dirty="0" smtClean="0"/>
              <a:t>2- The Crusades</a:t>
            </a:r>
          </a:p>
          <a:p>
            <a:r>
              <a:rPr lang="en-US" sz="3200" dirty="0" smtClean="0"/>
              <a:t>3 – The Black Death</a:t>
            </a:r>
          </a:p>
          <a:p>
            <a:r>
              <a:rPr lang="en-US" sz="3200" dirty="0" smtClean="0"/>
              <a:t>4 – Society</a:t>
            </a:r>
            <a:endParaRPr lang="en-US" dirty="0" smtClean="0"/>
          </a:p>
          <a:p>
            <a:endParaRPr lang="en-US" dirty="0" smtClean="0"/>
          </a:p>
          <a:p>
            <a:r>
              <a:rPr lang="en-US" sz="2400" dirty="0" smtClean="0"/>
              <a:t>When you are finished, answer the following question somewhere on your sheet:</a:t>
            </a:r>
          </a:p>
          <a:p>
            <a:r>
              <a:rPr lang="en-US" sz="2400" b="1" i="1" dirty="0" smtClean="0"/>
              <a:t>Discuss how you think  the Crusades and the Black Plague contributed to  a change in the class structure and economies of society in this part of the world and ushered in a new era.  </a:t>
            </a:r>
          </a:p>
          <a:p>
            <a:endParaRPr lang="en-US" dirty="0" smtClean="0"/>
          </a:p>
          <a:p>
            <a:endParaRPr lang="en-US" dirty="0" smtClean="0"/>
          </a:p>
          <a:p>
            <a:endParaRPr lang="en-US" dirty="0" smtClean="0"/>
          </a:p>
          <a:p>
            <a:endParaRPr lang="en-US" dirty="0"/>
          </a:p>
        </p:txBody>
      </p:sp>
      <p:sp>
        <p:nvSpPr>
          <p:cNvPr id="4" name="TextBox 3"/>
          <p:cNvSpPr txBox="1"/>
          <p:nvPr/>
        </p:nvSpPr>
        <p:spPr>
          <a:xfrm>
            <a:off x="304801" y="1371600"/>
            <a:ext cx="8610600" cy="954107"/>
          </a:xfrm>
          <a:prstGeom prst="rect">
            <a:avLst/>
          </a:prstGeom>
          <a:noFill/>
        </p:spPr>
        <p:txBody>
          <a:bodyPr wrap="square" rtlCol="0">
            <a:spAutoFit/>
          </a:bodyPr>
          <a:lstStyle/>
          <a:p>
            <a:r>
              <a:rPr lang="en-US" sz="2800" dirty="0" smtClean="0"/>
              <a:t>You will be rotating between 3 stations to respond to questions relating to the following topics:</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p:txBody>
          <a:bodyPr/>
          <a:lstStyle/>
          <a:p>
            <a:r>
              <a:rPr lang="en-US">
                <a:latin typeface="Book Antiqua" pitchFamily="18" charset="0"/>
              </a:rPr>
              <a:t>Causes of the Crusades</a:t>
            </a:r>
          </a:p>
        </p:txBody>
      </p:sp>
      <p:graphicFrame>
        <p:nvGraphicFramePr>
          <p:cNvPr id="17415" name="Organization Chart 7"/>
          <p:cNvGraphicFramePr>
            <a:graphicFrameLocks/>
          </p:cNvGraphicFramePr>
          <p:nvPr>
            <p:ph type="dgm" idx="1"/>
          </p:nvPr>
        </p:nvGraphicFramePr>
        <p:xfrm>
          <a:off x="457200" y="1614488"/>
          <a:ext cx="8229600" cy="4495800"/>
        </p:xfrm>
        <a:graphic>
          <a:graphicData uri="http://schemas.openxmlformats.org/drawingml/2006/compatibility">
            <com:legacyDrawing xmlns:com="http://schemas.openxmlformats.org/drawingml/2006/compatibility" spid="_x0000_s1026"/>
          </a:graphicData>
        </a:graphic>
      </p:graphicFrame>
      <p:pic>
        <p:nvPicPr>
          <p:cNvPr id="17423" name="Picture 15" descr="Allah"/>
          <p:cNvPicPr>
            <a:picLocks noChangeAspect="1" noChangeArrowheads="1"/>
          </p:cNvPicPr>
          <p:nvPr/>
        </p:nvPicPr>
        <p:blipFill>
          <a:blip r:embed="rId3" cstate="print"/>
          <a:srcRect/>
          <a:stretch>
            <a:fillRect/>
          </a:stretch>
        </p:blipFill>
        <p:spPr bwMode="auto">
          <a:xfrm>
            <a:off x="342900" y="1557338"/>
            <a:ext cx="2628900" cy="1866900"/>
          </a:xfrm>
          <a:prstGeom prst="rect">
            <a:avLst/>
          </a:prstGeom>
          <a:noFill/>
        </p:spPr>
      </p:pic>
      <p:pic>
        <p:nvPicPr>
          <p:cNvPr id="17424" name="Picture 16" descr="cross2"/>
          <p:cNvPicPr>
            <a:picLocks noChangeAspect="1" noChangeArrowheads="1"/>
          </p:cNvPicPr>
          <p:nvPr/>
        </p:nvPicPr>
        <p:blipFill>
          <a:blip r:embed="rId4" cstate="print"/>
          <a:srcRect/>
          <a:stretch>
            <a:fillRect/>
          </a:stretch>
        </p:blipFill>
        <p:spPr bwMode="auto">
          <a:xfrm>
            <a:off x="6705600" y="1447800"/>
            <a:ext cx="1428750" cy="20383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atin typeface="Book Antiqua" pitchFamily="18" charset="0"/>
              </a:rPr>
              <a:t>The Call to Arms</a:t>
            </a:r>
          </a:p>
        </p:txBody>
      </p:sp>
      <p:sp>
        <p:nvSpPr>
          <p:cNvPr id="19459" name="Rectangle 3"/>
          <p:cNvSpPr>
            <a:spLocks noGrp="1" noChangeArrowheads="1"/>
          </p:cNvSpPr>
          <p:nvPr>
            <p:ph type="body" idx="1"/>
          </p:nvPr>
        </p:nvSpPr>
        <p:spPr>
          <a:xfrm>
            <a:off x="4953000" y="1600200"/>
            <a:ext cx="3733800" cy="4525963"/>
          </a:xfrm>
        </p:spPr>
        <p:txBody>
          <a:bodyPr/>
          <a:lstStyle/>
          <a:p>
            <a:r>
              <a:rPr lang="en-US" dirty="0">
                <a:latin typeface="Book Antiqua" pitchFamily="18" charset="0"/>
              </a:rPr>
              <a:t>Pope Urban II called for the defeat of the Turks, returning the Holy Land to the Christians</a:t>
            </a:r>
          </a:p>
        </p:txBody>
      </p:sp>
      <p:pic>
        <p:nvPicPr>
          <p:cNvPr id="19460" name="Picture 4" descr="Preaching Urban"/>
          <p:cNvPicPr>
            <a:picLocks noChangeAspect="1" noChangeArrowheads="1"/>
          </p:cNvPicPr>
          <p:nvPr/>
        </p:nvPicPr>
        <p:blipFill>
          <a:blip r:embed="rId2" cstate="print"/>
          <a:srcRect/>
          <a:stretch>
            <a:fillRect/>
          </a:stretch>
        </p:blipFill>
        <p:spPr bwMode="auto">
          <a:xfrm>
            <a:off x="381000" y="1600200"/>
            <a:ext cx="4000500" cy="36861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atin typeface="Book Antiqua" pitchFamily="18" charset="0"/>
              </a:rPr>
              <a:t>The First Crusade (1096-1099)</a:t>
            </a:r>
          </a:p>
        </p:txBody>
      </p:sp>
      <p:sp>
        <p:nvSpPr>
          <p:cNvPr id="21507" name="Rectangle 3"/>
          <p:cNvSpPr>
            <a:spLocks noGrp="1" noChangeArrowheads="1"/>
          </p:cNvSpPr>
          <p:nvPr>
            <p:ph type="body" idx="1"/>
          </p:nvPr>
        </p:nvSpPr>
        <p:spPr>
          <a:xfrm>
            <a:off x="457200" y="1600200"/>
            <a:ext cx="4343400" cy="4525963"/>
          </a:xfrm>
        </p:spPr>
        <p:txBody>
          <a:bodyPr/>
          <a:lstStyle/>
          <a:p>
            <a:r>
              <a:rPr lang="en-US" dirty="0">
                <a:latin typeface="Book Antiqua" pitchFamily="18" charset="0"/>
              </a:rPr>
              <a:t>Peasant army</a:t>
            </a:r>
          </a:p>
          <a:p>
            <a:pPr lvl="1"/>
            <a:r>
              <a:rPr lang="en-US" dirty="0">
                <a:latin typeface="Book Antiqua" pitchFamily="18" charset="0"/>
              </a:rPr>
              <a:t>Untrained</a:t>
            </a:r>
          </a:p>
          <a:p>
            <a:pPr lvl="1"/>
            <a:r>
              <a:rPr lang="en-US" dirty="0">
                <a:latin typeface="Book Antiqua" pitchFamily="18" charset="0"/>
              </a:rPr>
              <a:t>Lacked military equipment</a:t>
            </a:r>
          </a:p>
          <a:p>
            <a:pPr lvl="1"/>
            <a:r>
              <a:rPr lang="en-US" dirty="0">
                <a:latin typeface="Book Antiqua" pitchFamily="18" charset="0"/>
              </a:rPr>
              <a:t>Many killed by Muslim Turks</a:t>
            </a:r>
          </a:p>
          <a:p>
            <a:r>
              <a:rPr lang="en-US" dirty="0">
                <a:latin typeface="Book Antiqua" pitchFamily="18" charset="0"/>
              </a:rPr>
              <a:t>Knights</a:t>
            </a:r>
          </a:p>
          <a:p>
            <a:pPr lvl="1"/>
            <a:r>
              <a:rPr lang="en-US" dirty="0">
                <a:latin typeface="Book Antiqua" pitchFamily="18" charset="0"/>
              </a:rPr>
              <a:t>Succeeded in capturing Jerusalem</a:t>
            </a:r>
          </a:p>
        </p:txBody>
      </p:sp>
      <p:pic>
        <p:nvPicPr>
          <p:cNvPr id="21508" name="Picture 4" descr="crusades fighting"/>
          <p:cNvPicPr>
            <a:picLocks noChangeAspect="1" noChangeArrowheads="1"/>
          </p:cNvPicPr>
          <p:nvPr/>
        </p:nvPicPr>
        <p:blipFill>
          <a:blip r:embed="rId2" cstate="print"/>
          <a:srcRect/>
          <a:stretch>
            <a:fillRect/>
          </a:stretch>
        </p:blipFill>
        <p:spPr bwMode="auto">
          <a:xfrm>
            <a:off x="5029200" y="1752600"/>
            <a:ext cx="3730625" cy="4114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atin typeface="Book Antiqua" pitchFamily="18" charset="0"/>
              </a:rPr>
              <a:t>Second Crusade (1147-1149)</a:t>
            </a:r>
          </a:p>
        </p:txBody>
      </p:sp>
      <p:sp>
        <p:nvSpPr>
          <p:cNvPr id="22531" name="Rectangle 3"/>
          <p:cNvSpPr>
            <a:spLocks noGrp="1" noChangeArrowheads="1"/>
          </p:cNvSpPr>
          <p:nvPr>
            <p:ph type="body" idx="1"/>
          </p:nvPr>
        </p:nvSpPr>
        <p:spPr/>
        <p:txBody>
          <a:bodyPr/>
          <a:lstStyle/>
          <a:p>
            <a:r>
              <a:rPr lang="en-US" dirty="0">
                <a:latin typeface="Book Antiqua" pitchFamily="18" charset="0"/>
              </a:rPr>
              <a:t>After victory many Christians went back home.</a:t>
            </a:r>
          </a:p>
          <a:p>
            <a:r>
              <a:rPr lang="en-US" dirty="0">
                <a:latin typeface="Book Antiqua" pitchFamily="18" charset="0"/>
              </a:rPr>
              <a:t>The Turks eventually took back much of the territory.</a:t>
            </a:r>
          </a:p>
          <a:p>
            <a:r>
              <a:rPr lang="en-US" dirty="0">
                <a:latin typeface="Book Antiqua" pitchFamily="18" charset="0"/>
              </a:rPr>
              <a:t>King of France and </a:t>
            </a:r>
            <a:r>
              <a:rPr lang="en-US" dirty="0" smtClean="0">
                <a:latin typeface="Book Antiqua" pitchFamily="18" charset="0"/>
              </a:rPr>
              <a:t>Holy Roman Emperor sent </a:t>
            </a:r>
            <a:r>
              <a:rPr lang="en-US" dirty="0">
                <a:latin typeface="Book Antiqua" pitchFamily="18" charset="0"/>
              </a:rPr>
              <a:t>troops to stop the Turks.</a:t>
            </a:r>
          </a:p>
          <a:p>
            <a:endParaRPr lang="en-US" dirty="0">
              <a:latin typeface="Book Antiqua" pitchFamily="18" charset="0"/>
            </a:endParaRPr>
          </a:p>
        </p:txBody>
      </p:sp>
      <p:pic>
        <p:nvPicPr>
          <p:cNvPr id="22532" name="Picture 4" descr="web_RichardTheLionheart"/>
          <p:cNvPicPr>
            <a:picLocks noChangeAspect="1" noChangeArrowheads="1"/>
          </p:cNvPicPr>
          <p:nvPr/>
        </p:nvPicPr>
        <p:blipFill>
          <a:blip r:embed="rId2" cstate="print"/>
          <a:srcRect/>
          <a:stretch>
            <a:fillRect/>
          </a:stretch>
        </p:blipFill>
        <p:spPr bwMode="auto">
          <a:xfrm rot="10800000" flipH="1" flipV="1">
            <a:off x="6172200" y="4495800"/>
            <a:ext cx="2590800" cy="197167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atin typeface="Book Antiqua" pitchFamily="18" charset="0"/>
              </a:rPr>
              <a:t>Second Crusade (1147-1149)</a:t>
            </a:r>
          </a:p>
        </p:txBody>
      </p:sp>
      <p:sp>
        <p:nvSpPr>
          <p:cNvPr id="23555" name="Rectangle 3"/>
          <p:cNvSpPr>
            <a:spLocks noGrp="1" noChangeArrowheads="1"/>
          </p:cNvSpPr>
          <p:nvPr>
            <p:ph type="body" idx="1"/>
          </p:nvPr>
        </p:nvSpPr>
        <p:spPr>
          <a:xfrm>
            <a:off x="457200" y="1600200"/>
            <a:ext cx="3962400" cy="4525963"/>
          </a:xfrm>
        </p:spPr>
        <p:txBody>
          <a:bodyPr/>
          <a:lstStyle/>
          <a:p>
            <a:r>
              <a:rPr lang="en-US">
                <a:latin typeface="Book Antiqua" pitchFamily="18" charset="0"/>
              </a:rPr>
              <a:t>Saladin leads the Muslim Turks to victory, defeating the Christians</a:t>
            </a:r>
          </a:p>
          <a:p>
            <a:r>
              <a:rPr lang="en-US" sz="2000">
                <a:latin typeface="Book Antiqua" pitchFamily="18" charset="0"/>
              </a:rPr>
              <a:t>* He was considered a very wise ruler. He was known for his sometimes kind treatment of fallen enemies. Many Christians saw him as a model of knightly </a:t>
            </a:r>
            <a:r>
              <a:rPr lang="en-US" sz="2000" u="sng">
                <a:latin typeface="Book Antiqua" pitchFamily="18" charset="0"/>
              </a:rPr>
              <a:t>chivalry</a:t>
            </a:r>
            <a:r>
              <a:rPr lang="en-US" sz="2000">
                <a:latin typeface="Book Antiqua" pitchFamily="18" charset="0"/>
              </a:rPr>
              <a:t>.</a:t>
            </a:r>
          </a:p>
        </p:txBody>
      </p:sp>
      <p:pic>
        <p:nvPicPr>
          <p:cNvPr id="23556" name="Picture 4" descr="Saladin"/>
          <p:cNvPicPr>
            <a:picLocks noChangeAspect="1" noChangeArrowheads="1"/>
          </p:cNvPicPr>
          <p:nvPr/>
        </p:nvPicPr>
        <p:blipFill>
          <a:blip r:embed="rId2" cstate="print"/>
          <a:srcRect/>
          <a:stretch>
            <a:fillRect/>
          </a:stretch>
        </p:blipFill>
        <p:spPr bwMode="auto">
          <a:xfrm>
            <a:off x="4876800" y="1371600"/>
            <a:ext cx="3860800" cy="4876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0"/>
            <a:ext cx="8229600" cy="1143000"/>
          </a:xfrm>
        </p:spPr>
        <p:txBody>
          <a:bodyPr/>
          <a:lstStyle/>
          <a:p>
            <a:r>
              <a:rPr lang="en-US" sz="4000" dirty="0">
                <a:latin typeface="Book Antiqua" pitchFamily="18" charset="0"/>
              </a:rPr>
              <a:t>Crusades Continue Through 1200’s</a:t>
            </a:r>
          </a:p>
        </p:txBody>
      </p:sp>
      <p:sp>
        <p:nvSpPr>
          <p:cNvPr id="25603" name="Rectangle 3"/>
          <p:cNvSpPr>
            <a:spLocks noGrp="1" noChangeArrowheads="1"/>
          </p:cNvSpPr>
          <p:nvPr>
            <p:ph type="body" idx="1"/>
          </p:nvPr>
        </p:nvSpPr>
        <p:spPr>
          <a:xfrm>
            <a:off x="381000" y="990600"/>
            <a:ext cx="8229600" cy="4525963"/>
          </a:xfrm>
        </p:spPr>
        <p:txBody>
          <a:bodyPr/>
          <a:lstStyle/>
          <a:p>
            <a:r>
              <a:rPr lang="en-US" dirty="0">
                <a:latin typeface="Book Antiqua" pitchFamily="18" charset="0"/>
              </a:rPr>
              <a:t>Several more crusades attempted with no victories for the Christians</a:t>
            </a:r>
          </a:p>
          <a:p>
            <a:r>
              <a:rPr lang="en-US" dirty="0">
                <a:latin typeface="Book Antiqua" pitchFamily="18" charset="0"/>
              </a:rPr>
              <a:t>Children’s crusade, - 30,000 soldiers - many of them under 12 years old – Never made it to the Holy </a:t>
            </a:r>
            <a:r>
              <a:rPr lang="en-US" dirty="0" smtClean="0">
                <a:latin typeface="Book Antiqua" pitchFamily="18" charset="0"/>
              </a:rPr>
              <a:t>Land</a:t>
            </a:r>
          </a:p>
          <a:p>
            <a:r>
              <a:rPr lang="en-US" dirty="0" smtClean="0">
                <a:latin typeface="Book Antiqua" pitchFamily="18" charset="0"/>
              </a:rPr>
              <a:t>Constantinople (Capitol of the Byzantine Empire) is finally sacked by the Turks in </a:t>
            </a:r>
            <a:r>
              <a:rPr lang="en-US" b="1" dirty="0" smtClean="0">
                <a:latin typeface="Book Antiqua" pitchFamily="18" charset="0"/>
              </a:rPr>
              <a:t>1453</a:t>
            </a:r>
            <a:r>
              <a:rPr lang="en-US" dirty="0" smtClean="0">
                <a:latin typeface="Book Antiqua" pitchFamily="18" charset="0"/>
              </a:rPr>
              <a:t> </a:t>
            </a:r>
            <a:endParaRPr lang="en-US" dirty="0">
              <a:latin typeface="Book Antiqua" pitchFamily="18" charset="0"/>
            </a:endParaRPr>
          </a:p>
        </p:txBody>
      </p:sp>
      <p:pic>
        <p:nvPicPr>
          <p:cNvPr id="25605" name="Picture 5" descr="children's crusade"/>
          <p:cNvPicPr>
            <a:picLocks noChangeAspect="1" noChangeArrowheads="1"/>
          </p:cNvPicPr>
          <p:nvPr/>
        </p:nvPicPr>
        <p:blipFill>
          <a:blip r:embed="rId2" cstate="print"/>
          <a:srcRect/>
          <a:stretch>
            <a:fillRect/>
          </a:stretch>
        </p:blipFill>
        <p:spPr bwMode="auto">
          <a:xfrm>
            <a:off x="6705600" y="4854490"/>
            <a:ext cx="2438400" cy="200351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Image result for trade routes to constantinople"/>
          <p:cNvPicPr>
            <a:picLocks noGrp="1"/>
          </p:cNvPicPr>
          <p:nvPr>
            <p:ph/>
          </p:nvPr>
        </p:nvPicPr>
        <p:blipFill>
          <a:blip r:embed="rId2" cstate="print"/>
          <a:srcRect/>
          <a:stretch>
            <a:fillRect/>
          </a:stretch>
        </p:blipFill>
        <p:spPr bwMode="auto">
          <a:xfrm>
            <a:off x="304800" y="304800"/>
            <a:ext cx="86868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atin typeface="Book Antiqua" pitchFamily="18" charset="0"/>
              </a:rPr>
              <a:t>Results of the Crusades</a:t>
            </a:r>
          </a:p>
        </p:txBody>
      </p:sp>
      <p:sp>
        <p:nvSpPr>
          <p:cNvPr id="26627" name="Rectangle 3"/>
          <p:cNvSpPr>
            <a:spLocks noGrp="1" noChangeArrowheads="1"/>
          </p:cNvSpPr>
          <p:nvPr>
            <p:ph type="body" idx="1"/>
          </p:nvPr>
        </p:nvSpPr>
        <p:spPr/>
        <p:txBody>
          <a:bodyPr/>
          <a:lstStyle/>
          <a:p>
            <a:r>
              <a:rPr lang="en-US" b="1" dirty="0" smtClean="0">
                <a:latin typeface="Book Antiqua" pitchFamily="18" charset="0"/>
              </a:rPr>
              <a:t>Turks traveled</a:t>
            </a:r>
            <a:r>
              <a:rPr lang="en-US" dirty="0" smtClean="0">
                <a:latin typeface="Book Antiqua" pitchFamily="18" charset="0"/>
              </a:rPr>
              <a:t> </a:t>
            </a:r>
            <a:r>
              <a:rPr lang="en-US" dirty="0">
                <a:latin typeface="Book Antiqua" pitchFamily="18" charset="0"/>
              </a:rPr>
              <a:t>they would </a:t>
            </a:r>
            <a:r>
              <a:rPr lang="en-US" b="1" dirty="0" smtClean="0">
                <a:latin typeface="Book Antiqua" pitchFamily="18" charset="0"/>
              </a:rPr>
              <a:t>trade</a:t>
            </a:r>
            <a:endParaRPr lang="en-US" b="1" dirty="0">
              <a:latin typeface="Book Antiqua" pitchFamily="18" charset="0"/>
            </a:endParaRPr>
          </a:p>
          <a:p>
            <a:r>
              <a:rPr lang="en-US" b="1" dirty="0" smtClean="0">
                <a:latin typeface="Book Antiqua" pitchFamily="18" charset="0"/>
              </a:rPr>
              <a:t>Improvements</a:t>
            </a:r>
            <a:r>
              <a:rPr lang="en-US" sz="2400" dirty="0" smtClean="0">
                <a:latin typeface="Book Antiqua" pitchFamily="18" charset="0"/>
              </a:rPr>
              <a:t> </a:t>
            </a:r>
            <a:r>
              <a:rPr lang="en-US" sz="2400" dirty="0">
                <a:latin typeface="Book Antiqua" pitchFamily="18" charset="0"/>
              </a:rPr>
              <a:t>–</a:t>
            </a:r>
            <a:r>
              <a:rPr lang="en-US" dirty="0">
                <a:latin typeface="Book Antiqua" pitchFamily="18" charset="0"/>
              </a:rPr>
              <a:t> </a:t>
            </a:r>
            <a:r>
              <a:rPr lang="en-US" sz="2400" dirty="0">
                <a:latin typeface="Book Antiqua" pitchFamily="18" charset="0"/>
              </a:rPr>
              <a:t>Ships, Maps, </a:t>
            </a:r>
            <a:r>
              <a:rPr lang="en-US" sz="2400" dirty="0" smtClean="0">
                <a:latin typeface="Book Antiqua" pitchFamily="18" charset="0"/>
              </a:rPr>
              <a:t>Explorers </a:t>
            </a:r>
            <a:r>
              <a:rPr lang="en-US" sz="2400" dirty="0" smtClean="0">
                <a:solidFill>
                  <a:srgbClr val="FF0000"/>
                </a:solidFill>
                <a:latin typeface="Book Antiqua" pitchFamily="18" charset="0"/>
              </a:rPr>
              <a:t>(P)</a:t>
            </a:r>
            <a:endParaRPr lang="en-US" sz="2400" dirty="0">
              <a:solidFill>
                <a:srgbClr val="FF0000"/>
              </a:solidFill>
              <a:latin typeface="Book Antiqua" pitchFamily="18" charset="0"/>
            </a:endParaRPr>
          </a:p>
          <a:p>
            <a:r>
              <a:rPr lang="en-US" b="1" dirty="0" smtClean="0">
                <a:latin typeface="Book Antiqua" pitchFamily="18" charset="0"/>
              </a:rPr>
              <a:t>Feudalism</a:t>
            </a:r>
            <a:r>
              <a:rPr lang="en-US" sz="2400" dirty="0" smtClean="0">
                <a:latin typeface="Book Antiqua" pitchFamily="18" charset="0"/>
              </a:rPr>
              <a:t> </a:t>
            </a:r>
            <a:r>
              <a:rPr lang="en-US" sz="2400" dirty="0">
                <a:latin typeface="Book Antiqua" pitchFamily="18" charset="0"/>
              </a:rPr>
              <a:t>declines because Feudal lords die or 	spend too much money on military</a:t>
            </a:r>
            <a:r>
              <a:rPr lang="en-US" sz="2400" dirty="0" smtClean="0">
                <a:latin typeface="Book Antiqua" pitchFamily="18" charset="0"/>
              </a:rPr>
              <a:t>. </a:t>
            </a:r>
            <a:r>
              <a:rPr lang="en-US" sz="2400" dirty="0" smtClean="0">
                <a:solidFill>
                  <a:srgbClr val="FF0000"/>
                </a:solidFill>
                <a:latin typeface="Book Antiqua" pitchFamily="18" charset="0"/>
              </a:rPr>
              <a:t>(S)</a:t>
            </a:r>
            <a:endParaRPr lang="en-US" sz="2400" dirty="0">
              <a:solidFill>
                <a:srgbClr val="FF0000"/>
              </a:solidFill>
              <a:latin typeface="Book Antiqua" pitchFamily="18" charset="0"/>
            </a:endParaRPr>
          </a:p>
          <a:p>
            <a:r>
              <a:rPr lang="en-US" b="1" dirty="0" smtClean="0">
                <a:latin typeface="Book Antiqua" pitchFamily="18" charset="0"/>
              </a:rPr>
              <a:t>Turks</a:t>
            </a:r>
            <a:r>
              <a:rPr lang="en-US" sz="2400" dirty="0" smtClean="0">
                <a:latin typeface="Book Antiqua" pitchFamily="18" charset="0"/>
              </a:rPr>
              <a:t> </a:t>
            </a:r>
            <a:r>
              <a:rPr lang="en-US" sz="2400" dirty="0">
                <a:latin typeface="Book Antiqua" pitchFamily="18" charset="0"/>
              </a:rPr>
              <a:t>still rule the Holy Land </a:t>
            </a:r>
          </a:p>
          <a:p>
            <a:r>
              <a:rPr lang="en-US" b="1" dirty="0" smtClean="0">
                <a:latin typeface="Book Antiqua" pitchFamily="18" charset="0"/>
              </a:rPr>
              <a:t>Travel</a:t>
            </a:r>
            <a:r>
              <a:rPr lang="en-US" sz="2400" dirty="0" smtClean="0">
                <a:latin typeface="Book Antiqua" pitchFamily="18" charset="0"/>
              </a:rPr>
              <a:t> </a:t>
            </a:r>
            <a:r>
              <a:rPr lang="en-US" sz="2400" dirty="0">
                <a:latin typeface="Book Antiqua" pitchFamily="18" charset="0"/>
              </a:rPr>
              <a:t>– Europeans want to travel more</a:t>
            </a:r>
          </a:p>
          <a:p>
            <a:r>
              <a:rPr lang="en-US" b="1" dirty="0" smtClean="0">
                <a:latin typeface="Book Antiqua" pitchFamily="18" charset="0"/>
              </a:rPr>
              <a:t>Trade</a:t>
            </a:r>
            <a:r>
              <a:rPr lang="en-US" sz="2400" dirty="0" smtClean="0">
                <a:latin typeface="Book Antiqua" pitchFamily="18" charset="0"/>
              </a:rPr>
              <a:t> </a:t>
            </a:r>
            <a:r>
              <a:rPr lang="en-US" sz="2400" dirty="0">
                <a:latin typeface="Book Antiqua" pitchFamily="18" charset="0"/>
              </a:rPr>
              <a:t>– Europeans want product from the East </a:t>
            </a:r>
            <a:r>
              <a:rPr lang="en-US" sz="2400" dirty="0" smtClean="0">
                <a:latin typeface="Book Antiqua" pitchFamily="18" charset="0"/>
              </a:rPr>
              <a:t>such </a:t>
            </a:r>
            <a:r>
              <a:rPr lang="en-US" sz="2400" dirty="0">
                <a:latin typeface="Book Antiqua" pitchFamily="18" charset="0"/>
              </a:rPr>
              <a:t>as sugar, cotton, silk, spices, etc. </a:t>
            </a:r>
            <a:r>
              <a:rPr lang="en-US" sz="2400" dirty="0" smtClean="0">
                <a:solidFill>
                  <a:srgbClr val="FF0000"/>
                </a:solidFill>
                <a:latin typeface="Book Antiqua" pitchFamily="18" charset="0"/>
              </a:rPr>
              <a:t>(E)</a:t>
            </a:r>
          </a:p>
          <a:p>
            <a:pPr>
              <a:buNone/>
            </a:pPr>
            <a:endParaRPr lang="en-US" sz="2400" dirty="0" smtClean="0">
              <a:latin typeface="Book Antiqua" pitchFamily="18" charset="0"/>
              <a:hlinkClick r:id="rId2"/>
            </a:endParaRPr>
          </a:p>
          <a:p>
            <a:pPr>
              <a:buNone/>
            </a:pPr>
            <a:r>
              <a:rPr lang="en-US" sz="2400" dirty="0" smtClean="0">
                <a:latin typeface="Book Antiqua" pitchFamily="18" charset="0"/>
                <a:hlinkClick r:id="rId2"/>
              </a:rPr>
              <a:t>https://www.youtube.com/watch?v=CcGzQ3ga5R8</a:t>
            </a:r>
            <a:endParaRPr lang="en-US" sz="2400" dirty="0" smtClean="0">
              <a:latin typeface="Book Antiqua" pitchFamily="18" charset="0"/>
            </a:endParaRPr>
          </a:p>
          <a:p>
            <a:endParaRPr lang="en-US" sz="2400" dirty="0">
              <a:latin typeface="Book Antiqua" pitchFamily="18" charset="0"/>
            </a:endParaRPr>
          </a:p>
          <a:p>
            <a:endParaRPr lang="en-US" b="1" dirty="0">
              <a:latin typeface="Book Antiqu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WordArt 2"/>
          <p:cNvSpPr>
            <a:spLocks noChangeArrowheads="1" noChangeShapeType="1" noTextEdit="1"/>
          </p:cNvSpPr>
          <p:nvPr/>
        </p:nvSpPr>
        <p:spPr bwMode="auto">
          <a:xfrm>
            <a:off x="1524000" y="1219200"/>
            <a:ext cx="5867400" cy="1905000"/>
          </a:xfrm>
          <a:prstGeom prst="rect">
            <a:avLst/>
          </a:prstGeom>
        </p:spPr>
        <p:txBody>
          <a:bodyPr wrap="none" fromWordArt="1">
            <a:prstTxWarp prst="textFadeUp">
              <a:avLst>
                <a:gd name="adj" fmla="val 9991"/>
              </a:avLst>
            </a:prstTxWarp>
          </a:bodyPr>
          <a:lstStyle/>
          <a:p>
            <a:pPr algn="ctr"/>
            <a:r>
              <a:rPr lang="en-US" sz="3600" kern="10" dirty="0">
                <a:ln w="12700">
                  <a:solidFill>
                    <a:srgbClr val="B2B2B2"/>
                  </a:solidFill>
                  <a:round/>
                  <a:headEnd/>
                  <a:tailEnd/>
                </a:ln>
                <a:solidFill>
                  <a:schemeClr val="tx1">
                    <a:lumMod val="95000"/>
                    <a:lumOff val="5000"/>
                  </a:schemeClr>
                </a:solidFill>
                <a:latin typeface="Nosferatu"/>
              </a:rPr>
              <a:t>The Black Death</a:t>
            </a:r>
          </a:p>
        </p:txBody>
      </p:sp>
      <p:sp>
        <p:nvSpPr>
          <p:cNvPr id="86019" name="WordArt 3"/>
          <p:cNvSpPr>
            <a:spLocks noChangeArrowheads="1" noChangeShapeType="1" noTextEdit="1"/>
          </p:cNvSpPr>
          <p:nvPr/>
        </p:nvSpPr>
        <p:spPr bwMode="auto">
          <a:xfrm>
            <a:off x="3124200" y="5105400"/>
            <a:ext cx="2819400" cy="571500"/>
          </a:xfrm>
          <a:prstGeom prst="rect">
            <a:avLst/>
          </a:prstGeom>
        </p:spPr>
        <p:txBody>
          <a:bodyPr wrap="none" fromWordArt="1">
            <a:prstTxWarp prst="textFadeUp">
              <a:avLst>
                <a:gd name="adj" fmla="val 0"/>
              </a:avLst>
            </a:prstTxWarp>
          </a:bodyPr>
          <a:lstStyle/>
          <a:p>
            <a:pPr algn="ctr"/>
            <a:r>
              <a:rPr lang="en-US" sz="3600" kern="10" dirty="0">
                <a:ln w="12700">
                  <a:solidFill>
                    <a:srgbClr val="B2B2B2"/>
                  </a:solidFill>
                  <a:round/>
                  <a:headEnd/>
                  <a:tailEnd/>
                </a:ln>
                <a:gradFill rotWithShape="1">
                  <a:gsLst>
                    <a:gs pos="0">
                      <a:srgbClr val="520402"/>
                    </a:gs>
                    <a:gs pos="100000">
                      <a:srgbClr val="FFCC00"/>
                    </a:gs>
                  </a:gsLst>
                  <a:lin ang="5400000" scaled="1"/>
                </a:gradFill>
                <a:latin typeface="Nosferatu"/>
              </a:rPr>
              <a:t>1347 - 1351</a:t>
            </a:r>
          </a:p>
        </p:txBody>
      </p:sp>
      <p:pic>
        <p:nvPicPr>
          <p:cNvPr id="86020" name="Picture 4" descr="skeletonguitar"/>
          <p:cNvPicPr>
            <a:picLocks noChangeAspect="1" noChangeArrowheads="1" noCrop="1"/>
          </p:cNvPicPr>
          <p:nvPr/>
        </p:nvPicPr>
        <p:blipFill>
          <a:blip r:embed="rId4" cstate="print"/>
          <a:srcRect/>
          <a:stretch>
            <a:fillRect/>
          </a:stretch>
        </p:blipFill>
        <p:spPr bwMode="auto">
          <a:xfrm>
            <a:off x="4114800" y="3505200"/>
            <a:ext cx="1095375" cy="1181100"/>
          </a:xfrm>
          <a:prstGeom prst="rect">
            <a:avLst/>
          </a:prstGeom>
          <a:noFill/>
          <a:ln w="9525">
            <a:noFill/>
            <a:miter lim="800000"/>
            <a:headEnd/>
            <a:tailEnd/>
          </a:ln>
        </p:spPr>
      </p:pic>
    </p:spTree>
  </p:cSld>
  <p:clrMapOvr>
    <a:masterClrMapping/>
  </p:clrMapOvr>
  <p:transition>
    <p:sndAc>
      <p:stSnd>
        <p:snd r:embed="rId3" name="Pie Jesu Domine-Monty Python.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500"/>
                                  </p:stCondLst>
                                  <p:childTnLst>
                                    <p:set>
                                      <p:cBhvr>
                                        <p:cTn id="6" dur="1" fill="hold">
                                          <p:stCondLst>
                                            <p:cond delay="0"/>
                                          </p:stCondLst>
                                        </p:cTn>
                                        <p:tgtEl>
                                          <p:spTgt spid="86018"/>
                                        </p:tgtEl>
                                        <p:attrNameLst>
                                          <p:attrName>style.visibility</p:attrName>
                                        </p:attrNameLst>
                                      </p:cBhvr>
                                      <p:to>
                                        <p:strVal val="visible"/>
                                      </p:to>
                                    </p:set>
                                    <p:animEffect transition="in" filter="fade">
                                      <p:cBhvr>
                                        <p:cTn id="7" dur="1155" decel="100000"/>
                                        <p:tgtEl>
                                          <p:spTgt spid="86018"/>
                                        </p:tgtEl>
                                      </p:cBhvr>
                                    </p:animEffect>
                                    <p:animScale>
                                      <p:cBhvr>
                                        <p:cTn id="8" dur="1155" decel="100000"/>
                                        <p:tgtEl>
                                          <p:spTgt spid="86018"/>
                                        </p:tgtEl>
                                      </p:cBhvr>
                                      <p:from x="10000" y="10000"/>
                                      <p:to x="200000" y="450000"/>
                                    </p:animScale>
                                    <p:animScale>
                                      <p:cBhvr>
                                        <p:cTn id="9" dur="1845" accel="100000" fill="hold">
                                          <p:stCondLst>
                                            <p:cond delay="1155"/>
                                          </p:stCondLst>
                                        </p:cTn>
                                        <p:tgtEl>
                                          <p:spTgt spid="86018"/>
                                        </p:tgtEl>
                                      </p:cBhvr>
                                      <p:from x="200000" y="450000"/>
                                      <p:to x="100000" y="100000"/>
                                    </p:animScale>
                                    <p:set>
                                      <p:cBhvr>
                                        <p:cTn id="10" dur="1155" fill="hold"/>
                                        <p:tgtEl>
                                          <p:spTgt spid="86018"/>
                                        </p:tgtEl>
                                        <p:attrNameLst>
                                          <p:attrName>ppt_x</p:attrName>
                                        </p:attrNameLst>
                                      </p:cBhvr>
                                      <p:to>
                                        <p:strVal val="(0.5)"/>
                                      </p:to>
                                    </p:set>
                                    <p:anim from="(0.5)" to="(#ppt_x)" calcmode="lin" valueType="num">
                                      <p:cBhvr>
                                        <p:cTn id="11" dur="1845" accel="100000" fill="hold">
                                          <p:stCondLst>
                                            <p:cond delay="1155"/>
                                          </p:stCondLst>
                                        </p:cTn>
                                        <p:tgtEl>
                                          <p:spTgt spid="86018"/>
                                        </p:tgtEl>
                                        <p:attrNameLst>
                                          <p:attrName>ppt_x</p:attrName>
                                        </p:attrNameLst>
                                      </p:cBhvr>
                                    </p:anim>
                                    <p:set>
                                      <p:cBhvr>
                                        <p:cTn id="12" dur="1155" fill="hold"/>
                                        <p:tgtEl>
                                          <p:spTgt spid="86018"/>
                                        </p:tgtEl>
                                        <p:attrNameLst>
                                          <p:attrName>ppt_y</p:attrName>
                                        </p:attrNameLst>
                                      </p:cBhvr>
                                      <p:to>
                                        <p:strVal val="(#ppt_y+0.4)"/>
                                      </p:to>
                                    </p:set>
                                    <p:anim from="(#ppt_y+0.4)" to="(#ppt_y)" calcmode="lin" valueType="num">
                                      <p:cBhvr>
                                        <p:cTn id="13" dur="1845" accel="100000" fill="hold">
                                          <p:stCondLst>
                                            <p:cond delay="1155"/>
                                          </p:stCondLst>
                                        </p:cTn>
                                        <p:tgtEl>
                                          <p:spTgt spid="86018"/>
                                        </p:tgtEl>
                                        <p:attrNameLst>
                                          <p:attrName>ppt_y</p:attrName>
                                        </p:attrNameLst>
                                      </p:cBhvr>
                                    </p:anim>
                                  </p:childTnLst>
                                </p:cTn>
                              </p:par>
                              <p:par>
                                <p:cTn id="14" presetID="51" presetClass="entr" presetSubtype="0" fill="hold" grpId="0" nodeType="withEffect">
                                  <p:stCondLst>
                                    <p:cond delay="500"/>
                                  </p:stCondLst>
                                  <p:childTnLst>
                                    <p:set>
                                      <p:cBhvr>
                                        <p:cTn id="15" dur="1" fill="hold">
                                          <p:stCondLst>
                                            <p:cond delay="0"/>
                                          </p:stCondLst>
                                        </p:cTn>
                                        <p:tgtEl>
                                          <p:spTgt spid="86019"/>
                                        </p:tgtEl>
                                        <p:attrNameLst>
                                          <p:attrName>style.visibility</p:attrName>
                                        </p:attrNameLst>
                                      </p:cBhvr>
                                      <p:to>
                                        <p:strVal val="visible"/>
                                      </p:to>
                                    </p:set>
                                    <p:animEffect transition="in" filter="fade">
                                      <p:cBhvr>
                                        <p:cTn id="16" dur="1155" decel="100000"/>
                                        <p:tgtEl>
                                          <p:spTgt spid="86019"/>
                                        </p:tgtEl>
                                      </p:cBhvr>
                                    </p:animEffect>
                                    <p:animScale>
                                      <p:cBhvr>
                                        <p:cTn id="17" dur="1155" decel="100000"/>
                                        <p:tgtEl>
                                          <p:spTgt spid="86019"/>
                                        </p:tgtEl>
                                      </p:cBhvr>
                                      <p:from x="10000" y="10000"/>
                                      <p:to x="200000" y="450000"/>
                                    </p:animScale>
                                    <p:animScale>
                                      <p:cBhvr>
                                        <p:cTn id="18" dur="1845" accel="100000" fill="hold">
                                          <p:stCondLst>
                                            <p:cond delay="1155"/>
                                          </p:stCondLst>
                                        </p:cTn>
                                        <p:tgtEl>
                                          <p:spTgt spid="86019"/>
                                        </p:tgtEl>
                                      </p:cBhvr>
                                      <p:from x="200000" y="450000"/>
                                      <p:to x="100000" y="100000"/>
                                    </p:animScale>
                                    <p:set>
                                      <p:cBhvr>
                                        <p:cTn id="19" dur="1155" fill="hold"/>
                                        <p:tgtEl>
                                          <p:spTgt spid="86019"/>
                                        </p:tgtEl>
                                        <p:attrNameLst>
                                          <p:attrName>ppt_x</p:attrName>
                                        </p:attrNameLst>
                                      </p:cBhvr>
                                      <p:to>
                                        <p:strVal val="(0.5)"/>
                                      </p:to>
                                    </p:set>
                                    <p:anim from="(0.5)" to="(#ppt_x)" calcmode="lin" valueType="num">
                                      <p:cBhvr>
                                        <p:cTn id="20" dur="1845" accel="100000" fill="hold">
                                          <p:stCondLst>
                                            <p:cond delay="1155"/>
                                          </p:stCondLst>
                                        </p:cTn>
                                        <p:tgtEl>
                                          <p:spTgt spid="86019"/>
                                        </p:tgtEl>
                                        <p:attrNameLst>
                                          <p:attrName>ppt_x</p:attrName>
                                        </p:attrNameLst>
                                      </p:cBhvr>
                                    </p:anim>
                                    <p:set>
                                      <p:cBhvr>
                                        <p:cTn id="21" dur="1155" fill="hold"/>
                                        <p:tgtEl>
                                          <p:spTgt spid="86019"/>
                                        </p:tgtEl>
                                        <p:attrNameLst>
                                          <p:attrName>ppt_y</p:attrName>
                                        </p:attrNameLst>
                                      </p:cBhvr>
                                      <p:to>
                                        <p:strVal val="(#ppt_y+0.4)"/>
                                      </p:to>
                                    </p:set>
                                    <p:anim from="(#ppt_y+0.4)" to="(#ppt_y)" calcmode="lin" valueType="num">
                                      <p:cBhvr>
                                        <p:cTn id="22" dur="1845" accel="100000" fill="hold">
                                          <p:stCondLst>
                                            <p:cond delay="1155"/>
                                          </p:stCondLst>
                                        </p:cTn>
                                        <p:tgtEl>
                                          <p:spTgt spid="86019"/>
                                        </p:tgtEl>
                                        <p:attrNameLst>
                                          <p:attrName>ppt_y</p:attrName>
                                        </p:attrNameLst>
                                      </p:cBhvr>
                                    </p:anim>
                                  </p:childTnLst>
                                </p:cTn>
                              </p:par>
                            </p:childTnLst>
                          </p:cTn>
                        </p:par>
                        <p:par>
                          <p:cTn id="23" fill="hold">
                            <p:stCondLst>
                              <p:cond delay="3500"/>
                            </p:stCondLst>
                            <p:childTnLst>
                              <p:par>
                                <p:cTn id="24" presetID="1" presetClass="entr" presetSubtype="0" fill="hold" nodeType="afterEffect">
                                  <p:stCondLst>
                                    <p:cond delay="0"/>
                                  </p:stCondLst>
                                  <p:childTnLst>
                                    <p:set>
                                      <p:cBhvr>
                                        <p:cTn id="25" dur="1" fill="hold">
                                          <p:stCondLst>
                                            <p:cond delay="0"/>
                                          </p:stCondLst>
                                        </p:cTn>
                                        <p:tgtEl>
                                          <p:spTgt spid="860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nimBg="1"/>
      <p:bldP spid="860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flea"/>
          <p:cNvPicPr>
            <a:picLocks noChangeAspect="1" noChangeArrowheads="1"/>
          </p:cNvPicPr>
          <p:nvPr/>
        </p:nvPicPr>
        <p:blipFill>
          <a:blip r:embed="rId3" cstate="print">
            <a:lum bright="-6000" contrast="6000"/>
          </a:blip>
          <a:srcRect/>
          <a:stretch>
            <a:fillRect/>
          </a:stretch>
        </p:blipFill>
        <p:spPr bwMode="auto">
          <a:xfrm>
            <a:off x="5181600" y="1828800"/>
            <a:ext cx="3505200" cy="1898650"/>
          </a:xfrm>
          <a:prstGeom prst="rect">
            <a:avLst/>
          </a:prstGeom>
          <a:noFill/>
          <a:ln w="9525">
            <a:solidFill>
              <a:srgbClr val="FF3300"/>
            </a:solidFill>
            <a:miter lim="800000"/>
            <a:headEnd/>
            <a:tailEnd/>
          </a:ln>
        </p:spPr>
      </p:pic>
      <p:sp>
        <p:nvSpPr>
          <p:cNvPr id="35845" name="Text Box 5"/>
          <p:cNvSpPr txBox="1">
            <a:spLocks noChangeArrowheads="1"/>
          </p:cNvSpPr>
          <p:nvPr/>
        </p:nvSpPr>
        <p:spPr bwMode="auto">
          <a:xfrm>
            <a:off x="1905000" y="381000"/>
            <a:ext cx="5105400" cy="823913"/>
          </a:xfrm>
          <a:prstGeom prst="rect">
            <a:avLst/>
          </a:prstGeom>
          <a:noFill/>
          <a:ln w="12700">
            <a:noFill/>
            <a:miter lim="800000"/>
            <a:headEnd/>
            <a:tailEnd/>
          </a:ln>
          <a:effectLst/>
        </p:spPr>
        <p:txBody>
          <a:bodyPr>
            <a:spAutoFit/>
          </a:bodyPr>
          <a:lstStyle/>
          <a:p>
            <a:pPr algn="ctr">
              <a:spcBef>
                <a:spcPct val="50000"/>
              </a:spcBef>
              <a:defRPr/>
            </a:pPr>
            <a:r>
              <a:rPr lang="en-US" sz="4800" b="1" dirty="0">
                <a:solidFill>
                  <a:schemeClr val="tx1">
                    <a:lumMod val="95000"/>
                    <a:lumOff val="5000"/>
                  </a:schemeClr>
                </a:solidFill>
                <a:effectLst>
                  <a:outerShdw blurRad="38100" dist="38100" dir="2700000" algn="tl">
                    <a:srgbClr val="C0C0C0"/>
                  </a:outerShdw>
                </a:effectLst>
                <a:latin typeface="Nosferatu" pitchFamily="2" charset="0"/>
              </a:rPr>
              <a:t>The Culprits</a:t>
            </a:r>
          </a:p>
        </p:txBody>
      </p:sp>
      <p:pic>
        <p:nvPicPr>
          <p:cNvPr id="35847" name="Picture 7" descr="yersinia_pestis"/>
          <p:cNvPicPr>
            <a:picLocks noChangeAspect="1" noChangeArrowheads="1"/>
          </p:cNvPicPr>
          <p:nvPr/>
        </p:nvPicPr>
        <p:blipFill>
          <a:blip r:embed="rId4" cstate="print">
            <a:lum bright="6000" contrast="12000"/>
          </a:blip>
          <a:srcRect l="6799" t="16000" r="5200" b="17999"/>
          <a:stretch>
            <a:fillRect/>
          </a:stretch>
        </p:blipFill>
        <p:spPr bwMode="auto">
          <a:xfrm>
            <a:off x="914400" y="1143000"/>
            <a:ext cx="2667000" cy="1600200"/>
          </a:xfrm>
          <a:prstGeom prst="rect">
            <a:avLst/>
          </a:prstGeom>
          <a:noFill/>
          <a:ln w="9525">
            <a:solidFill>
              <a:srgbClr val="FF3300"/>
            </a:solidFill>
            <a:miter lim="800000"/>
            <a:headEnd/>
            <a:tailEnd/>
          </a:ln>
        </p:spPr>
      </p:pic>
      <p:pic>
        <p:nvPicPr>
          <p:cNvPr id="35849" name="Picture 9" descr="Black rat"/>
          <p:cNvPicPr>
            <a:picLocks noChangeAspect="1" noChangeArrowheads="1"/>
          </p:cNvPicPr>
          <p:nvPr/>
        </p:nvPicPr>
        <p:blipFill>
          <a:blip r:embed="rId5" cstate="print"/>
          <a:srcRect/>
          <a:stretch>
            <a:fillRect/>
          </a:stretch>
        </p:blipFill>
        <p:spPr bwMode="auto">
          <a:xfrm>
            <a:off x="1143000" y="4114800"/>
            <a:ext cx="3200400" cy="1920875"/>
          </a:xfrm>
          <a:prstGeom prst="rect">
            <a:avLst/>
          </a:prstGeom>
          <a:noFill/>
          <a:ln w="9525">
            <a:solidFill>
              <a:srgbClr val="FF3300"/>
            </a:solidFill>
            <a:miter lim="800000"/>
            <a:headEnd/>
            <a:tailEnd/>
          </a:ln>
        </p:spPr>
      </p:pic>
      <p:sp>
        <p:nvSpPr>
          <p:cNvPr id="35850" name="Line 10"/>
          <p:cNvSpPr>
            <a:spLocks noChangeShapeType="1"/>
          </p:cNvSpPr>
          <p:nvPr/>
        </p:nvSpPr>
        <p:spPr bwMode="auto">
          <a:xfrm>
            <a:off x="4038600" y="1828800"/>
            <a:ext cx="609600" cy="457200"/>
          </a:xfrm>
          <a:prstGeom prst="line">
            <a:avLst/>
          </a:prstGeom>
          <a:noFill/>
          <a:ln w="38100">
            <a:solidFill>
              <a:srgbClr val="FF3300"/>
            </a:solidFill>
            <a:round/>
            <a:headEnd/>
            <a:tailEnd type="triangle" w="med" len="med"/>
          </a:ln>
        </p:spPr>
        <p:txBody>
          <a:bodyPr/>
          <a:lstStyle/>
          <a:p>
            <a:endParaRPr lang="en-US"/>
          </a:p>
        </p:txBody>
      </p:sp>
      <p:sp>
        <p:nvSpPr>
          <p:cNvPr id="35851" name="Line 11"/>
          <p:cNvSpPr>
            <a:spLocks noChangeShapeType="1"/>
          </p:cNvSpPr>
          <p:nvPr/>
        </p:nvSpPr>
        <p:spPr bwMode="auto">
          <a:xfrm flipH="1">
            <a:off x="4648200" y="3886200"/>
            <a:ext cx="1524000" cy="1295400"/>
          </a:xfrm>
          <a:prstGeom prst="line">
            <a:avLst/>
          </a:prstGeom>
          <a:noFill/>
          <a:ln w="28575">
            <a:solidFill>
              <a:srgbClr val="FF3300"/>
            </a:solidFill>
            <a:round/>
            <a:headEnd/>
            <a:tailEnd type="triangle" w="med" len="med"/>
          </a:ln>
        </p:spPr>
        <p:txBody>
          <a:bodyPr/>
          <a:lstStyle/>
          <a:p>
            <a:endParaRPr lang="en-US"/>
          </a:p>
        </p:txBody>
      </p:sp>
      <p:sp>
        <p:nvSpPr>
          <p:cNvPr id="8" name="TextBox 7"/>
          <p:cNvSpPr txBox="1"/>
          <p:nvPr/>
        </p:nvSpPr>
        <p:spPr>
          <a:xfrm>
            <a:off x="1447800" y="2819400"/>
            <a:ext cx="951607" cy="369332"/>
          </a:xfrm>
          <a:prstGeom prst="rect">
            <a:avLst/>
          </a:prstGeom>
          <a:noFill/>
        </p:spPr>
        <p:txBody>
          <a:bodyPr wrap="none" rtlCol="0">
            <a:spAutoFit/>
          </a:bodyPr>
          <a:lstStyle/>
          <a:p>
            <a:r>
              <a:rPr lang="en-US" dirty="0" smtClean="0">
                <a:solidFill>
                  <a:schemeClr val="tx1">
                    <a:lumMod val="95000"/>
                    <a:lumOff val="5000"/>
                  </a:schemeClr>
                </a:solidFill>
              </a:rPr>
              <a:t>Bacteria</a:t>
            </a:r>
            <a:endParaRPr lang="en-US" dirty="0">
              <a:solidFill>
                <a:schemeClr val="tx1">
                  <a:lumMod val="95000"/>
                  <a:lumOff val="5000"/>
                </a:schemeClr>
              </a:solidFill>
            </a:endParaRPr>
          </a:p>
        </p:txBody>
      </p:sp>
      <p:sp>
        <p:nvSpPr>
          <p:cNvPr id="9" name="TextBox 8"/>
          <p:cNvSpPr txBox="1"/>
          <p:nvPr/>
        </p:nvSpPr>
        <p:spPr>
          <a:xfrm>
            <a:off x="7239000" y="3810000"/>
            <a:ext cx="784189" cy="369332"/>
          </a:xfrm>
          <a:prstGeom prst="rect">
            <a:avLst/>
          </a:prstGeom>
          <a:noFill/>
        </p:spPr>
        <p:txBody>
          <a:bodyPr wrap="square" rtlCol="0">
            <a:spAutoFit/>
          </a:bodyPr>
          <a:lstStyle/>
          <a:p>
            <a:r>
              <a:rPr lang="en-US" dirty="0" smtClean="0">
                <a:solidFill>
                  <a:schemeClr val="tx1">
                    <a:lumMod val="95000"/>
                    <a:lumOff val="5000"/>
                  </a:schemeClr>
                </a:solidFill>
              </a:rPr>
              <a:t>Flea</a:t>
            </a:r>
            <a:endParaRPr lang="en-US" dirty="0">
              <a:solidFill>
                <a:schemeClr val="tx1">
                  <a:lumMod val="95000"/>
                  <a:lumOff val="5000"/>
                </a:schemeClr>
              </a:solidFill>
            </a:endParaRPr>
          </a:p>
        </p:txBody>
      </p:sp>
      <p:sp>
        <p:nvSpPr>
          <p:cNvPr id="10" name="TextBox 9"/>
          <p:cNvSpPr txBox="1"/>
          <p:nvPr/>
        </p:nvSpPr>
        <p:spPr>
          <a:xfrm>
            <a:off x="4572000" y="5715000"/>
            <a:ext cx="495136" cy="369332"/>
          </a:xfrm>
          <a:prstGeom prst="rect">
            <a:avLst/>
          </a:prstGeom>
          <a:noFill/>
        </p:spPr>
        <p:txBody>
          <a:bodyPr wrap="none" rtlCol="0">
            <a:spAutoFit/>
          </a:bodyPr>
          <a:lstStyle/>
          <a:p>
            <a:r>
              <a:rPr lang="en-US" dirty="0" smtClean="0">
                <a:solidFill>
                  <a:schemeClr val="tx1">
                    <a:lumMod val="95000"/>
                    <a:lumOff val="5000"/>
                  </a:schemeClr>
                </a:solidFill>
              </a:rPr>
              <a:t>Rat</a:t>
            </a:r>
            <a:endParaRPr lang="en-US" dirty="0">
              <a:solidFill>
                <a:schemeClr val="tx1">
                  <a:lumMod val="95000"/>
                  <a:lumOff val="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ssolve">
                                      <p:cBhvr>
                                        <p:cTn id="7" dur="3000"/>
                                        <p:tgtEl>
                                          <p:spTgt spid="3584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850"/>
                                        </p:tgtEl>
                                        <p:attrNameLst>
                                          <p:attrName>style.visibility</p:attrName>
                                        </p:attrNameLst>
                                      </p:cBhvr>
                                      <p:to>
                                        <p:strVal val="visible"/>
                                      </p:to>
                                    </p:set>
                                    <p:animEffect transition="in" filter="dissolve">
                                      <p:cBhvr>
                                        <p:cTn id="10" dur="500"/>
                                        <p:tgtEl>
                                          <p:spTgt spid="35850"/>
                                        </p:tgtEl>
                                      </p:cBhvr>
                                    </p:animEffect>
                                  </p:childTnLst>
                                </p:cTn>
                              </p:par>
                            </p:childTnLst>
                          </p:cTn>
                        </p:par>
                        <p:par>
                          <p:cTn id="11" fill="hold">
                            <p:stCondLst>
                              <p:cond delay="3000"/>
                            </p:stCondLst>
                            <p:childTnLst>
                              <p:par>
                                <p:cTn id="12" presetID="23" presetClass="entr" presetSubtype="16" fill="hold" nodeType="afterEffect">
                                  <p:stCondLst>
                                    <p:cond delay="0"/>
                                  </p:stCondLst>
                                  <p:childTnLst>
                                    <p:set>
                                      <p:cBhvr>
                                        <p:cTn id="13" dur="1" fill="hold">
                                          <p:stCondLst>
                                            <p:cond delay="0"/>
                                          </p:stCondLst>
                                        </p:cTn>
                                        <p:tgtEl>
                                          <p:spTgt spid="35844"/>
                                        </p:tgtEl>
                                        <p:attrNameLst>
                                          <p:attrName>style.visibility</p:attrName>
                                        </p:attrNameLst>
                                      </p:cBhvr>
                                      <p:to>
                                        <p:strVal val="visible"/>
                                      </p:to>
                                    </p:set>
                                    <p:anim calcmode="lin" valueType="num">
                                      <p:cBhvr>
                                        <p:cTn id="14" dur="1000" fill="hold"/>
                                        <p:tgtEl>
                                          <p:spTgt spid="35844"/>
                                        </p:tgtEl>
                                        <p:attrNameLst>
                                          <p:attrName>ppt_w</p:attrName>
                                        </p:attrNameLst>
                                      </p:cBhvr>
                                      <p:tavLst>
                                        <p:tav tm="0">
                                          <p:val>
                                            <p:fltVal val="0"/>
                                          </p:val>
                                        </p:tav>
                                        <p:tav tm="100000">
                                          <p:val>
                                            <p:strVal val="#ppt_w"/>
                                          </p:val>
                                        </p:tav>
                                      </p:tavLst>
                                    </p:anim>
                                    <p:anim calcmode="lin" valueType="num">
                                      <p:cBhvr>
                                        <p:cTn id="15" dur="1000" fill="hold"/>
                                        <p:tgtEl>
                                          <p:spTgt spid="35844"/>
                                        </p:tgtEl>
                                        <p:attrNameLst>
                                          <p:attrName>ppt_h</p:attrName>
                                        </p:attrNameLst>
                                      </p:cBhvr>
                                      <p:tavLst>
                                        <p:tav tm="0">
                                          <p:val>
                                            <p:fltVal val="0"/>
                                          </p:val>
                                        </p:tav>
                                        <p:tav tm="100000">
                                          <p:val>
                                            <p:strVal val="#ppt_h"/>
                                          </p:val>
                                        </p:tav>
                                      </p:tavLst>
                                    </p:anim>
                                  </p:childTnLst>
                                </p:cTn>
                              </p:par>
                              <p:par>
                                <p:cTn id="16" presetID="10" presetClass="entr" presetSubtype="0" fill="hold" grpId="0" nodeType="withEffect">
                                  <p:stCondLst>
                                    <p:cond delay="0"/>
                                  </p:stCondLst>
                                  <p:childTnLst>
                                    <p:set>
                                      <p:cBhvr>
                                        <p:cTn id="17" dur="1" fill="hold">
                                          <p:stCondLst>
                                            <p:cond delay="0"/>
                                          </p:stCondLst>
                                        </p:cTn>
                                        <p:tgtEl>
                                          <p:spTgt spid="35851"/>
                                        </p:tgtEl>
                                        <p:attrNameLst>
                                          <p:attrName>style.visibility</p:attrName>
                                        </p:attrNameLst>
                                      </p:cBhvr>
                                      <p:to>
                                        <p:strVal val="visible"/>
                                      </p:to>
                                    </p:set>
                                    <p:animEffect transition="in" filter="fade">
                                      <p:cBhvr>
                                        <p:cTn id="18" dur="2000"/>
                                        <p:tgtEl>
                                          <p:spTgt spid="35851"/>
                                        </p:tgtEl>
                                      </p:cBhvr>
                                    </p:animEffect>
                                  </p:childTnLst>
                                </p:cTn>
                              </p:par>
                            </p:childTnLst>
                          </p:cTn>
                        </p:par>
                        <p:par>
                          <p:cTn id="19" fill="hold">
                            <p:stCondLst>
                              <p:cond delay="5000"/>
                            </p:stCondLst>
                            <p:childTnLst>
                              <p:par>
                                <p:cTn id="20" presetID="51" presetClass="entr" presetSubtype="0" fill="hold" nodeType="afterEffect">
                                  <p:stCondLst>
                                    <p:cond delay="1000"/>
                                  </p:stCondLst>
                                  <p:childTnLst>
                                    <p:set>
                                      <p:cBhvr>
                                        <p:cTn id="21" dur="1" fill="hold">
                                          <p:stCondLst>
                                            <p:cond delay="0"/>
                                          </p:stCondLst>
                                        </p:cTn>
                                        <p:tgtEl>
                                          <p:spTgt spid="35849"/>
                                        </p:tgtEl>
                                        <p:attrNameLst>
                                          <p:attrName>style.visibility</p:attrName>
                                        </p:attrNameLst>
                                      </p:cBhvr>
                                      <p:to>
                                        <p:strVal val="visible"/>
                                      </p:to>
                                    </p:set>
                                    <p:animEffect transition="in" filter="fade">
                                      <p:cBhvr>
                                        <p:cTn id="22" dur="770" decel="100000"/>
                                        <p:tgtEl>
                                          <p:spTgt spid="35849"/>
                                        </p:tgtEl>
                                      </p:cBhvr>
                                    </p:animEffect>
                                    <p:animScale>
                                      <p:cBhvr>
                                        <p:cTn id="23" dur="770" decel="100000"/>
                                        <p:tgtEl>
                                          <p:spTgt spid="35849"/>
                                        </p:tgtEl>
                                      </p:cBhvr>
                                      <p:from x="10000" y="10000"/>
                                      <p:to x="200000" y="450000"/>
                                    </p:animScale>
                                    <p:animScale>
                                      <p:cBhvr>
                                        <p:cTn id="24" dur="1230" accel="100000" fill="hold">
                                          <p:stCondLst>
                                            <p:cond delay="770"/>
                                          </p:stCondLst>
                                        </p:cTn>
                                        <p:tgtEl>
                                          <p:spTgt spid="35849"/>
                                        </p:tgtEl>
                                      </p:cBhvr>
                                      <p:from x="200000" y="450000"/>
                                      <p:to x="100000" y="100000"/>
                                    </p:animScale>
                                    <p:set>
                                      <p:cBhvr>
                                        <p:cTn id="25" dur="770" fill="hold"/>
                                        <p:tgtEl>
                                          <p:spTgt spid="35849"/>
                                        </p:tgtEl>
                                        <p:attrNameLst>
                                          <p:attrName>ppt_x</p:attrName>
                                        </p:attrNameLst>
                                      </p:cBhvr>
                                      <p:to>
                                        <p:strVal val="(0.5)"/>
                                      </p:to>
                                    </p:set>
                                    <p:anim from="(0.5)" to="(#ppt_x)" calcmode="lin" valueType="num">
                                      <p:cBhvr>
                                        <p:cTn id="26" dur="1230" accel="100000" fill="hold">
                                          <p:stCondLst>
                                            <p:cond delay="770"/>
                                          </p:stCondLst>
                                        </p:cTn>
                                        <p:tgtEl>
                                          <p:spTgt spid="35849"/>
                                        </p:tgtEl>
                                        <p:attrNameLst>
                                          <p:attrName>ppt_x</p:attrName>
                                        </p:attrNameLst>
                                      </p:cBhvr>
                                    </p:anim>
                                    <p:set>
                                      <p:cBhvr>
                                        <p:cTn id="27" dur="770" fill="hold"/>
                                        <p:tgtEl>
                                          <p:spTgt spid="35849"/>
                                        </p:tgtEl>
                                        <p:attrNameLst>
                                          <p:attrName>ppt_y</p:attrName>
                                        </p:attrNameLst>
                                      </p:cBhvr>
                                      <p:to>
                                        <p:strVal val="(#ppt_y+0.4)"/>
                                      </p:to>
                                    </p:set>
                                    <p:anim from="(#ppt_y+0.4)" to="(#ppt_y)" calcmode="lin" valueType="num">
                                      <p:cBhvr>
                                        <p:cTn id="28" dur="1230" accel="100000" fill="hold">
                                          <p:stCondLst>
                                            <p:cond delay="770"/>
                                          </p:stCondLst>
                                        </p:cTn>
                                        <p:tgtEl>
                                          <p:spTgt spid="35849"/>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fade">
                                      <p:cBhvr>
                                        <p:cTn id="33" dur="20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2000"/>
                                        <p:tgtEl>
                                          <p:spTgt spid="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animEffect transition="in" filter="fade">
                                      <p:cBhvr>
                                        <p:cTn id="4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0" grpId="0" animBg="1"/>
      <p:bldP spid="35851" grpId="0" animBg="1"/>
      <p:bldP spid="8" grpId="0" build="p"/>
      <p:bldP spid="9" grpId="0" build="p"/>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1143000"/>
          </a:xfrm>
        </p:spPr>
        <p:txBody>
          <a:bodyPr/>
          <a:lstStyle/>
          <a:p>
            <a:pPr algn="l"/>
            <a:r>
              <a:rPr lang="en-US" dirty="0" smtClean="0"/>
              <a:t>Middle Ages Stations</a:t>
            </a:r>
            <a:endParaRPr lang="en-US" dirty="0"/>
          </a:p>
        </p:txBody>
      </p:sp>
      <p:sp>
        <p:nvSpPr>
          <p:cNvPr id="3" name="TextBox 2"/>
          <p:cNvSpPr txBox="1"/>
          <p:nvPr/>
        </p:nvSpPr>
        <p:spPr>
          <a:xfrm>
            <a:off x="0" y="2362200"/>
            <a:ext cx="8915400" cy="5170646"/>
          </a:xfrm>
          <a:prstGeom prst="rect">
            <a:avLst/>
          </a:prstGeom>
          <a:noFill/>
        </p:spPr>
        <p:txBody>
          <a:bodyPr wrap="square" rtlCol="0">
            <a:spAutoFit/>
          </a:bodyPr>
          <a:lstStyle/>
          <a:p>
            <a:r>
              <a:rPr lang="en-US" sz="3200" dirty="0" smtClean="0"/>
              <a:t>1 – Feudalism</a:t>
            </a:r>
          </a:p>
          <a:p>
            <a:r>
              <a:rPr lang="en-US" sz="3200" dirty="0" smtClean="0"/>
              <a:t>2- The Crusades</a:t>
            </a:r>
          </a:p>
          <a:p>
            <a:r>
              <a:rPr lang="en-US" sz="3200" dirty="0" smtClean="0"/>
              <a:t>3 – The Black Death</a:t>
            </a:r>
          </a:p>
          <a:p>
            <a:endParaRPr lang="en-US" dirty="0" smtClean="0"/>
          </a:p>
          <a:p>
            <a:r>
              <a:rPr lang="en-US" sz="2400" dirty="0" smtClean="0"/>
              <a:t>When you are finished, answer the following question somewhere on your sheet:</a:t>
            </a:r>
          </a:p>
          <a:p>
            <a:endParaRPr lang="en-US" sz="2400" dirty="0" smtClean="0"/>
          </a:p>
          <a:p>
            <a:r>
              <a:rPr lang="en-US" sz="2400" b="1" i="1" dirty="0" smtClean="0"/>
              <a:t>Discuss how the Crusades and the Black Plague might have changed the structure of society (Feudalism) and also the economies of </a:t>
            </a:r>
          </a:p>
          <a:p>
            <a:r>
              <a:rPr lang="en-US" sz="2400" b="1" i="1" dirty="0" smtClean="0"/>
              <a:t>European regions. </a:t>
            </a:r>
          </a:p>
          <a:p>
            <a:endParaRPr lang="en-US" dirty="0" smtClean="0"/>
          </a:p>
          <a:p>
            <a:endParaRPr lang="en-US" dirty="0" smtClean="0"/>
          </a:p>
          <a:p>
            <a:endParaRPr lang="en-US" dirty="0" smtClean="0"/>
          </a:p>
          <a:p>
            <a:endParaRPr lang="en-US" dirty="0"/>
          </a:p>
        </p:txBody>
      </p:sp>
      <p:sp>
        <p:nvSpPr>
          <p:cNvPr id="4" name="TextBox 3"/>
          <p:cNvSpPr txBox="1"/>
          <p:nvPr/>
        </p:nvSpPr>
        <p:spPr>
          <a:xfrm>
            <a:off x="304801" y="1371600"/>
            <a:ext cx="8610600" cy="954107"/>
          </a:xfrm>
          <a:prstGeom prst="rect">
            <a:avLst/>
          </a:prstGeom>
          <a:noFill/>
        </p:spPr>
        <p:txBody>
          <a:bodyPr wrap="square" rtlCol="0">
            <a:spAutoFit/>
          </a:bodyPr>
          <a:lstStyle/>
          <a:p>
            <a:r>
              <a:rPr lang="en-US" sz="2800" dirty="0" smtClean="0"/>
              <a:t>You will be rotating between 3 stations to respond to questions relating to the following topics:</a:t>
            </a:r>
            <a:endParaRPr 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Text Box 3"/>
          <p:cNvSpPr txBox="1">
            <a:spLocks noChangeArrowheads="1"/>
          </p:cNvSpPr>
          <p:nvPr/>
        </p:nvSpPr>
        <p:spPr bwMode="auto">
          <a:xfrm>
            <a:off x="1295400" y="304800"/>
            <a:ext cx="6553200" cy="1569660"/>
          </a:xfrm>
          <a:prstGeom prst="rect">
            <a:avLst/>
          </a:prstGeom>
          <a:noFill/>
          <a:ln w="12700">
            <a:noFill/>
            <a:miter lim="800000"/>
            <a:headEnd/>
            <a:tailEnd/>
          </a:ln>
          <a:effectLst/>
        </p:spPr>
        <p:txBody>
          <a:bodyPr>
            <a:spAutoFit/>
          </a:bodyPr>
          <a:lstStyle/>
          <a:p>
            <a:pPr algn="ctr">
              <a:spcBef>
                <a:spcPct val="50000"/>
              </a:spcBef>
              <a:defRPr/>
            </a:pPr>
            <a:r>
              <a:rPr lang="en-US" sz="4800" b="1" dirty="0">
                <a:solidFill>
                  <a:schemeClr val="bg2">
                    <a:lumMod val="25000"/>
                  </a:schemeClr>
                </a:solidFill>
                <a:effectLst>
                  <a:outerShdw blurRad="38100" dist="38100" dir="2700000" algn="tl">
                    <a:srgbClr val="C0C0C0"/>
                  </a:outerShdw>
                </a:effectLst>
                <a:latin typeface="Nosferatu" pitchFamily="2" charset="0"/>
              </a:rPr>
              <a:t>The Famine of 1315-1317</a:t>
            </a:r>
          </a:p>
        </p:txBody>
      </p:sp>
      <p:sp>
        <p:nvSpPr>
          <p:cNvPr id="81929" name="Rectangle 9"/>
          <p:cNvSpPr>
            <a:spLocks noChangeArrowheads="1"/>
          </p:cNvSpPr>
          <p:nvPr/>
        </p:nvSpPr>
        <p:spPr bwMode="auto">
          <a:xfrm>
            <a:off x="304800" y="1600200"/>
            <a:ext cx="7772400" cy="4708981"/>
          </a:xfrm>
          <a:prstGeom prst="rect">
            <a:avLst/>
          </a:prstGeom>
          <a:noFill/>
          <a:ln w="12700">
            <a:noFill/>
            <a:miter lim="800000"/>
            <a:headEnd/>
            <a:tailEnd/>
          </a:ln>
        </p:spPr>
        <p:txBody>
          <a:bodyPr>
            <a:spAutoFit/>
          </a:bodyPr>
          <a:lstStyle/>
          <a:p>
            <a:pPr marL="406400" indent="-406400">
              <a:buClr>
                <a:srgbClr val="FF3300"/>
              </a:buClr>
              <a:buSzPct val="105000"/>
              <a:buFont typeface="Wingdings" pitchFamily="2" charset="2"/>
              <a:buChar char="N"/>
            </a:pPr>
            <a:r>
              <a:rPr lang="en-US" sz="2500" dirty="0">
                <a:solidFill>
                  <a:schemeClr val="bg2">
                    <a:lumMod val="25000"/>
                  </a:schemeClr>
                </a:solidFill>
                <a:latin typeface="Arial" pitchFamily="34" charset="0"/>
                <a:cs typeface="Arial" pitchFamily="34" charset="0"/>
              </a:rPr>
              <a:t>By </a:t>
            </a:r>
            <a:r>
              <a:rPr lang="en-US" sz="2500" dirty="0" smtClean="0">
                <a:solidFill>
                  <a:schemeClr val="bg2">
                    <a:lumMod val="25000"/>
                  </a:schemeClr>
                </a:solidFill>
                <a:latin typeface="Arial" pitchFamily="34" charset="0"/>
                <a:cs typeface="Arial" pitchFamily="34" charset="0"/>
              </a:rPr>
              <a:t>the year 1300 </a:t>
            </a:r>
            <a:r>
              <a:rPr lang="en-US" sz="2500" dirty="0">
                <a:solidFill>
                  <a:schemeClr val="bg2">
                    <a:lumMod val="25000"/>
                  </a:schemeClr>
                </a:solidFill>
                <a:latin typeface="Arial" pitchFamily="34" charset="0"/>
                <a:cs typeface="Arial" pitchFamily="34" charset="0"/>
              </a:rPr>
              <a:t>Europeans were </a:t>
            </a:r>
            <a:r>
              <a:rPr lang="en-US" sz="2500" dirty="0" smtClean="0">
                <a:solidFill>
                  <a:schemeClr val="bg2">
                    <a:lumMod val="25000"/>
                  </a:schemeClr>
                </a:solidFill>
                <a:latin typeface="Arial" pitchFamily="34" charset="0"/>
                <a:cs typeface="Arial" pitchFamily="34" charset="0"/>
              </a:rPr>
              <a:t>using </a:t>
            </a:r>
            <a:r>
              <a:rPr lang="en-US" sz="2500" dirty="0">
                <a:solidFill>
                  <a:schemeClr val="bg2">
                    <a:lumMod val="25000"/>
                  </a:schemeClr>
                </a:solidFill>
                <a:latin typeface="Arial" pitchFamily="34" charset="0"/>
                <a:cs typeface="Arial" pitchFamily="34" charset="0"/>
              </a:rPr>
              <a:t>almost all </a:t>
            </a:r>
            <a:r>
              <a:rPr lang="en-US" sz="2500" dirty="0" smtClean="0">
                <a:solidFill>
                  <a:schemeClr val="bg2">
                    <a:lumMod val="25000"/>
                  </a:schemeClr>
                </a:solidFill>
                <a:latin typeface="Arial" pitchFamily="34" charset="0"/>
                <a:cs typeface="Arial" pitchFamily="34" charset="0"/>
              </a:rPr>
              <a:t>the possible land for farming</a:t>
            </a:r>
            <a:endParaRPr lang="en-US" sz="2500" dirty="0">
              <a:solidFill>
                <a:schemeClr val="bg2">
                  <a:lumMod val="25000"/>
                </a:schemeClr>
              </a:solidFill>
              <a:latin typeface="Arial" pitchFamily="34" charset="0"/>
              <a:cs typeface="Arial" pitchFamily="34" charset="0"/>
            </a:endParaRPr>
          </a:p>
          <a:p>
            <a:pPr marL="406400" indent="-406400">
              <a:buClr>
                <a:srgbClr val="FF3300"/>
              </a:buClr>
              <a:buSzPct val="105000"/>
              <a:buFont typeface="Wingdings" pitchFamily="2" charset="2"/>
              <a:buChar char="N"/>
            </a:pPr>
            <a:r>
              <a:rPr lang="en-US" sz="2500" dirty="0">
                <a:solidFill>
                  <a:schemeClr val="bg2">
                    <a:lumMod val="25000"/>
                  </a:schemeClr>
                </a:solidFill>
                <a:latin typeface="Arial" pitchFamily="34" charset="0"/>
                <a:cs typeface="Arial" pitchFamily="34" charset="0"/>
              </a:rPr>
              <a:t>A </a:t>
            </a:r>
            <a:r>
              <a:rPr lang="en-US" sz="2500" u="sng" dirty="0">
                <a:solidFill>
                  <a:schemeClr val="bg2">
                    <a:lumMod val="25000"/>
                  </a:schemeClr>
                </a:solidFill>
                <a:latin typeface="Arial" pitchFamily="34" charset="0"/>
                <a:cs typeface="Arial" pitchFamily="34" charset="0"/>
              </a:rPr>
              <a:t>population </a:t>
            </a:r>
            <a:r>
              <a:rPr lang="en-US" sz="2500" u="sng" dirty="0" smtClean="0">
                <a:solidFill>
                  <a:schemeClr val="bg2">
                    <a:lumMod val="25000"/>
                  </a:schemeClr>
                </a:solidFill>
                <a:latin typeface="Arial" pitchFamily="34" charset="0"/>
                <a:cs typeface="Arial" pitchFamily="34" charset="0"/>
              </a:rPr>
              <a:t>problem </a:t>
            </a:r>
            <a:r>
              <a:rPr lang="en-US" sz="2500" dirty="0" smtClean="0">
                <a:solidFill>
                  <a:schemeClr val="bg2">
                    <a:lumMod val="25000"/>
                  </a:schemeClr>
                </a:solidFill>
                <a:latin typeface="Arial" pitchFamily="34" charset="0"/>
                <a:cs typeface="Arial" pitchFamily="34" charset="0"/>
              </a:rPr>
              <a:t>happened</a:t>
            </a:r>
          </a:p>
          <a:p>
            <a:pPr marL="863600" lvl="1" indent="-406400">
              <a:buClr>
                <a:srgbClr val="FF3300"/>
              </a:buClr>
              <a:buSzPct val="105000"/>
              <a:buFont typeface="Wingdings" pitchFamily="2" charset="2"/>
              <a:buChar char="N"/>
            </a:pPr>
            <a:r>
              <a:rPr lang="en-US" sz="2500" dirty="0" smtClean="0">
                <a:solidFill>
                  <a:schemeClr val="bg2">
                    <a:lumMod val="25000"/>
                  </a:schemeClr>
                </a:solidFill>
                <a:latin typeface="Arial" pitchFamily="34" charset="0"/>
                <a:cs typeface="Arial" pitchFamily="34" charset="0"/>
              </a:rPr>
              <a:t>Too many people, not enough </a:t>
            </a:r>
            <a:r>
              <a:rPr lang="en-US" sz="2500" u="sng" dirty="0" smtClean="0">
                <a:solidFill>
                  <a:schemeClr val="bg2">
                    <a:lumMod val="25000"/>
                  </a:schemeClr>
                </a:solidFill>
                <a:latin typeface="Arial" pitchFamily="34" charset="0"/>
                <a:cs typeface="Arial" pitchFamily="34" charset="0"/>
              </a:rPr>
              <a:t>land</a:t>
            </a:r>
            <a:endParaRPr lang="en-US" sz="2500" u="sng" dirty="0">
              <a:solidFill>
                <a:schemeClr val="bg2">
                  <a:lumMod val="25000"/>
                </a:schemeClr>
              </a:solidFill>
              <a:latin typeface="Arial" pitchFamily="34" charset="0"/>
              <a:cs typeface="Arial" pitchFamily="34" charset="0"/>
            </a:endParaRPr>
          </a:p>
          <a:p>
            <a:pPr marL="406400" indent="-406400">
              <a:buClr>
                <a:srgbClr val="FF3300"/>
              </a:buClr>
              <a:buSzPct val="105000"/>
              <a:buFont typeface="Wingdings" pitchFamily="2" charset="2"/>
              <a:buChar char="N"/>
            </a:pPr>
            <a:endParaRPr lang="en-US" sz="2500" dirty="0" smtClean="0">
              <a:solidFill>
                <a:schemeClr val="bg2">
                  <a:lumMod val="25000"/>
                </a:schemeClr>
              </a:solidFill>
              <a:latin typeface="Arial" pitchFamily="34" charset="0"/>
              <a:cs typeface="Arial" pitchFamily="34" charset="0"/>
            </a:endParaRPr>
          </a:p>
          <a:p>
            <a:pPr marL="406400" indent="-406400">
              <a:buClr>
                <a:srgbClr val="FF3300"/>
              </a:buClr>
              <a:buSzPct val="105000"/>
              <a:buFont typeface="Wingdings" pitchFamily="2" charset="2"/>
              <a:buChar char="N"/>
            </a:pPr>
            <a:r>
              <a:rPr lang="en-US" sz="2500" u="sng" dirty="0" smtClean="0">
                <a:solidFill>
                  <a:schemeClr val="bg2">
                    <a:lumMod val="25000"/>
                  </a:schemeClr>
                </a:solidFill>
                <a:latin typeface="Arial" pitchFamily="34" charset="0"/>
                <a:cs typeface="Arial" pitchFamily="34" charset="0"/>
              </a:rPr>
              <a:t>Weather</a:t>
            </a:r>
            <a:r>
              <a:rPr lang="en-US" sz="2500" dirty="0" smtClean="0">
                <a:solidFill>
                  <a:schemeClr val="bg2">
                    <a:lumMod val="25000"/>
                  </a:schemeClr>
                </a:solidFill>
                <a:latin typeface="Arial" pitchFamily="34" charset="0"/>
                <a:cs typeface="Arial" pitchFamily="34" charset="0"/>
              </a:rPr>
              <a:t> changes in </a:t>
            </a:r>
            <a:br>
              <a:rPr lang="en-US" sz="2500" dirty="0" smtClean="0">
                <a:solidFill>
                  <a:schemeClr val="bg2">
                    <a:lumMod val="25000"/>
                  </a:schemeClr>
                </a:solidFill>
                <a:latin typeface="Arial" pitchFamily="34" charset="0"/>
                <a:cs typeface="Arial" pitchFamily="34" charset="0"/>
              </a:rPr>
            </a:br>
            <a:r>
              <a:rPr lang="en-US" sz="2500" dirty="0" smtClean="0">
                <a:solidFill>
                  <a:schemeClr val="bg2">
                    <a:lumMod val="25000"/>
                  </a:schemeClr>
                </a:solidFill>
                <a:latin typeface="Arial" pitchFamily="34" charset="0"/>
                <a:cs typeface="Arial" pitchFamily="34" charset="0"/>
              </a:rPr>
              <a:t>Europe made three </a:t>
            </a:r>
            <a:br>
              <a:rPr lang="en-US" sz="2500" dirty="0" smtClean="0">
                <a:solidFill>
                  <a:schemeClr val="bg2">
                    <a:lumMod val="25000"/>
                  </a:schemeClr>
                </a:solidFill>
                <a:latin typeface="Arial" pitchFamily="34" charset="0"/>
                <a:cs typeface="Arial" pitchFamily="34" charset="0"/>
              </a:rPr>
            </a:br>
            <a:r>
              <a:rPr lang="en-US" sz="2500" dirty="0" smtClean="0">
                <a:solidFill>
                  <a:schemeClr val="bg2">
                    <a:lumMod val="25000"/>
                  </a:schemeClr>
                </a:solidFill>
                <a:latin typeface="Arial" pitchFamily="34" charset="0"/>
                <a:cs typeface="Arial" pitchFamily="34" charset="0"/>
              </a:rPr>
              <a:t>bad years for crops </a:t>
            </a:r>
            <a:br>
              <a:rPr lang="en-US" sz="2500" dirty="0" smtClean="0">
                <a:solidFill>
                  <a:schemeClr val="bg2">
                    <a:lumMod val="25000"/>
                  </a:schemeClr>
                </a:solidFill>
                <a:latin typeface="Arial" pitchFamily="34" charset="0"/>
                <a:cs typeface="Arial" pitchFamily="34" charset="0"/>
              </a:rPr>
            </a:br>
            <a:r>
              <a:rPr lang="en-US" sz="2500" dirty="0" smtClean="0">
                <a:solidFill>
                  <a:schemeClr val="bg2">
                    <a:lumMod val="25000"/>
                  </a:schemeClr>
                </a:solidFill>
                <a:latin typeface="Arial" pitchFamily="34" charset="0"/>
                <a:cs typeface="Arial" pitchFamily="34" charset="0"/>
              </a:rPr>
              <a:t>between 1315-17 </a:t>
            </a:r>
            <a:br>
              <a:rPr lang="en-US" sz="2500" dirty="0" smtClean="0">
                <a:solidFill>
                  <a:schemeClr val="bg2">
                    <a:lumMod val="25000"/>
                  </a:schemeClr>
                </a:solidFill>
                <a:latin typeface="Arial" pitchFamily="34" charset="0"/>
                <a:cs typeface="Arial" pitchFamily="34" charset="0"/>
              </a:rPr>
            </a:br>
            <a:r>
              <a:rPr lang="en-US" sz="2500" dirty="0" smtClean="0">
                <a:solidFill>
                  <a:schemeClr val="bg2">
                    <a:lumMod val="25000"/>
                  </a:schemeClr>
                </a:solidFill>
                <a:latin typeface="Arial" pitchFamily="34" charset="0"/>
                <a:cs typeface="Arial" pitchFamily="34" charset="0"/>
              </a:rPr>
              <a:t>because </a:t>
            </a:r>
            <a:r>
              <a:rPr lang="en-US" sz="2500" dirty="0">
                <a:solidFill>
                  <a:schemeClr val="bg2">
                    <a:lumMod val="25000"/>
                  </a:schemeClr>
                </a:solidFill>
                <a:latin typeface="Arial" pitchFamily="34" charset="0"/>
                <a:cs typeface="Arial" pitchFamily="34" charset="0"/>
              </a:rPr>
              <a:t>of </a:t>
            </a:r>
            <a:r>
              <a:rPr lang="en-US" sz="2500" dirty="0" smtClean="0">
                <a:solidFill>
                  <a:schemeClr val="bg2">
                    <a:lumMod val="25000"/>
                  </a:schemeClr>
                </a:solidFill>
                <a:latin typeface="Arial" pitchFamily="34" charset="0"/>
                <a:cs typeface="Arial" pitchFamily="34" charset="0"/>
              </a:rPr>
              <a:t>too much </a:t>
            </a:r>
            <a:br>
              <a:rPr lang="en-US" sz="2500" dirty="0" smtClean="0">
                <a:solidFill>
                  <a:schemeClr val="bg2">
                    <a:lumMod val="25000"/>
                  </a:schemeClr>
                </a:solidFill>
                <a:latin typeface="Arial" pitchFamily="34" charset="0"/>
                <a:cs typeface="Arial" pitchFamily="34" charset="0"/>
              </a:rPr>
            </a:br>
            <a:r>
              <a:rPr lang="en-US" sz="2500" u="sng" dirty="0" smtClean="0">
                <a:solidFill>
                  <a:schemeClr val="bg2">
                    <a:lumMod val="25000"/>
                  </a:schemeClr>
                </a:solidFill>
                <a:latin typeface="Arial" pitchFamily="34" charset="0"/>
                <a:cs typeface="Arial" pitchFamily="34" charset="0"/>
              </a:rPr>
              <a:t>rain</a:t>
            </a:r>
            <a:r>
              <a:rPr lang="en-US" sz="2500" u="sng" dirty="0">
                <a:solidFill>
                  <a:schemeClr val="bg2">
                    <a:lumMod val="25000"/>
                  </a:schemeClr>
                </a:solidFill>
                <a:latin typeface="Arial" pitchFamily="34" charset="0"/>
                <a:cs typeface="Arial" pitchFamily="34" charset="0"/>
              </a:rPr>
              <a:t>.</a:t>
            </a:r>
          </a:p>
          <a:p>
            <a:pPr marL="406400" indent="-406400">
              <a:buClr>
                <a:srgbClr val="FF3300"/>
              </a:buClr>
              <a:buSzPct val="105000"/>
            </a:pPr>
            <a:endParaRPr lang="en-US" sz="2500" b="1" dirty="0">
              <a:solidFill>
                <a:srgbClr val="FFE8A9"/>
              </a:solidFill>
              <a:latin typeface="Comic Sans MS" pitchFamily="66" charset="0"/>
            </a:endParaRPr>
          </a:p>
        </p:txBody>
      </p:sp>
      <p:pic>
        <p:nvPicPr>
          <p:cNvPr id="5" name="Picture 4" descr="flooded field.jpg"/>
          <p:cNvPicPr>
            <a:picLocks noChangeAspect="1"/>
          </p:cNvPicPr>
          <p:nvPr/>
        </p:nvPicPr>
        <p:blipFill>
          <a:blip r:embed="rId3" cstate="print"/>
          <a:stretch>
            <a:fillRect/>
          </a:stretch>
        </p:blipFill>
        <p:spPr>
          <a:xfrm>
            <a:off x="4572000" y="3429000"/>
            <a:ext cx="4343400" cy="32004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9">
                                            <p:txEl>
                                              <p:pRg st="0" end="0"/>
                                            </p:txEl>
                                          </p:spTgt>
                                        </p:tgtEl>
                                        <p:attrNameLst>
                                          <p:attrName>style.visibility</p:attrName>
                                        </p:attrNameLst>
                                      </p:cBhvr>
                                      <p:to>
                                        <p:strVal val="visible"/>
                                      </p:to>
                                    </p:set>
                                    <p:animEffect transition="in" filter="fade">
                                      <p:cBhvr>
                                        <p:cTn id="7" dur="1000"/>
                                        <p:tgtEl>
                                          <p:spTgt spid="819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29">
                                            <p:txEl>
                                              <p:pRg st="1" end="1"/>
                                            </p:txEl>
                                          </p:spTgt>
                                        </p:tgtEl>
                                        <p:attrNameLst>
                                          <p:attrName>style.visibility</p:attrName>
                                        </p:attrNameLst>
                                      </p:cBhvr>
                                      <p:to>
                                        <p:strVal val="visible"/>
                                      </p:to>
                                    </p:set>
                                    <p:animEffect transition="in" filter="fade">
                                      <p:cBhvr>
                                        <p:cTn id="12" dur="1000"/>
                                        <p:tgtEl>
                                          <p:spTgt spid="819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29">
                                            <p:txEl>
                                              <p:pRg st="2" end="2"/>
                                            </p:txEl>
                                          </p:spTgt>
                                        </p:tgtEl>
                                        <p:attrNameLst>
                                          <p:attrName>style.visibility</p:attrName>
                                        </p:attrNameLst>
                                      </p:cBhvr>
                                      <p:to>
                                        <p:strVal val="visible"/>
                                      </p:to>
                                    </p:set>
                                    <p:animEffect transition="in" filter="fade">
                                      <p:cBhvr>
                                        <p:cTn id="17" dur="1000"/>
                                        <p:tgtEl>
                                          <p:spTgt spid="819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29">
                                            <p:txEl>
                                              <p:pRg st="4" end="4"/>
                                            </p:txEl>
                                          </p:spTgt>
                                        </p:tgtEl>
                                        <p:attrNameLst>
                                          <p:attrName>style.visibility</p:attrName>
                                        </p:attrNameLst>
                                      </p:cBhvr>
                                      <p:to>
                                        <p:strVal val="visible"/>
                                      </p:to>
                                    </p:set>
                                    <p:animEffect transition="in" filter="fade">
                                      <p:cBhvr>
                                        <p:cTn id="22" dur="1000"/>
                                        <p:tgtEl>
                                          <p:spTgt spid="8192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2">
                    <a:lumMod val="25000"/>
                  </a:schemeClr>
                </a:solidFill>
                <a:effectLst>
                  <a:outerShdw blurRad="38100" dist="38100" dir="2700000" algn="tl">
                    <a:srgbClr val="C0C0C0"/>
                  </a:outerShdw>
                </a:effectLst>
                <a:latin typeface="Nosferatu" pitchFamily="2" charset="0"/>
              </a:rPr>
              <a:t>The Famine of 1315-1317</a:t>
            </a:r>
            <a:endParaRPr lang="en-US" dirty="0">
              <a:solidFill>
                <a:schemeClr val="bg2">
                  <a:lumMod val="25000"/>
                </a:schemeClr>
              </a:solidFill>
            </a:endParaRPr>
          </a:p>
        </p:txBody>
      </p:sp>
      <p:sp>
        <p:nvSpPr>
          <p:cNvPr id="3" name="Content Placeholder 2"/>
          <p:cNvSpPr>
            <a:spLocks noGrp="1"/>
          </p:cNvSpPr>
          <p:nvPr>
            <p:ph idx="1"/>
          </p:nvPr>
        </p:nvSpPr>
        <p:spPr/>
        <p:txBody>
          <a:bodyPr/>
          <a:lstStyle/>
          <a:p>
            <a:pPr marL="406400" indent="-406400">
              <a:buClr>
                <a:srgbClr val="FF3300"/>
              </a:buClr>
              <a:buSzPct val="105000"/>
              <a:buFont typeface="Wingdings" pitchFamily="2" charset="2"/>
              <a:buChar char="N"/>
            </a:pPr>
            <a:r>
              <a:rPr lang="en-US" sz="2800" u="sng" dirty="0" smtClean="0">
                <a:solidFill>
                  <a:schemeClr val="bg2">
                    <a:lumMod val="25000"/>
                  </a:schemeClr>
                </a:solidFill>
                <a:latin typeface="Arial" pitchFamily="34" charset="0"/>
                <a:cs typeface="Arial" pitchFamily="34" charset="0"/>
              </a:rPr>
              <a:t>15%</a:t>
            </a:r>
            <a:r>
              <a:rPr lang="en-US" sz="2800" dirty="0" smtClean="0">
                <a:solidFill>
                  <a:schemeClr val="bg2">
                    <a:lumMod val="25000"/>
                  </a:schemeClr>
                </a:solidFill>
                <a:latin typeface="Arial" pitchFamily="34" charset="0"/>
                <a:cs typeface="Arial" pitchFamily="34" charset="0"/>
              </a:rPr>
              <a:t> of the people in some English towns died because of no food (</a:t>
            </a:r>
            <a:r>
              <a:rPr lang="en-US" sz="2800" u="sng" dirty="0" smtClean="0">
                <a:solidFill>
                  <a:schemeClr val="bg2">
                    <a:lumMod val="25000"/>
                  </a:schemeClr>
                </a:solidFill>
                <a:latin typeface="Arial" pitchFamily="34" charset="0"/>
                <a:cs typeface="Arial" pitchFamily="34" charset="0"/>
              </a:rPr>
              <a:t>starvation)</a:t>
            </a:r>
          </a:p>
          <a:p>
            <a:pPr marL="406400" indent="-406400">
              <a:buClr>
                <a:srgbClr val="FF3300"/>
              </a:buClr>
              <a:buSzPct val="105000"/>
              <a:buFont typeface="Wingdings" pitchFamily="2" charset="2"/>
              <a:buChar char="N"/>
            </a:pPr>
            <a:r>
              <a:rPr lang="en-US" sz="2800" dirty="0" smtClean="0">
                <a:solidFill>
                  <a:schemeClr val="bg2">
                    <a:lumMod val="25000"/>
                  </a:schemeClr>
                </a:solidFill>
                <a:latin typeface="Arial" pitchFamily="34" charset="0"/>
                <a:cs typeface="Arial" pitchFamily="34" charset="0"/>
              </a:rPr>
              <a:t>Because the people were weak from starvation it was </a:t>
            </a:r>
            <a:r>
              <a:rPr lang="en-US" sz="2800" u="sng" dirty="0" smtClean="0">
                <a:solidFill>
                  <a:schemeClr val="bg2">
                    <a:lumMod val="25000"/>
                  </a:schemeClr>
                </a:solidFill>
                <a:latin typeface="Arial" pitchFamily="34" charset="0"/>
                <a:cs typeface="Arial" pitchFamily="34" charset="0"/>
              </a:rPr>
              <a:t>easy</a:t>
            </a:r>
            <a:r>
              <a:rPr lang="en-US" sz="2800" dirty="0" smtClean="0">
                <a:solidFill>
                  <a:schemeClr val="bg2">
                    <a:lumMod val="25000"/>
                  </a:schemeClr>
                </a:solidFill>
                <a:latin typeface="Arial" pitchFamily="34" charset="0"/>
                <a:cs typeface="Arial" pitchFamily="34" charset="0"/>
              </a:rPr>
              <a:t> for them to get sick</a:t>
            </a:r>
          </a:p>
          <a:p>
            <a:endParaRPr lang="en-US" dirty="0"/>
          </a:p>
        </p:txBody>
      </p:sp>
      <p:pic>
        <p:nvPicPr>
          <p:cNvPr id="4" name="Picture 8" descr="CadaverEffigy2"/>
          <p:cNvPicPr>
            <a:picLocks noChangeAspect="1" noChangeArrowheads="1"/>
          </p:cNvPicPr>
          <p:nvPr/>
        </p:nvPicPr>
        <p:blipFill>
          <a:blip r:embed="rId2" cstate="print"/>
          <a:srcRect/>
          <a:stretch>
            <a:fillRect/>
          </a:stretch>
        </p:blipFill>
        <p:spPr bwMode="auto">
          <a:xfrm>
            <a:off x="2133600" y="3733800"/>
            <a:ext cx="5064368" cy="2895600"/>
          </a:xfrm>
          <a:prstGeom prst="rect">
            <a:avLst/>
          </a:prstGeom>
          <a:noFill/>
          <a:ln w="9525">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lack death images"/>
          <p:cNvPicPr/>
          <p:nvPr/>
        </p:nvPicPr>
        <p:blipFill>
          <a:blip r:embed="rId3" cstate="print"/>
          <a:srcRect/>
          <a:stretch>
            <a:fillRect/>
          </a:stretch>
        </p:blipFill>
        <p:spPr bwMode="auto">
          <a:xfrm>
            <a:off x="228600" y="304800"/>
            <a:ext cx="8686800" cy="624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ext Box 3"/>
          <p:cNvSpPr txBox="1">
            <a:spLocks noChangeArrowheads="1"/>
          </p:cNvSpPr>
          <p:nvPr/>
        </p:nvSpPr>
        <p:spPr bwMode="auto">
          <a:xfrm>
            <a:off x="1066800" y="228600"/>
            <a:ext cx="7696200" cy="830997"/>
          </a:xfrm>
          <a:prstGeom prst="rect">
            <a:avLst/>
          </a:prstGeom>
          <a:noFill/>
          <a:ln w="12700">
            <a:noFill/>
            <a:miter lim="800000"/>
            <a:headEnd/>
            <a:tailEnd/>
          </a:ln>
          <a:effectLst/>
        </p:spPr>
        <p:txBody>
          <a:bodyPr wrap="square">
            <a:spAutoFit/>
          </a:bodyPr>
          <a:lstStyle/>
          <a:p>
            <a:pPr algn="ctr">
              <a:spcBef>
                <a:spcPct val="50000"/>
              </a:spcBef>
              <a:defRPr/>
            </a:pPr>
            <a:r>
              <a:rPr lang="en-US" sz="4800" b="1" dirty="0">
                <a:solidFill>
                  <a:schemeClr val="bg2">
                    <a:lumMod val="25000"/>
                  </a:schemeClr>
                </a:solidFill>
                <a:effectLst>
                  <a:outerShdw blurRad="38100" dist="38100" dir="2700000" algn="tl">
                    <a:srgbClr val="C0C0C0"/>
                  </a:outerShdw>
                </a:effectLst>
                <a:latin typeface="Nosferatu" pitchFamily="2" charset="0"/>
              </a:rPr>
              <a:t>The Disease Cycle</a:t>
            </a:r>
          </a:p>
        </p:txBody>
      </p:sp>
      <p:sp>
        <p:nvSpPr>
          <p:cNvPr id="62469" name="Rectangle 5"/>
          <p:cNvSpPr>
            <a:spLocks noChangeArrowheads="1"/>
          </p:cNvSpPr>
          <p:nvPr/>
        </p:nvSpPr>
        <p:spPr bwMode="auto">
          <a:xfrm>
            <a:off x="990600" y="1676400"/>
            <a:ext cx="2819400" cy="914400"/>
          </a:xfrm>
          <a:prstGeom prst="rect">
            <a:avLst/>
          </a:prstGeom>
          <a:solidFill>
            <a:srgbClr val="0000B2">
              <a:alpha val="83136"/>
            </a:srgbClr>
          </a:solidFill>
          <a:ln w="12700">
            <a:noFill/>
            <a:miter lim="800000"/>
            <a:headEnd/>
            <a:tailEnd/>
          </a:ln>
          <a:effectLst>
            <a:prstShdw prst="shdw17" dist="17961" dir="2700000">
              <a:srgbClr val="00006B"/>
            </a:prstShdw>
          </a:effectLst>
        </p:spPr>
        <p:txBody>
          <a:bodyPr wrap="none" anchor="ctr"/>
          <a:lstStyle/>
          <a:p>
            <a:pPr algn="ctr"/>
            <a:r>
              <a:rPr lang="en-US" sz="1800" b="1" dirty="0" smtClean="0">
                <a:solidFill>
                  <a:srgbClr val="FAF400"/>
                </a:solidFill>
                <a:latin typeface="Comic Sans MS" pitchFamily="66" charset="0"/>
              </a:rPr>
              <a:t>Flea </a:t>
            </a:r>
            <a:r>
              <a:rPr lang="en-US" sz="1800" b="1" dirty="0">
                <a:solidFill>
                  <a:srgbClr val="FAF400"/>
                </a:solidFill>
                <a:latin typeface="Comic Sans MS" pitchFamily="66" charset="0"/>
              </a:rPr>
              <a:t>drinks rat blood </a:t>
            </a:r>
            <a:br>
              <a:rPr lang="en-US" sz="1800" b="1" dirty="0">
                <a:solidFill>
                  <a:srgbClr val="FAF400"/>
                </a:solidFill>
                <a:latin typeface="Comic Sans MS" pitchFamily="66" charset="0"/>
              </a:rPr>
            </a:br>
            <a:r>
              <a:rPr lang="en-US" sz="1800" b="1" dirty="0">
                <a:solidFill>
                  <a:srgbClr val="FAF400"/>
                </a:solidFill>
                <a:latin typeface="Comic Sans MS" pitchFamily="66" charset="0"/>
              </a:rPr>
              <a:t>that carries the</a:t>
            </a:r>
            <a:br>
              <a:rPr lang="en-US" sz="1800" b="1" dirty="0">
                <a:solidFill>
                  <a:srgbClr val="FAF400"/>
                </a:solidFill>
                <a:latin typeface="Comic Sans MS" pitchFamily="66" charset="0"/>
              </a:rPr>
            </a:br>
            <a:r>
              <a:rPr lang="en-US" sz="1800" b="1" dirty="0">
                <a:solidFill>
                  <a:srgbClr val="FAF400"/>
                </a:solidFill>
                <a:latin typeface="Comic Sans MS" pitchFamily="66" charset="0"/>
              </a:rPr>
              <a:t> bacteria. </a:t>
            </a:r>
          </a:p>
        </p:txBody>
      </p:sp>
      <p:sp>
        <p:nvSpPr>
          <p:cNvPr id="62470" name="Rectangle 6"/>
          <p:cNvSpPr>
            <a:spLocks noChangeArrowheads="1"/>
          </p:cNvSpPr>
          <p:nvPr/>
        </p:nvSpPr>
        <p:spPr bwMode="auto">
          <a:xfrm>
            <a:off x="5410200" y="5105400"/>
            <a:ext cx="2819400" cy="914400"/>
          </a:xfrm>
          <a:prstGeom prst="rect">
            <a:avLst/>
          </a:prstGeom>
          <a:solidFill>
            <a:srgbClr val="0000B2">
              <a:alpha val="83136"/>
            </a:srgbClr>
          </a:solidFill>
          <a:ln w="12700">
            <a:noFill/>
            <a:miter lim="800000"/>
            <a:headEnd/>
            <a:tailEnd/>
          </a:ln>
          <a:effectLst>
            <a:prstShdw prst="shdw17" dist="17961" dir="2700000">
              <a:srgbClr val="00006B"/>
            </a:prstShdw>
          </a:effectLst>
        </p:spPr>
        <p:txBody>
          <a:bodyPr wrap="none" anchor="ctr"/>
          <a:lstStyle/>
          <a:p>
            <a:pPr algn="ctr"/>
            <a:r>
              <a:rPr lang="en-US" sz="1800" b="1" dirty="0">
                <a:solidFill>
                  <a:srgbClr val="FAF400"/>
                </a:solidFill>
                <a:latin typeface="Comic Sans MS" pitchFamily="66" charset="0"/>
              </a:rPr>
              <a:t>Flea’s </a:t>
            </a:r>
            <a:r>
              <a:rPr lang="en-US" sz="1800" b="1" dirty="0" smtClean="0">
                <a:solidFill>
                  <a:srgbClr val="FAF400"/>
                </a:solidFill>
                <a:latin typeface="Comic Sans MS" pitchFamily="66" charset="0"/>
              </a:rPr>
              <a:t>stomach blocked</a:t>
            </a:r>
            <a:r>
              <a:rPr lang="en-US" sz="1800" b="1" dirty="0">
                <a:solidFill>
                  <a:srgbClr val="FAF400"/>
                </a:solidFill>
                <a:latin typeface="Comic Sans MS" pitchFamily="66" charset="0"/>
              </a:rPr>
              <a:t/>
            </a:r>
            <a:br>
              <a:rPr lang="en-US" sz="1800" b="1" dirty="0">
                <a:solidFill>
                  <a:srgbClr val="FAF400"/>
                </a:solidFill>
                <a:latin typeface="Comic Sans MS" pitchFamily="66" charset="0"/>
              </a:rPr>
            </a:br>
            <a:r>
              <a:rPr lang="en-US" sz="1800" b="1" dirty="0">
                <a:solidFill>
                  <a:srgbClr val="FAF400"/>
                </a:solidFill>
                <a:latin typeface="Comic Sans MS" pitchFamily="66" charset="0"/>
              </a:rPr>
              <a:t>with bacteria.</a:t>
            </a:r>
          </a:p>
        </p:txBody>
      </p:sp>
      <p:sp>
        <p:nvSpPr>
          <p:cNvPr id="62471" name="Rectangle 7"/>
          <p:cNvSpPr>
            <a:spLocks noChangeArrowheads="1"/>
          </p:cNvSpPr>
          <p:nvPr/>
        </p:nvSpPr>
        <p:spPr bwMode="auto">
          <a:xfrm>
            <a:off x="5410200" y="1676400"/>
            <a:ext cx="2819400" cy="914400"/>
          </a:xfrm>
          <a:prstGeom prst="rect">
            <a:avLst/>
          </a:prstGeom>
          <a:solidFill>
            <a:srgbClr val="0000B2">
              <a:alpha val="83136"/>
            </a:srgbClr>
          </a:solidFill>
          <a:ln w="12700">
            <a:noFill/>
            <a:miter lim="800000"/>
            <a:headEnd/>
            <a:tailEnd/>
          </a:ln>
          <a:effectLst>
            <a:prstShdw prst="shdw17" dist="17961" dir="2700000">
              <a:srgbClr val="00006B"/>
            </a:prstShdw>
          </a:effectLst>
        </p:spPr>
        <p:txBody>
          <a:bodyPr wrap="none" anchor="ctr"/>
          <a:lstStyle/>
          <a:p>
            <a:pPr algn="ctr"/>
            <a:r>
              <a:rPr lang="en-US" sz="1800" b="1" dirty="0">
                <a:solidFill>
                  <a:srgbClr val="FAF400"/>
                </a:solidFill>
                <a:latin typeface="Comic Sans MS" pitchFamily="66" charset="0"/>
              </a:rPr>
              <a:t>Bacteria</a:t>
            </a:r>
          </a:p>
          <a:p>
            <a:pPr algn="ctr"/>
            <a:r>
              <a:rPr lang="en-US" sz="1800" b="1" dirty="0">
                <a:solidFill>
                  <a:srgbClr val="FAF400"/>
                </a:solidFill>
                <a:latin typeface="Comic Sans MS" pitchFamily="66" charset="0"/>
              </a:rPr>
              <a:t>multiply in</a:t>
            </a:r>
          </a:p>
          <a:p>
            <a:pPr algn="ctr"/>
            <a:r>
              <a:rPr lang="en-US" sz="1800" b="1" dirty="0">
                <a:solidFill>
                  <a:srgbClr val="FAF400"/>
                </a:solidFill>
                <a:latin typeface="Comic Sans MS" pitchFamily="66" charset="0"/>
              </a:rPr>
              <a:t>flea’s </a:t>
            </a:r>
            <a:r>
              <a:rPr lang="en-US" sz="1800" b="1" dirty="0" smtClean="0">
                <a:solidFill>
                  <a:srgbClr val="FAF400"/>
                </a:solidFill>
                <a:latin typeface="Comic Sans MS" pitchFamily="66" charset="0"/>
              </a:rPr>
              <a:t>stomach. </a:t>
            </a:r>
            <a:endParaRPr lang="en-US" sz="1800" b="1" dirty="0">
              <a:solidFill>
                <a:srgbClr val="FAF400"/>
              </a:solidFill>
              <a:latin typeface="Comic Sans MS" pitchFamily="66" charset="0"/>
            </a:endParaRPr>
          </a:p>
        </p:txBody>
      </p:sp>
      <p:sp>
        <p:nvSpPr>
          <p:cNvPr id="62472" name="Rectangle 8"/>
          <p:cNvSpPr>
            <a:spLocks noChangeArrowheads="1"/>
          </p:cNvSpPr>
          <p:nvPr/>
        </p:nvSpPr>
        <p:spPr bwMode="auto">
          <a:xfrm>
            <a:off x="990600" y="5105400"/>
            <a:ext cx="2819400" cy="914400"/>
          </a:xfrm>
          <a:prstGeom prst="rect">
            <a:avLst/>
          </a:prstGeom>
          <a:solidFill>
            <a:srgbClr val="0000B2">
              <a:alpha val="83136"/>
            </a:srgbClr>
          </a:solidFill>
          <a:ln w="12700">
            <a:noFill/>
            <a:miter lim="800000"/>
            <a:headEnd/>
            <a:tailEnd/>
          </a:ln>
          <a:effectLst>
            <a:prstShdw prst="shdw17" dist="17961" dir="2700000">
              <a:srgbClr val="00006B"/>
            </a:prstShdw>
          </a:effectLst>
        </p:spPr>
        <p:txBody>
          <a:bodyPr wrap="none" anchor="ctr"/>
          <a:lstStyle/>
          <a:p>
            <a:pPr algn="ctr"/>
            <a:r>
              <a:rPr lang="en-US" sz="1800" b="1" dirty="0">
                <a:solidFill>
                  <a:srgbClr val="FAF400"/>
                </a:solidFill>
                <a:latin typeface="Comic Sans MS" pitchFamily="66" charset="0"/>
              </a:rPr>
              <a:t>Flea bites human and </a:t>
            </a:r>
            <a:br>
              <a:rPr lang="en-US" sz="1800" b="1" dirty="0">
                <a:solidFill>
                  <a:srgbClr val="FAF400"/>
                </a:solidFill>
                <a:latin typeface="Comic Sans MS" pitchFamily="66" charset="0"/>
              </a:rPr>
            </a:br>
            <a:r>
              <a:rPr lang="en-US" sz="1800" b="1" dirty="0" smtClean="0">
                <a:solidFill>
                  <a:srgbClr val="FAF400"/>
                </a:solidFill>
                <a:latin typeface="Comic Sans MS" pitchFamily="66" charset="0"/>
              </a:rPr>
              <a:t>vomits blood from rat </a:t>
            </a:r>
            <a:r>
              <a:rPr lang="en-US" sz="1800" b="1" dirty="0">
                <a:solidFill>
                  <a:srgbClr val="FAF400"/>
                </a:solidFill>
                <a:latin typeface="Comic Sans MS" pitchFamily="66" charset="0"/>
              </a:rPr>
              <a:t/>
            </a:r>
            <a:br>
              <a:rPr lang="en-US" sz="1800" b="1" dirty="0">
                <a:solidFill>
                  <a:srgbClr val="FAF400"/>
                </a:solidFill>
                <a:latin typeface="Comic Sans MS" pitchFamily="66" charset="0"/>
              </a:rPr>
            </a:br>
            <a:r>
              <a:rPr lang="en-US" sz="1800" b="1" dirty="0">
                <a:solidFill>
                  <a:srgbClr val="FAF400"/>
                </a:solidFill>
                <a:latin typeface="Comic Sans MS" pitchFamily="66" charset="0"/>
              </a:rPr>
              <a:t>into human </a:t>
            </a:r>
            <a:r>
              <a:rPr lang="en-US" sz="1800" b="1" dirty="0" smtClean="0">
                <a:solidFill>
                  <a:srgbClr val="FAF400"/>
                </a:solidFill>
                <a:latin typeface="Comic Sans MS" pitchFamily="66" charset="0"/>
              </a:rPr>
              <a:t>cut</a:t>
            </a:r>
            <a:endParaRPr lang="en-US" sz="1800" b="1" dirty="0">
              <a:solidFill>
                <a:srgbClr val="FAF400"/>
              </a:solidFill>
              <a:latin typeface="Comic Sans MS" pitchFamily="66" charset="0"/>
            </a:endParaRPr>
          </a:p>
        </p:txBody>
      </p:sp>
      <p:sp>
        <p:nvSpPr>
          <p:cNvPr id="62473" name="Rectangle 9"/>
          <p:cNvSpPr>
            <a:spLocks noChangeArrowheads="1"/>
          </p:cNvSpPr>
          <p:nvPr/>
        </p:nvSpPr>
        <p:spPr bwMode="auto">
          <a:xfrm>
            <a:off x="990600" y="3581400"/>
            <a:ext cx="2819400" cy="457200"/>
          </a:xfrm>
          <a:prstGeom prst="rect">
            <a:avLst/>
          </a:prstGeom>
          <a:solidFill>
            <a:srgbClr val="FAF400">
              <a:alpha val="83136"/>
            </a:srgbClr>
          </a:solidFill>
          <a:ln w="12700">
            <a:noFill/>
            <a:miter lim="800000"/>
            <a:headEnd/>
            <a:tailEnd/>
          </a:ln>
          <a:effectLst>
            <a:prstShdw prst="shdw17" dist="17961" dir="2700000">
              <a:srgbClr val="969200"/>
            </a:prstShdw>
          </a:effectLst>
        </p:spPr>
        <p:txBody>
          <a:bodyPr wrap="none" anchor="ctr"/>
          <a:lstStyle/>
          <a:p>
            <a:pPr algn="ctr"/>
            <a:r>
              <a:rPr lang="en-US" b="1">
                <a:solidFill>
                  <a:srgbClr val="0000CC"/>
                </a:solidFill>
                <a:latin typeface="Comic Sans MS" pitchFamily="66" charset="0"/>
              </a:rPr>
              <a:t>Human is infected!</a:t>
            </a:r>
          </a:p>
        </p:txBody>
      </p:sp>
      <p:sp>
        <p:nvSpPr>
          <p:cNvPr id="62474" name="AutoShape 10"/>
          <p:cNvSpPr>
            <a:spLocks noChangeArrowheads="1"/>
          </p:cNvSpPr>
          <p:nvPr/>
        </p:nvSpPr>
        <p:spPr bwMode="auto">
          <a:xfrm>
            <a:off x="4114800" y="1752600"/>
            <a:ext cx="1143000" cy="838200"/>
          </a:xfrm>
          <a:prstGeom prst="rightArrow">
            <a:avLst>
              <a:gd name="adj1" fmla="val 50000"/>
              <a:gd name="adj2" fmla="val 34091"/>
            </a:avLst>
          </a:prstGeom>
          <a:solidFill>
            <a:srgbClr val="FF3300">
              <a:alpha val="83136"/>
            </a:srgbClr>
          </a:solidFill>
          <a:ln w="12700">
            <a:noFill/>
            <a:miter lim="800000"/>
            <a:headEnd/>
            <a:tailEnd/>
          </a:ln>
          <a:effectLst>
            <a:prstShdw prst="shdw17" dist="17961" dir="2700000">
              <a:srgbClr val="991F00"/>
            </a:prstShdw>
          </a:effectLst>
        </p:spPr>
        <p:txBody>
          <a:bodyPr wrap="none" anchor="ctr"/>
          <a:lstStyle/>
          <a:p>
            <a:endParaRPr lang="en-US"/>
          </a:p>
        </p:txBody>
      </p:sp>
      <p:sp>
        <p:nvSpPr>
          <p:cNvPr id="62475" name="AutoShape 11"/>
          <p:cNvSpPr>
            <a:spLocks noChangeArrowheads="1"/>
          </p:cNvSpPr>
          <p:nvPr/>
        </p:nvSpPr>
        <p:spPr bwMode="auto">
          <a:xfrm rot="5400000">
            <a:off x="5753100" y="3467100"/>
            <a:ext cx="2133600" cy="838200"/>
          </a:xfrm>
          <a:prstGeom prst="rightArrow">
            <a:avLst>
              <a:gd name="adj1" fmla="val 50000"/>
              <a:gd name="adj2" fmla="val 63636"/>
            </a:avLst>
          </a:prstGeom>
          <a:solidFill>
            <a:srgbClr val="FF3300">
              <a:alpha val="83136"/>
            </a:srgbClr>
          </a:solidFill>
          <a:ln w="12700">
            <a:noFill/>
            <a:miter lim="800000"/>
            <a:headEnd/>
            <a:tailEnd/>
          </a:ln>
          <a:effectLst>
            <a:prstShdw prst="shdw17" dist="17961" dir="2700000">
              <a:srgbClr val="991F00"/>
            </a:prstShdw>
          </a:effectLst>
        </p:spPr>
        <p:txBody>
          <a:bodyPr wrap="none" anchor="ctr"/>
          <a:lstStyle/>
          <a:p>
            <a:endParaRPr lang="en-US"/>
          </a:p>
        </p:txBody>
      </p:sp>
      <p:sp>
        <p:nvSpPr>
          <p:cNvPr id="62476" name="AutoShape 12"/>
          <p:cNvSpPr>
            <a:spLocks noChangeArrowheads="1"/>
          </p:cNvSpPr>
          <p:nvPr/>
        </p:nvSpPr>
        <p:spPr bwMode="auto">
          <a:xfrm flipH="1">
            <a:off x="4038600" y="5181600"/>
            <a:ext cx="1143000" cy="838200"/>
          </a:xfrm>
          <a:prstGeom prst="rightArrow">
            <a:avLst>
              <a:gd name="adj1" fmla="val 50000"/>
              <a:gd name="adj2" fmla="val 34091"/>
            </a:avLst>
          </a:prstGeom>
          <a:solidFill>
            <a:srgbClr val="FF3300">
              <a:alpha val="83136"/>
            </a:srgbClr>
          </a:solidFill>
          <a:ln w="12700">
            <a:noFill/>
            <a:miter lim="800000"/>
            <a:headEnd/>
            <a:tailEnd/>
          </a:ln>
          <a:effectLst>
            <a:prstShdw prst="shdw17" dist="17961" dir="2700000">
              <a:srgbClr val="991F00"/>
            </a:prstShdw>
          </a:effectLst>
        </p:spPr>
        <p:txBody>
          <a:bodyPr wrap="none" anchor="ctr"/>
          <a:lstStyle/>
          <a:p>
            <a:endParaRPr lang="en-US"/>
          </a:p>
        </p:txBody>
      </p:sp>
      <p:sp>
        <p:nvSpPr>
          <p:cNvPr id="62477" name="AutoShape 13"/>
          <p:cNvSpPr>
            <a:spLocks noChangeArrowheads="1"/>
          </p:cNvSpPr>
          <p:nvPr/>
        </p:nvSpPr>
        <p:spPr bwMode="auto">
          <a:xfrm rot="16200000" flipV="1">
            <a:off x="1943100" y="4152900"/>
            <a:ext cx="762000" cy="838200"/>
          </a:xfrm>
          <a:prstGeom prst="rightArrow">
            <a:avLst>
              <a:gd name="adj1" fmla="val 50000"/>
              <a:gd name="adj2" fmla="val 25000"/>
            </a:avLst>
          </a:prstGeom>
          <a:solidFill>
            <a:srgbClr val="FF3300">
              <a:alpha val="83136"/>
            </a:srgbClr>
          </a:solidFill>
          <a:ln w="12700">
            <a:noFill/>
            <a:miter lim="800000"/>
            <a:headEnd/>
            <a:tailEnd/>
          </a:ln>
          <a:effectLst>
            <a:prstShdw prst="shdw17" dist="17961" dir="2700000">
              <a:srgbClr val="991F00"/>
            </a:prstShdw>
          </a:effec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2469"/>
                                        </p:tgtEl>
                                        <p:attrNameLst>
                                          <p:attrName>style.visibility</p:attrName>
                                        </p:attrNameLst>
                                      </p:cBhvr>
                                      <p:to>
                                        <p:strVal val="visible"/>
                                      </p:to>
                                    </p:set>
                                    <p:animEffect transition="in" filter="wipe(left)">
                                      <p:cBhvr>
                                        <p:cTn id="7" dur="500"/>
                                        <p:tgtEl>
                                          <p:spTgt spid="6246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474"/>
                                        </p:tgtEl>
                                        <p:attrNameLst>
                                          <p:attrName>style.visibility</p:attrName>
                                        </p:attrNameLst>
                                      </p:cBhvr>
                                      <p:to>
                                        <p:strVal val="visible"/>
                                      </p:to>
                                    </p:set>
                                    <p:animEffect transition="in" filter="wipe(left)">
                                      <p:cBhvr>
                                        <p:cTn id="10" dur="500"/>
                                        <p:tgtEl>
                                          <p:spTgt spid="62474"/>
                                        </p:tgtEl>
                                      </p:cBhvr>
                                    </p:animEffect>
                                  </p:childTnLst>
                                </p:cTn>
                              </p:par>
                            </p:childTnLst>
                          </p:cTn>
                        </p:par>
                        <p:par>
                          <p:cTn id="11" fill="hold">
                            <p:stCondLst>
                              <p:cond delay="500"/>
                            </p:stCondLst>
                            <p:childTnLst>
                              <p:par>
                                <p:cTn id="12" presetID="22" presetClass="entr" presetSubtype="1" fill="hold" grpId="0" nodeType="afterEffect">
                                  <p:stCondLst>
                                    <p:cond delay="1000"/>
                                  </p:stCondLst>
                                  <p:childTnLst>
                                    <p:set>
                                      <p:cBhvr>
                                        <p:cTn id="13" dur="1" fill="hold">
                                          <p:stCondLst>
                                            <p:cond delay="0"/>
                                          </p:stCondLst>
                                        </p:cTn>
                                        <p:tgtEl>
                                          <p:spTgt spid="62471"/>
                                        </p:tgtEl>
                                        <p:attrNameLst>
                                          <p:attrName>style.visibility</p:attrName>
                                        </p:attrNameLst>
                                      </p:cBhvr>
                                      <p:to>
                                        <p:strVal val="visible"/>
                                      </p:to>
                                    </p:set>
                                    <p:animEffect transition="in" filter="wipe(up)">
                                      <p:cBhvr>
                                        <p:cTn id="14" dur="500"/>
                                        <p:tgtEl>
                                          <p:spTgt spid="62471"/>
                                        </p:tgtEl>
                                      </p:cBhvr>
                                    </p:animEffect>
                                  </p:childTnLst>
                                </p:cTn>
                              </p:par>
                              <p:par>
                                <p:cTn id="15" presetID="22" presetClass="entr" presetSubtype="1" fill="hold" grpId="0" nodeType="withEffect">
                                  <p:stCondLst>
                                    <p:cond delay="1000"/>
                                  </p:stCondLst>
                                  <p:childTnLst>
                                    <p:set>
                                      <p:cBhvr>
                                        <p:cTn id="16" dur="1" fill="hold">
                                          <p:stCondLst>
                                            <p:cond delay="0"/>
                                          </p:stCondLst>
                                        </p:cTn>
                                        <p:tgtEl>
                                          <p:spTgt spid="62475"/>
                                        </p:tgtEl>
                                        <p:attrNameLst>
                                          <p:attrName>style.visibility</p:attrName>
                                        </p:attrNameLst>
                                      </p:cBhvr>
                                      <p:to>
                                        <p:strVal val="visible"/>
                                      </p:to>
                                    </p:set>
                                    <p:animEffect transition="in" filter="wipe(up)">
                                      <p:cBhvr>
                                        <p:cTn id="17" dur="500"/>
                                        <p:tgtEl>
                                          <p:spTgt spid="62475"/>
                                        </p:tgtEl>
                                      </p:cBhvr>
                                    </p:animEffect>
                                  </p:childTnLst>
                                </p:cTn>
                              </p:par>
                            </p:childTnLst>
                          </p:cTn>
                        </p:par>
                        <p:par>
                          <p:cTn id="18" fill="hold">
                            <p:stCondLst>
                              <p:cond delay="2000"/>
                            </p:stCondLst>
                            <p:childTnLst>
                              <p:par>
                                <p:cTn id="19" presetID="22" presetClass="entr" presetSubtype="2" fill="hold" grpId="0" nodeType="afterEffect">
                                  <p:stCondLst>
                                    <p:cond delay="1000"/>
                                  </p:stCondLst>
                                  <p:childTnLst>
                                    <p:set>
                                      <p:cBhvr>
                                        <p:cTn id="20" dur="1" fill="hold">
                                          <p:stCondLst>
                                            <p:cond delay="0"/>
                                          </p:stCondLst>
                                        </p:cTn>
                                        <p:tgtEl>
                                          <p:spTgt spid="62470"/>
                                        </p:tgtEl>
                                        <p:attrNameLst>
                                          <p:attrName>style.visibility</p:attrName>
                                        </p:attrNameLst>
                                      </p:cBhvr>
                                      <p:to>
                                        <p:strVal val="visible"/>
                                      </p:to>
                                    </p:set>
                                    <p:animEffect transition="in" filter="wipe(right)">
                                      <p:cBhvr>
                                        <p:cTn id="21" dur="500"/>
                                        <p:tgtEl>
                                          <p:spTgt spid="62470"/>
                                        </p:tgtEl>
                                      </p:cBhvr>
                                    </p:animEffect>
                                  </p:childTnLst>
                                </p:cTn>
                              </p:par>
                              <p:par>
                                <p:cTn id="22" presetID="22" presetClass="entr" presetSubtype="2" fill="hold" grpId="0" nodeType="withEffect">
                                  <p:stCondLst>
                                    <p:cond delay="1000"/>
                                  </p:stCondLst>
                                  <p:childTnLst>
                                    <p:set>
                                      <p:cBhvr>
                                        <p:cTn id="23" dur="1" fill="hold">
                                          <p:stCondLst>
                                            <p:cond delay="0"/>
                                          </p:stCondLst>
                                        </p:cTn>
                                        <p:tgtEl>
                                          <p:spTgt spid="62476"/>
                                        </p:tgtEl>
                                        <p:attrNameLst>
                                          <p:attrName>style.visibility</p:attrName>
                                        </p:attrNameLst>
                                      </p:cBhvr>
                                      <p:to>
                                        <p:strVal val="visible"/>
                                      </p:to>
                                    </p:set>
                                    <p:animEffect transition="in" filter="wipe(right)">
                                      <p:cBhvr>
                                        <p:cTn id="24" dur="500"/>
                                        <p:tgtEl>
                                          <p:spTgt spid="62476"/>
                                        </p:tgtEl>
                                      </p:cBhvr>
                                    </p:animEffect>
                                  </p:childTnLst>
                                </p:cTn>
                              </p:par>
                            </p:childTnLst>
                          </p:cTn>
                        </p:par>
                        <p:par>
                          <p:cTn id="25" fill="hold">
                            <p:stCondLst>
                              <p:cond delay="3500"/>
                            </p:stCondLst>
                            <p:childTnLst>
                              <p:par>
                                <p:cTn id="26" presetID="22" presetClass="entr" presetSubtype="4" fill="hold" grpId="0" nodeType="afterEffect">
                                  <p:stCondLst>
                                    <p:cond delay="1000"/>
                                  </p:stCondLst>
                                  <p:childTnLst>
                                    <p:set>
                                      <p:cBhvr>
                                        <p:cTn id="27" dur="1" fill="hold">
                                          <p:stCondLst>
                                            <p:cond delay="0"/>
                                          </p:stCondLst>
                                        </p:cTn>
                                        <p:tgtEl>
                                          <p:spTgt spid="62472"/>
                                        </p:tgtEl>
                                        <p:attrNameLst>
                                          <p:attrName>style.visibility</p:attrName>
                                        </p:attrNameLst>
                                      </p:cBhvr>
                                      <p:to>
                                        <p:strVal val="visible"/>
                                      </p:to>
                                    </p:set>
                                    <p:animEffect transition="in" filter="wipe(down)">
                                      <p:cBhvr>
                                        <p:cTn id="28" dur="500"/>
                                        <p:tgtEl>
                                          <p:spTgt spid="62472"/>
                                        </p:tgtEl>
                                      </p:cBhvr>
                                    </p:animEffect>
                                  </p:childTnLst>
                                </p:cTn>
                              </p:par>
                              <p:par>
                                <p:cTn id="29" presetID="22" presetClass="entr" presetSubtype="4" fill="hold" grpId="0" nodeType="withEffect">
                                  <p:stCondLst>
                                    <p:cond delay="1000"/>
                                  </p:stCondLst>
                                  <p:childTnLst>
                                    <p:set>
                                      <p:cBhvr>
                                        <p:cTn id="30" dur="1" fill="hold">
                                          <p:stCondLst>
                                            <p:cond delay="0"/>
                                          </p:stCondLst>
                                        </p:cTn>
                                        <p:tgtEl>
                                          <p:spTgt spid="62477"/>
                                        </p:tgtEl>
                                        <p:attrNameLst>
                                          <p:attrName>style.visibility</p:attrName>
                                        </p:attrNameLst>
                                      </p:cBhvr>
                                      <p:to>
                                        <p:strVal val="visible"/>
                                      </p:to>
                                    </p:set>
                                    <p:animEffect transition="in" filter="wipe(down)">
                                      <p:cBhvr>
                                        <p:cTn id="31" dur="500"/>
                                        <p:tgtEl>
                                          <p:spTgt spid="62477"/>
                                        </p:tgtEl>
                                      </p:cBhvr>
                                    </p:animEffect>
                                  </p:childTnLst>
                                </p:cTn>
                              </p:par>
                            </p:childTnLst>
                          </p:cTn>
                        </p:par>
                        <p:par>
                          <p:cTn id="32" fill="hold">
                            <p:stCondLst>
                              <p:cond delay="5000"/>
                            </p:stCondLst>
                            <p:childTnLst>
                              <p:par>
                                <p:cTn id="33" presetID="22" presetClass="entr" presetSubtype="8" fill="hold" grpId="0" nodeType="afterEffect">
                                  <p:stCondLst>
                                    <p:cond delay="0"/>
                                  </p:stCondLst>
                                  <p:childTnLst>
                                    <p:set>
                                      <p:cBhvr>
                                        <p:cTn id="34" dur="1" fill="hold">
                                          <p:stCondLst>
                                            <p:cond delay="0"/>
                                          </p:stCondLst>
                                        </p:cTn>
                                        <p:tgtEl>
                                          <p:spTgt spid="62473"/>
                                        </p:tgtEl>
                                        <p:attrNameLst>
                                          <p:attrName>style.visibility</p:attrName>
                                        </p:attrNameLst>
                                      </p:cBhvr>
                                      <p:to>
                                        <p:strVal val="visible"/>
                                      </p:to>
                                    </p:set>
                                    <p:animEffect transition="in" filter="wipe(left)">
                                      <p:cBhvr>
                                        <p:cTn id="35" dur="500"/>
                                        <p:tgtEl>
                                          <p:spTgt spid="62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9" grpId="0" animBg="1"/>
      <p:bldP spid="62470" grpId="0" animBg="1"/>
      <p:bldP spid="62471" grpId="0" animBg="1"/>
      <p:bldP spid="62472" grpId="0" animBg="1"/>
      <p:bldP spid="62473" grpId="0" animBg="1"/>
      <p:bldP spid="62474" grpId="0" animBg="1"/>
      <p:bldP spid="62475" grpId="0" animBg="1"/>
      <p:bldP spid="62476" grpId="0" animBg="1"/>
      <p:bldP spid="624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1905000" y="457200"/>
            <a:ext cx="5105400" cy="823913"/>
          </a:xfrm>
          <a:prstGeom prst="rect">
            <a:avLst/>
          </a:prstGeom>
          <a:noFill/>
          <a:ln w="12700">
            <a:noFill/>
            <a:miter lim="800000"/>
            <a:headEnd/>
            <a:tailEnd/>
          </a:ln>
          <a:effectLst/>
        </p:spPr>
        <p:txBody>
          <a:bodyPr>
            <a:spAutoFit/>
          </a:bodyPr>
          <a:lstStyle/>
          <a:p>
            <a:pPr algn="ctr">
              <a:spcBef>
                <a:spcPct val="50000"/>
              </a:spcBef>
              <a:defRPr/>
            </a:pPr>
            <a:r>
              <a:rPr lang="en-US" sz="4800" b="1" dirty="0">
                <a:solidFill>
                  <a:schemeClr val="bg2">
                    <a:lumMod val="25000"/>
                  </a:schemeClr>
                </a:solidFill>
                <a:effectLst>
                  <a:outerShdw blurRad="38100" dist="38100" dir="2700000" algn="tl">
                    <a:srgbClr val="C0C0C0"/>
                  </a:outerShdw>
                </a:effectLst>
                <a:latin typeface="Nosferatu" pitchFamily="2" charset="0"/>
              </a:rPr>
              <a:t>The Symptoms</a:t>
            </a:r>
          </a:p>
        </p:txBody>
      </p:sp>
      <p:pic>
        <p:nvPicPr>
          <p:cNvPr id="63493" name="Picture 5" descr="buboonneck"/>
          <p:cNvPicPr>
            <a:picLocks noChangeAspect="1" noChangeArrowheads="1"/>
          </p:cNvPicPr>
          <p:nvPr/>
        </p:nvPicPr>
        <p:blipFill>
          <a:blip r:embed="rId3" cstate="print"/>
          <a:srcRect/>
          <a:stretch>
            <a:fillRect/>
          </a:stretch>
        </p:blipFill>
        <p:spPr bwMode="auto">
          <a:xfrm>
            <a:off x="762000" y="1447800"/>
            <a:ext cx="3581400" cy="2481263"/>
          </a:xfrm>
          <a:prstGeom prst="rect">
            <a:avLst/>
          </a:prstGeom>
          <a:noFill/>
          <a:ln w="9525">
            <a:solidFill>
              <a:srgbClr val="FF3300"/>
            </a:solidFill>
            <a:miter lim="800000"/>
            <a:headEnd/>
            <a:tailEnd/>
          </a:ln>
        </p:spPr>
      </p:pic>
      <p:pic>
        <p:nvPicPr>
          <p:cNvPr id="63495" name="Picture 7" descr="septicemic"/>
          <p:cNvPicPr>
            <a:picLocks noChangeAspect="1" noChangeArrowheads="1"/>
          </p:cNvPicPr>
          <p:nvPr/>
        </p:nvPicPr>
        <p:blipFill>
          <a:blip r:embed="rId4" cstate="print">
            <a:lum bright="-6000" contrast="6000"/>
          </a:blip>
          <a:srcRect/>
          <a:stretch>
            <a:fillRect/>
          </a:stretch>
        </p:blipFill>
        <p:spPr bwMode="auto">
          <a:xfrm>
            <a:off x="4876800" y="3886200"/>
            <a:ext cx="3581400" cy="2476500"/>
          </a:xfrm>
          <a:prstGeom prst="rect">
            <a:avLst/>
          </a:prstGeom>
          <a:noFill/>
          <a:ln w="9525">
            <a:solidFill>
              <a:srgbClr val="FF3300"/>
            </a:solidFill>
            <a:miter lim="800000"/>
            <a:headEnd/>
            <a:tailEnd/>
          </a:ln>
        </p:spPr>
      </p:pic>
      <p:sp>
        <p:nvSpPr>
          <p:cNvPr id="63496" name="Text Box 8"/>
          <p:cNvSpPr txBox="1">
            <a:spLocks noChangeArrowheads="1"/>
          </p:cNvSpPr>
          <p:nvPr/>
        </p:nvSpPr>
        <p:spPr bwMode="auto">
          <a:xfrm>
            <a:off x="4343400" y="2362200"/>
            <a:ext cx="3505200" cy="519113"/>
          </a:xfrm>
          <a:prstGeom prst="rect">
            <a:avLst/>
          </a:prstGeom>
          <a:noFill/>
          <a:ln w="12700">
            <a:noFill/>
            <a:miter lim="800000"/>
            <a:headEnd/>
            <a:tailEnd/>
          </a:ln>
        </p:spPr>
        <p:txBody>
          <a:bodyPr>
            <a:spAutoFit/>
          </a:bodyPr>
          <a:lstStyle/>
          <a:p>
            <a:pPr algn="ctr">
              <a:spcBef>
                <a:spcPct val="50000"/>
              </a:spcBef>
            </a:pPr>
            <a:r>
              <a:rPr lang="en-US" sz="2800" dirty="0">
                <a:solidFill>
                  <a:schemeClr val="bg2">
                    <a:lumMod val="25000"/>
                  </a:schemeClr>
                </a:solidFill>
                <a:latin typeface="Comic Sans MS" pitchFamily="66" charset="0"/>
              </a:rPr>
              <a:t>Bulbous</a:t>
            </a:r>
          </a:p>
        </p:txBody>
      </p:sp>
      <p:sp>
        <p:nvSpPr>
          <p:cNvPr id="63497" name="Line 9"/>
          <p:cNvSpPr>
            <a:spLocks noChangeShapeType="1"/>
          </p:cNvSpPr>
          <p:nvPr/>
        </p:nvSpPr>
        <p:spPr bwMode="auto">
          <a:xfrm flipH="1">
            <a:off x="3124200" y="2667000"/>
            <a:ext cx="2286000" cy="76200"/>
          </a:xfrm>
          <a:prstGeom prst="line">
            <a:avLst/>
          </a:prstGeom>
          <a:noFill/>
          <a:ln w="38100">
            <a:solidFill>
              <a:srgbClr val="FF0000"/>
            </a:solidFill>
            <a:round/>
            <a:headEnd/>
            <a:tailEnd type="triangle" w="med" len="med"/>
          </a:ln>
        </p:spPr>
        <p:txBody>
          <a:bodyPr/>
          <a:lstStyle/>
          <a:p>
            <a:endParaRPr lang="en-US"/>
          </a:p>
        </p:txBody>
      </p:sp>
      <p:sp>
        <p:nvSpPr>
          <p:cNvPr id="63498" name="Text Box 10"/>
          <p:cNvSpPr txBox="1">
            <a:spLocks noChangeArrowheads="1"/>
          </p:cNvSpPr>
          <p:nvPr/>
        </p:nvSpPr>
        <p:spPr bwMode="auto">
          <a:xfrm flipH="1">
            <a:off x="304800" y="4800600"/>
            <a:ext cx="3505200" cy="800219"/>
          </a:xfrm>
          <a:prstGeom prst="rect">
            <a:avLst/>
          </a:prstGeom>
          <a:noFill/>
          <a:ln w="12700">
            <a:noFill/>
            <a:miter lim="800000"/>
            <a:headEnd/>
            <a:tailEnd/>
          </a:ln>
        </p:spPr>
        <p:txBody>
          <a:bodyPr>
            <a:spAutoFit/>
          </a:bodyPr>
          <a:lstStyle/>
          <a:p>
            <a:pPr algn="ctr">
              <a:spcBef>
                <a:spcPct val="50000"/>
              </a:spcBef>
            </a:pPr>
            <a:r>
              <a:rPr lang="en-US" sz="2800" dirty="0" err="1">
                <a:solidFill>
                  <a:schemeClr val="bg2">
                    <a:lumMod val="25000"/>
                  </a:schemeClr>
                </a:solidFill>
                <a:latin typeface="Comic Sans MS" pitchFamily="66" charset="0"/>
              </a:rPr>
              <a:t>Septicemic</a:t>
            </a:r>
            <a:r>
              <a:rPr lang="en-US" sz="2800" dirty="0">
                <a:solidFill>
                  <a:schemeClr val="bg2">
                    <a:lumMod val="25000"/>
                  </a:schemeClr>
                </a:solidFill>
                <a:latin typeface="Comic Sans MS" pitchFamily="66" charset="0"/>
              </a:rPr>
              <a:t> Form:</a:t>
            </a:r>
            <a:br>
              <a:rPr lang="en-US" sz="2800" dirty="0">
                <a:solidFill>
                  <a:schemeClr val="bg2">
                    <a:lumMod val="25000"/>
                  </a:schemeClr>
                </a:solidFill>
                <a:latin typeface="Comic Sans MS" pitchFamily="66" charset="0"/>
              </a:rPr>
            </a:br>
            <a:r>
              <a:rPr lang="en-US" dirty="0">
                <a:solidFill>
                  <a:schemeClr val="bg2">
                    <a:lumMod val="25000"/>
                  </a:schemeClr>
                </a:solidFill>
                <a:latin typeface="Comic Sans MS" pitchFamily="66" charset="0"/>
              </a:rPr>
              <a:t>almost 100</a:t>
            </a:r>
            <a:r>
              <a:rPr lang="en-US" dirty="0" smtClean="0">
                <a:solidFill>
                  <a:schemeClr val="bg2">
                    <a:lumMod val="25000"/>
                  </a:schemeClr>
                </a:solidFill>
                <a:latin typeface="Comic Sans MS" pitchFamily="66" charset="0"/>
              </a:rPr>
              <a:t>% of people die</a:t>
            </a:r>
            <a:endParaRPr lang="en-US" dirty="0">
              <a:solidFill>
                <a:schemeClr val="bg2">
                  <a:lumMod val="25000"/>
                </a:schemeClr>
              </a:solidFill>
              <a:latin typeface="Comic Sans MS" pitchFamily="66" charset="0"/>
            </a:endParaRPr>
          </a:p>
        </p:txBody>
      </p:sp>
      <p:sp>
        <p:nvSpPr>
          <p:cNvPr id="63499" name="Line 11"/>
          <p:cNvSpPr>
            <a:spLocks noChangeShapeType="1"/>
          </p:cNvSpPr>
          <p:nvPr/>
        </p:nvSpPr>
        <p:spPr bwMode="auto">
          <a:xfrm flipV="1">
            <a:off x="3810000" y="5257800"/>
            <a:ext cx="3505200" cy="152400"/>
          </a:xfrm>
          <a:prstGeom prst="line">
            <a:avLst/>
          </a:prstGeom>
          <a:noFill/>
          <a:ln w="3810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500"/>
                                  </p:stCondLst>
                                  <p:childTnLst>
                                    <p:set>
                                      <p:cBhvr>
                                        <p:cTn id="6" dur="1" fill="hold">
                                          <p:stCondLst>
                                            <p:cond delay="0"/>
                                          </p:stCondLst>
                                        </p:cTn>
                                        <p:tgtEl>
                                          <p:spTgt spid="63493"/>
                                        </p:tgtEl>
                                        <p:attrNameLst>
                                          <p:attrName>style.visibility</p:attrName>
                                        </p:attrNameLst>
                                      </p:cBhvr>
                                      <p:to>
                                        <p:strVal val="visible"/>
                                      </p:to>
                                    </p:set>
                                    <p:animEffect transition="in" filter="dissolve">
                                      <p:cBhvr>
                                        <p:cTn id="7" dur="1000"/>
                                        <p:tgtEl>
                                          <p:spTgt spid="63493"/>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63496"/>
                                        </p:tgtEl>
                                        <p:attrNameLst>
                                          <p:attrName>style.visibility</p:attrName>
                                        </p:attrNameLst>
                                      </p:cBhvr>
                                      <p:to>
                                        <p:strVal val="visible"/>
                                      </p:to>
                                    </p:set>
                                    <p:animEffect transition="in" filter="wipe(right)">
                                      <p:cBhvr>
                                        <p:cTn id="10" dur="500"/>
                                        <p:tgtEl>
                                          <p:spTgt spid="63496"/>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63497"/>
                                        </p:tgtEl>
                                        <p:attrNameLst>
                                          <p:attrName>style.visibility</p:attrName>
                                        </p:attrNameLst>
                                      </p:cBhvr>
                                      <p:to>
                                        <p:strVal val="visible"/>
                                      </p:to>
                                    </p:set>
                                    <p:animEffect transition="in" filter="wipe(right)">
                                      <p:cBhvr>
                                        <p:cTn id="13" dur="500"/>
                                        <p:tgtEl>
                                          <p:spTgt spid="6349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3495"/>
                                        </p:tgtEl>
                                        <p:attrNameLst>
                                          <p:attrName>style.visibility</p:attrName>
                                        </p:attrNameLst>
                                      </p:cBhvr>
                                      <p:to>
                                        <p:strVal val="visible"/>
                                      </p:to>
                                    </p:set>
                                    <p:animEffect transition="in" filter="fade">
                                      <p:cBhvr>
                                        <p:cTn id="18" dur="1000"/>
                                        <p:tgtEl>
                                          <p:spTgt spid="6349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63498"/>
                                        </p:tgtEl>
                                        <p:attrNameLst>
                                          <p:attrName>style.visibility</p:attrName>
                                        </p:attrNameLst>
                                      </p:cBhvr>
                                      <p:to>
                                        <p:strVal val="visible"/>
                                      </p:to>
                                    </p:set>
                                    <p:animEffect transition="in" filter="wipe(left)">
                                      <p:cBhvr>
                                        <p:cTn id="22" dur="1000"/>
                                        <p:tgtEl>
                                          <p:spTgt spid="63498"/>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63499"/>
                                        </p:tgtEl>
                                        <p:attrNameLst>
                                          <p:attrName>style.visibility</p:attrName>
                                        </p:attrNameLst>
                                      </p:cBhvr>
                                      <p:to>
                                        <p:strVal val="visible"/>
                                      </p:to>
                                    </p:set>
                                    <p:animEffect transition="in" filter="wipe(left)">
                                      <p:cBhvr>
                                        <p:cTn id="26" dur="1000"/>
                                        <p:tgtEl>
                                          <p:spTgt spid="634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p:bldP spid="63497" grpId="0" animBg="1"/>
      <p:bldP spid="63498" grpId="0"/>
      <p:bldP spid="6349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600200" y="762000"/>
            <a:ext cx="5867400" cy="1938992"/>
          </a:xfrm>
          <a:prstGeom prst="rect">
            <a:avLst/>
          </a:prstGeom>
          <a:noFill/>
          <a:ln w="12700">
            <a:noFill/>
            <a:miter lim="800000"/>
            <a:headEnd/>
            <a:tailEnd/>
          </a:ln>
        </p:spPr>
        <p:txBody>
          <a:bodyPr>
            <a:spAutoFit/>
          </a:bodyPr>
          <a:lstStyle/>
          <a:p>
            <a:pPr algn="ctr">
              <a:spcBef>
                <a:spcPct val="50000"/>
              </a:spcBef>
            </a:pPr>
            <a:r>
              <a:rPr lang="en-US" sz="6000" b="1" dirty="0">
                <a:solidFill>
                  <a:schemeClr val="bg2">
                    <a:lumMod val="25000"/>
                  </a:schemeClr>
                </a:solidFill>
                <a:latin typeface="Nosferatu" pitchFamily="2" charset="0"/>
              </a:rPr>
              <a:t>The Mortality Rate</a:t>
            </a:r>
          </a:p>
        </p:txBody>
      </p:sp>
      <p:sp>
        <p:nvSpPr>
          <p:cNvPr id="64516" name="Rectangle 4"/>
          <p:cNvSpPr>
            <a:spLocks noChangeArrowheads="1"/>
          </p:cNvSpPr>
          <p:nvPr/>
        </p:nvSpPr>
        <p:spPr bwMode="auto">
          <a:xfrm>
            <a:off x="2286000" y="2743200"/>
            <a:ext cx="4572000" cy="1006475"/>
          </a:xfrm>
          <a:prstGeom prst="rect">
            <a:avLst/>
          </a:prstGeom>
          <a:noFill/>
          <a:ln w="12700">
            <a:noFill/>
            <a:miter lim="800000"/>
            <a:headEnd/>
            <a:tailEnd/>
          </a:ln>
        </p:spPr>
        <p:txBody>
          <a:bodyPr>
            <a:spAutoFit/>
          </a:bodyPr>
          <a:lstStyle/>
          <a:p>
            <a:pPr algn="ctr"/>
            <a:r>
              <a:rPr lang="en-US" sz="6000" b="1" dirty="0">
                <a:solidFill>
                  <a:schemeClr val="bg2">
                    <a:lumMod val="25000"/>
                  </a:schemeClr>
                </a:solidFill>
                <a:latin typeface="Nosferatu" pitchFamily="2" charset="0"/>
              </a:rPr>
              <a:t>35% - 70%</a:t>
            </a:r>
          </a:p>
        </p:txBody>
      </p:sp>
      <p:sp>
        <p:nvSpPr>
          <p:cNvPr id="64517" name="Rectangle 5"/>
          <p:cNvSpPr>
            <a:spLocks noChangeArrowheads="1"/>
          </p:cNvSpPr>
          <p:nvPr/>
        </p:nvSpPr>
        <p:spPr bwMode="auto">
          <a:xfrm>
            <a:off x="1600200" y="4495800"/>
            <a:ext cx="6248400" cy="1111250"/>
          </a:xfrm>
          <a:prstGeom prst="rect">
            <a:avLst/>
          </a:prstGeom>
          <a:noFill/>
          <a:ln w="12700">
            <a:solidFill>
              <a:srgbClr val="FAF400"/>
            </a:solidFill>
            <a:miter lim="800000"/>
            <a:headEnd/>
            <a:tailEnd/>
          </a:ln>
        </p:spPr>
        <p:txBody>
          <a:bodyPr>
            <a:spAutoFit/>
          </a:bodyPr>
          <a:lstStyle/>
          <a:p>
            <a:pPr algn="ctr"/>
            <a:r>
              <a:rPr lang="en-US" sz="6600" b="1">
                <a:solidFill>
                  <a:srgbClr val="FF0000"/>
                </a:solidFill>
                <a:latin typeface="Nosferatu" pitchFamily="2" charset="0"/>
              </a:rPr>
              <a:t>25,000,000 dead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wipe(left)">
                                      <p:cBhvr>
                                        <p:cTn id="7" dur="2000"/>
                                        <p:tgtEl>
                                          <p:spTgt spid="64516"/>
                                        </p:tgtEl>
                                      </p:cBhvr>
                                    </p:animEffect>
                                  </p:childTnLst>
                                </p:cTn>
                              </p:par>
                            </p:childTnLst>
                          </p:cTn>
                        </p:par>
                        <p:par>
                          <p:cTn id="8" fill="hold">
                            <p:stCondLst>
                              <p:cond delay="2000"/>
                            </p:stCondLst>
                            <p:childTnLst>
                              <p:par>
                                <p:cTn id="9" presetID="51" presetClass="entr" presetSubtype="0" fill="hold" grpId="0" nodeType="afterEffect">
                                  <p:stCondLst>
                                    <p:cond delay="1000"/>
                                  </p:stCondLst>
                                  <p:childTnLst>
                                    <p:set>
                                      <p:cBhvr>
                                        <p:cTn id="10" dur="1" fill="hold">
                                          <p:stCondLst>
                                            <p:cond delay="0"/>
                                          </p:stCondLst>
                                        </p:cTn>
                                        <p:tgtEl>
                                          <p:spTgt spid="64517"/>
                                        </p:tgtEl>
                                        <p:attrNameLst>
                                          <p:attrName>style.visibility</p:attrName>
                                        </p:attrNameLst>
                                      </p:cBhvr>
                                      <p:to>
                                        <p:strVal val="visible"/>
                                      </p:to>
                                    </p:set>
                                    <p:animEffect transition="in" filter="fade">
                                      <p:cBhvr>
                                        <p:cTn id="11" dur="192" decel="100000"/>
                                        <p:tgtEl>
                                          <p:spTgt spid="64517"/>
                                        </p:tgtEl>
                                      </p:cBhvr>
                                    </p:animEffect>
                                    <p:animScale>
                                      <p:cBhvr>
                                        <p:cTn id="12" dur="192" decel="100000"/>
                                        <p:tgtEl>
                                          <p:spTgt spid="64517"/>
                                        </p:tgtEl>
                                      </p:cBhvr>
                                      <p:from x="10000" y="10000"/>
                                      <p:to x="200000" y="450000"/>
                                    </p:animScale>
                                    <p:animScale>
                                      <p:cBhvr>
                                        <p:cTn id="13" dur="308" accel="100000" fill="hold">
                                          <p:stCondLst>
                                            <p:cond delay="192"/>
                                          </p:stCondLst>
                                        </p:cTn>
                                        <p:tgtEl>
                                          <p:spTgt spid="64517"/>
                                        </p:tgtEl>
                                      </p:cBhvr>
                                      <p:from x="200000" y="450000"/>
                                      <p:to x="100000" y="100000"/>
                                    </p:animScale>
                                    <p:set>
                                      <p:cBhvr>
                                        <p:cTn id="14" dur="192" fill="hold"/>
                                        <p:tgtEl>
                                          <p:spTgt spid="64517"/>
                                        </p:tgtEl>
                                        <p:attrNameLst>
                                          <p:attrName>ppt_x</p:attrName>
                                        </p:attrNameLst>
                                      </p:cBhvr>
                                      <p:to>
                                        <p:strVal val="(0.5)"/>
                                      </p:to>
                                    </p:set>
                                    <p:anim from="(0.5)" to="(#ppt_x)" calcmode="lin" valueType="num">
                                      <p:cBhvr>
                                        <p:cTn id="15" dur="308" accel="100000" fill="hold">
                                          <p:stCondLst>
                                            <p:cond delay="192"/>
                                          </p:stCondLst>
                                        </p:cTn>
                                        <p:tgtEl>
                                          <p:spTgt spid="64517"/>
                                        </p:tgtEl>
                                        <p:attrNameLst>
                                          <p:attrName>ppt_x</p:attrName>
                                        </p:attrNameLst>
                                      </p:cBhvr>
                                    </p:anim>
                                    <p:set>
                                      <p:cBhvr>
                                        <p:cTn id="16" dur="192" fill="hold"/>
                                        <p:tgtEl>
                                          <p:spTgt spid="64517"/>
                                        </p:tgtEl>
                                        <p:attrNameLst>
                                          <p:attrName>ppt_y</p:attrName>
                                        </p:attrNameLst>
                                      </p:cBhvr>
                                      <p:to>
                                        <p:strVal val="(#ppt_y+0.4)"/>
                                      </p:to>
                                    </p:set>
                                    <p:anim from="(#ppt_y+0.4)" to="(#ppt_y)" calcmode="lin" valueType="num">
                                      <p:cBhvr>
                                        <p:cTn id="17" dur="308" accel="100000" fill="hold">
                                          <p:stCondLst>
                                            <p:cond delay="192"/>
                                          </p:stCondLst>
                                        </p:cTn>
                                        <p:tgtEl>
                                          <p:spTgt spid="645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1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533400" y="228600"/>
            <a:ext cx="8001000" cy="830997"/>
          </a:xfrm>
          <a:prstGeom prst="rect">
            <a:avLst/>
          </a:prstGeom>
          <a:noFill/>
          <a:ln w="12700">
            <a:noFill/>
            <a:miter lim="800000"/>
            <a:headEnd/>
            <a:tailEnd/>
          </a:ln>
          <a:effectLst/>
        </p:spPr>
        <p:txBody>
          <a:bodyPr wrap="square">
            <a:spAutoFit/>
          </a:bodyPr>
          <a:lstStyle/>
          <a:p>
            <a:pPr>
              <a:spcBef>
                <a:spcPct val="50000"/>
              </a:spcBef>
              <a:defRPr/>
            </a:pPr>
            <a:r>
              <a:rPr lang="en-US" sz="4800" b="1" dirty="0">
                <a:solidFill>
                  <a:schemeClr val="bg2">
                    <a:lumMod val="25000"/>
                  </a:schemeClr>
                </a:solidFill>
                <a:effectLst>
                  <a:outerShdw blurRad="38100" dist="38100" dir="2700000" algn="tl">
                    <a:srgbClr val="C0C0C0"/>
                  </a:outerShdw>
                </a:effectLst>
                <a:latin typeface="Nosferatu" pitchFamily="2" charset="0"/>
              </a:rPr>
              <a:t>Medieval Art &amp; the Plague</a:t>
            </a:r>
          </a:p>
        </p:txBody>
      </p:sp>
      <p:pic>
        <p:nvPicPr>
          <p:cNvPr id="74756" name="Picture 4" descr="angel of death"/>
          <p:cNvPicPr>
            <a:picLocks noChangeAspect="1" noChangeArrowheads="1"/>
          </p:cNvPicPr>
          <p:nvPr/>
        </p:nvPicPr>
        <p:blipFill>
          <a:blip r:embed="rId4" cstate="print"/>
          <a:srcRect/>
          <a:stretch>
            <a:fillRect/>
          </a:stretch>
        </p:blipFill>
        <p:spPr bwMode="auto">
          <a:xfrm>
            <a:off x="990600" y="1981200"/>
            <a:ext cx="2543175" cy="2076450"/>
          </a:xfrm>
          <a:prstGeom prst="rect">
            <a:avLst/>
          </a:prstGeom>
          <a:noFill/>
          <a:ln w="9525">
            <a:noFill/>
            <a:miter lim="800000"/>
            <a:headEnd/>
            <a:tailEnd/>
          </a:ln>
        </p:spPr>
      </p:pic>
      <p:pic>
        <p:nvPicPr>
          <p:cNvPr id="74757" name="Picture 5" descr="DanceODeath"/>
          <p:cNvPicPr>
            <a:picLocks noChangeAspect="1" noChangeArrowheads="1"/>
          </p:cNvPicPr>
          <p:nvPr/>
        </p:nvPicPr>
        <p:blipFill>
          <a:blip r:embed="rId5" cstate="print"/>
          <a:srcRect/>
          <a:stretch>
            <a:fillRect/>
          </a:stretch>
        </p:blipFill>
        <p:spPr bwMode="auto">
          <a:xfrm>
            <a:off x="4495800" y="1524000"/>
            <a:ext cx="3473450" cy="4329113"/>
          </a:xfrm>
          <a:prstGeom prst="rect">
            <a:avLst/>
          </a:prstGeom>
          <a:noFill/>
          <a:ln w="9525">
            <a:solidFill>
              <a:srgbClr val="FF3300"/>
            </a:solidFill>
            <a:miter lim="800000"/>
            <a:headEnd/>
            <a:tailEnd/>
          </a:ln>
        </p:spPr>
      </p:pic>
      <p:sp>
        <p:nvSpPr>
          <p:cNvPr id="12293" name="Rectangle 6"/>
          <p:cNvSpPr>
            <a:spLocks noChangeArrowheads="1"/>
          </p:cNvSpPr>
          <p:nvPr/>
        </p:nvSpPr>
        <p:spPr bwMode="auto">
          <a:xfrm>
            <a:off x="533400" y="4495800"/>
            <a:ext cx="3833101" cy="954107"/>
          </a:xfrm>
          <a:prstGeom prst="rect">
            <a:avLst/>
          </a:prstGeom>
          <a:noFill/>
          <a:ln w="12700">
            <a:noFill/>
            <a:miter lim="800000"/>
            <a:headEnd/>
            <a:tailEnd/>
          </a:ln>
        </p:spPr>
        <p:txBody>
          <a:bodyPr wrap="none">
            <a:spAutoFit/>
          </a:bodyPr>
          <a:lstStyle/>
          <a:p>
            <a:pPr algn="ctr"/>
            <a:r>
              <a:rPr lang="en-US" sz="2800" b="1" dirty="0" smtClean="0">
                <a:solidFill>
                  <a:schemeClr val="bg2">
                    <a:lumMod val="25000"/>
                  </a:schemeClr>
                </a:solidFill>
                <a:latin typeface="Comic Sans MS" pitchFamily="66" charset="0"/>
              </a:rPr>
              <a:t>People are obsessed </a:t>
            </a:r>
            <a:r>
              <a:rPr lang="en-US" sz="2800" b="1" dirty="0">
                <a:solidFill>
                  <a:schemeClr val="bg2">
                    <a:lumMod val="25000"/>
                  </a:schemeClr>
                </a:solidFill>
                <a:latin typeface="Comic Sans MS" pitchFamily="66" charset="0"/>
              </a:rPr>
              <a:t/>
            </a:r>
            <a:br>
              <a:rPr lang="en-US" sz="2800" b="1" dirty="0">
                <a:solidFill>
                  <a:schemeClr val="bg2">
                    <a:lumMod val="25000"/>
                  </a:schemeClr>
                </a:solidFill>
                <a:latin typeface="Comic Sans MS" pitchFamily="66" charset="0"/>
              </a:rPr>
            </a:br>
            <a:r>
              <a:rPr lang="en-US" sz="2800" b="1" dirty="0">
                <a:solidFill>
                  <a:schemeClr val="bg2">
                    <a:lumMod val="25000"/>
                  </a:schemeClr>
                </a:solidFill>
                <a:latin typeface="Comic Sans MS" pitchFamily="66" charset="0"/>
              </a:rPr>
              <a:t>with death.</a:t>
            </a:r>
          </a:p>
        </p:txBody>
      </p:sp>
      <p:pic>
        <p:nvPicPr>
          <p:cNvPr id="74760" name="death_awaits[1].au">
            <a:hlinkClick r:id="" action="ppaction://media"/>
          </p:cNvPr>
          <p:cNvPicPr>
            <a:picLocks noRot="1" noChangeAspect="1" noChangeArrowheads="1"/>
          </p:cNvPicPr>
          <p:nvPr>
            <a:audioFile r:link="rId1"/>
          </p:nvPr>
        </p:nvPicPr>
        <p:blipFill>
          <a:blip r:embed="rId6" cstate="print"/>
          <a:srcRect/>
          <a:stretch>
            <a:fillRect/>
          </a:stretch>
        </p:blipFill>
        <p:spPr bwMode="auto">
          <a:xfrm>
            <a:off x="8534400" y="6172200"/>
            <a:ext cx="304800" cy="304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500"/>
                                  </p:stCondLst>
                                  <p:childTnLst>
                                    <p:set>
                                      <p:cBhvr>
                                        <p:cTn id="6" dur="1" fill="hold">
                                          <p:stCondLst>
                                            <p:cond delay="0"/>
                                          </p:stCondLst>
                                        </p:cTn>
                                        <p:tgtEl>
                                          <p:spTgt spid="74757"/>
                                        </p:tgtEl>
                                        <p:attrNameLst>
                                          <p:attrName>style.visibility</p:attrName>
                                        </p:attrNameLst>
                                      </p:cBhvr>
                                      <p:to>
                                        <p:strVal val="visible"/>
                                      </p:to>
                                    </p:set>
                                    <p:animEffect transition="in" filter="dissolve">
                                      <p:cBhvr>
                                        <p:cTn id="7" dur="500"/>
                                        <p:tgtEl>
                                          <p:spTgt spid="74757"/>
                                        </p:tgtEl>
                                      </p:cBhvr>
                                    </p:animEffect>
                                  </p:childTnLst>
                                </p:cTn>
                              </p:par>
                              <p:par>
                                <p:cTn id="8" presetID="1" presetClass="mediacall" presetSubtype="0" fill="hold" nodeType="withEffect">
                                  <p:stCondLst>
                                    <p:cond delay="0"/>
                                  </p:stCondLst>
                                  <p:childTnLst>
                                    <p:cmd type="call" cmd="playFrom(0.0)">
                                      <p:cBhvr>
                                        <p:cTn id="9" dur="4744" fill="hold"/>
                                        <p:tgtEl>
                                          <p:spTgt spid="74760"/>
                                        </p:tgtEl>
                                      </p:cBhvr>
                                    </p:cmd>
                                  </p:childTnLst>
                                </p:cTn>
                              </p:par>
                              <p:par>
                                <p:cTn id="10" presetID="22" presetClass="entr" presetSubtype="1" fill="hold" nodeType="withEffect">
                                  <p:stCondLst>
                                    <p:cond delay="1000"/>
                                  </p:stCondLst>
                                  <p:childTnLst>
                                    <p:set>
                                      <p:cBhvr>
                                        <p:cTn id="11" dur="1" fill="hold">
                                          <p:stCondLst>
                                            <p:cond delay="0"/>
                                          </p:stCondLst>
                                        </p:cTn>
                                        <p:tgtEl>
                                          <p:spTgt spid="74756"/>
                                        </p:tgtEl>
                                        <p:attrNameLst>
                                          <p:attrName>style.visibility</p:attrName>
                                        </p:attrNameLst>
                                      </p:cBhvr>
                                      <p:to>
                                        <p:strVal val="visible"/>
                                      </p:to>
                                    </p:set>
                                    <p:animEffect transition="in" filter="wipe(up)">
                                      <p:cBhvr>
                                        <p:cTn id="12" dur="500"/>
                                        <p:tgtEl>
                                          <p:spTgt spid="74756"/>
                                        </p:tgtEl>
                                      </p:cBhvr>
                                    </p:animEffect>
                                  </p:childTnLst>
                                </p:cTn>
                              </p:par>
                              <p:par>
                                <p:cTn id="13" presetID="49" presetClass="path" presetSubtype="0" accel="50000" decel="50000" fill="hold" nodeType="withEffect">
                                  <p:stCondLst>
                                    <p:cond delay="2000"/>
                                  </p:stCondLst>
                                  <p:childTnLst>
                                    <p:animMotion origin="layout" path="M 4.16667E-6 4.44444E-6 L 0.19427 0.18194 " pathEditMode="relative" rAng="0" ptsTypes="AA">
                                      <p:cBhvr>
                                        <p:cTn id="14" dur="2000" fill="hold"/>
                                        <p:tgtEl>
                                          <p:spTgt spid="74756"/>
                                        </p:tgtEl>
                                        <p:attrNameLst>
                                          <p:attrName>ppt_x</p:attrName>
                                          <p:attrName>ppt_y</p:attrName>
                                        </p:attrNameLst>
                                      </p:cBhvr>
                                      <p:rCtr x="9700" y="9100"/>
                                    </p:animMotion>
                                  </p:childTnLst>
                                </p:cTn>
                              </p:par>
                            </p:childTnLst>
                          </p:cTn>
                        </p:par>
                      </p:childTnLst>
                    </p:cTn>
                  </p:par>
                </p:childTnLst>
              </p:cTn>
              <p:prevCondLst>
                <p:cond evt="onPrev" delay="0">
                  <p:tgtEl>
                    <p:sldTgt/>
                  </p:tgtEl>
                </p:cond>
              </p:prevCondLst>
              <p:nextCondLst>
                <p:cond evt="onNext" delay="0">
                  <p:tgtEl>
                    <p:sldTgt/>
                  </p:tgtEl>
                </p:cond>
              </p:nextCondLst>
            </p:seq>
            <p:audio>
              <p:cMediaNode vol="72000">
                <p:cTn id="15" fill="hold" display="0">
                  <p:stCondLst>
                    <p:cond delay="indefinite"/>
                  </p:stCondLst>
                  <p:endCondLst>
                    <p:cond evt="onNext" delay="0">
                      <p:tgtEl>
                        <p:sldTgt/>
                      </p:tgtEl>
                    </p:cond>
                    <p:cond evt="onPrev" delay="0">
                      <p:tgtEl>
                        <p:sldTgt/>
                      </p:tgtEl>
                    </p:cond>
                    <p:cond evt="onStopAudio" delay="0">
                      <p:tgtEl>
                        <p:sldTgt/>
                      </p:tgtEl>
                    </p:cond>
                  </p:endCondLst>
                </p:cTn>
                <p:tgtEl>
                  <p:spTgt spid="74760"/>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black plague primary source images"/>
          <p:cNvPicPr/>
          <p:nvPr/>
        </p:nvPicPr>
        <p:blipFill>
          <a:blip r:embed="rId2" cstate="print"/>
          <a:srcRect/>
          <a:stretch>
            <a:fillRect/>
          </a:stretch>
        </p:blipFill>
        <p:spPr bwMode="auto">
          <a:xfrm>
            <a:off x="914400" y="609600"/>
            <a:ext cx="71628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62000" y="304800"/>
            <a:ext cx="8382000" cy="830997"/>
          </a:xfrm>
          <a:prstGeom prst="rect">
            <a:avLst/>
          </a:prstGeom>
          <a:noFill/>
          <a:ln w="12700">
            <a:noFill/>
            <a:miter lim="800000"/>
            <a:headEnd/>
            <a:tailEnd/>
          </a:ln>
          <a:effectLst/>
        </p:spPr>
        <p:txBody>
          <a:bodyPr wrap="square">
            <a:spAutoFit/>
          </a:bodyPr>
          <a:lstStyle/>
          <a:p>
            <a:pPr>
              <a:spcBef>
                <a:spcPct val="50000"/>
              </a:spcBef>
              <a:defRPr/>
            </a:pPr>
            <a:r>
              <a:rPr lang="en-US" sz="4800" b="1" dirty="0">
                <a:solidFill>
                  <a:schemeClr val="bg2">
                    <a:lumMod val="25000"/>
                  </a:schemeClr>
                </a:solidFill>
                <a:effectLst>
                  <a:outerShdw blurRad="38100" dist="38100" dir="2700000" algn="tl">
                    <a:srgbClr val="C0C0C0"/>
                  </a:outerShdw>
                </a:effectLst>
                <a:latin typeface="Nosferatu" pitchFamily="2" charset="0"/>
              </a:rPr>
              <a:t>Attempts to Stop the Plague</a:t>
            </a:r>
          </a:p>
        </p:txBody>
      </p:sp>
      <p:sp>
        <p:nvSpPr>
          <p:cNvPr id="18435" name="Text Box 3"/>
          <p:cNvSpPr txBox="1">
            <a:spLocks noChangeArrowheads="1"/>
          </p:cNvSpPr>
          <p:nvPr/>
        </p:nvSpPr>
        <p:spPr bwMode="auto">
          <a:xfrm>
            <a:off x="1752600" y="1219200"/>
            <a:ext cx="5791200" cy="609600"/>
          </a:xfrm>
          <a:prstGeom prst="rect">
            <a:avLst/>
          </a:prstGeom>
          <a:noFill/>
          <a:ln w="12700">
            <a:noFill/>
            <a:miter lim="800000"/>
            <a:headEnd/>
            <a:tailEnd/>
          </a:ln>
        </p:spPr>
        <p:txBody>
          <a:bodyPr>
            <a:spAutoFit/>
          </a:bodyPr>
          <a:lstStyle/>
          <a:p>
            <a:pPr algn="ctr">
              <a:spcBef>
                <a:spcPct val="50000"/>
              </a:spcBef>
            </a:pPr>
            <a:r>
              <a:rPr lang="en-US" sz="3400" b="1" i="1" dirty="0" err="1">
                <a:solidFill>
                  <a:srgbClr val="FF3300"/>
                </a:solidFill>
                <a:latin typeface="Comic Sans MS" pitchFamily="66" charset="0"/>
              </a:rPr>
              <a:t>Pograms</a:t>
            </a:r>
            <a:r>
              <a:rPr lang="en-US" sz="3400" b="1" i="1" dirty="0">
                <a:solidFill>
                  <a:srgbClr val="FAF400"/>
                </a:solidFill>
                <a:latin typeface="Comic Sans MS" pitchFamily="66" charset="0"/>
              </a:rPr>
              <a:t> </a:t>
            </a:r>
            <a:r>
              <a:rPr lang="en-US" sz="3400" b="1" dirty="0">
                <a:solidFill>
                  <a:schemeClr val="bg2">
                    <a:lumMod val="25000"/>
                  </a:schemeClr>
                </a:solidFill>
                <a:latin typeface="Comic Sans MS" pitchFamily="66" charset="0"/>
              </a:rPr>
              <a:t>against the Jews</a:t>
            </a:r>
          </a:p>
        </p:txBody>
      </p:sp>
      <p:pic>
        <p:nvPicPr>
          <p:cNvPr id="73733" name="Picture 5" descr="11-5"/>
          <p:cNvPicPr>
            <a:picLocks noChangeAspect="1" noChangeArrowheads="1"/>
          </p:cNvPicPr>
          <p:nvPr/>
        </p:nvPicPr>
        <p:blipFill>
          <a:blip r:embed="rId3" cstate="print"/>
          <a:srcRect/>
          <a:stretch>
            <a:fillRect/>
          </a:stretch>
        </p:blipFill>
        <p:spPr bwMode="auto">
          <a:xfrm>
            <a:off x="715963" y="2046288"/>
            <a:ext cx="2713037" cy="3657600"/>
          </a:xfrm>
          <a:prstGeom prst="rect">
            <a:avLst/>
          </a:prstGeom>
          <a:noFill/>
          <a:ln w="9525">
            <a:solidFill>
              <a:srgbClr val="FF3300"/>
            </a:solidFill>
            <a:miter lim="800000"/>
            <a:headEnd/>
            <a:tailEnd/>
          </a:ln>
        </p:spPr>
      </p:pic>
      <p:pic>
        <p:nvPicPr>
          <p:cNvPr id="73736" name="Picture 8" descr="11-2"/>
          <p:cNvPicPr>
            <a:picLocks noChangeAspect="1" noChangeArrowheads="1"/>
          </p:cNvPicPr>
          <p:nvPr/>
        </p:nvPicPr>
        <p:blipFill>
          <a:blip r:embed="rId4" cstate="print">
            <a:lum bright="-6000" contrast="6000"/>
          </a:blip>
          <a:srcRect/>
          <a:stretch>
            <a:fillRect/>
          </a:stretch>
        </p:blipFill>
        <p:spPr bwMode="auto">
          <a:xfrm>
            <a:off x="4267200" y="2351088"/>
            <a:ext cx="4343400" cy="2344737"/>
          </a:xfrm>
          <a:prstGeom prst="rect">
            <a:avLst/>
          </a:prstGeom>
          <a:noFill/>
          <a:ln w="9525">
            <a:solidFill>
              <a:srgbClr val="FF3300"/>
            </a:solidFill>
            <a:miter lim="800000"/>
            <a:headEnd/>
            <a:tailEnd/>
          </a:ln>
        </p:spPr>
      </p:pic>
      <p:sp>
        <p:nvSpPr>
          <p:cNvPr id="73737" name="Rectangle 9"/>
          <p:cNvSpPr>
            <a:spLocks noChangeArrowheads="1"/>
          </p:cNvSpPr>
          <p:nvPr/>
        </p:nvSpPr>
        <p:spPr bwMode="auto">
          <a:xfrm>
            <a:off x="4724400" y="5029200"/>
            <a:ext cx="3657600" cy="1384995"/>
          </a:xfrm>
          <a:prstGeom prst="rect">
            <a:avLst/>
          </a:prstGeom>
          <a:noFill/>
          <a:ln w="12700">
            <a:noFill/>
            <a:miter lim="800000"/>
            <a:headEnd/>
            <a:tailEnd/>
          </a:ln>
        </p:spPr>
        <p:txBody>
          <a:bodyPr>
            <a:spAutoFit/>
          </a:bodyPr>
          <a:lstStyle/>
          <a:p>
            <a:pPr algn="ctr"/>
            <a:r>
              <a:rPr lang="en-US" sz="2800" b="1" dirty="0">
                <a:solidFill>
                  <a:schemeClr val="bg2">
                    <a:lumMod val="25000"/>
                  </a:schemeClr>
                </a:solidFill>
                <a:latin typeface="Comic Sans MS" pitchFamily="66" charset="0"/>
              </a:rPr>
              <a:t>“Golden Circle” </a:t>
            </a:r>
            <a:r>
              <a:rPr lang="en-US" sz="2800" b="1" dirty="0" smtClean="0">
                <a:solidFill>
                  <a:schemeClr val="bg2">
                    <a:lumMod val="25000"/>
                  </a:schemeClr>
                </a:solidFill>
                <a:latin typeface="Comic Sans MS" pitchFamily="66" charset="0"/>
              </a:rPr>
              <a:t>Jews must wear all the time</a:t>
            </a:r>
            <a:endParaRPr lang="en-US" sz="2800" b="1" dirty="0">
              <a:solidFill>
                <a:schemeClr val="bg2">
                  <a:lumMod val="25000"/>
                </a:schemeClr>
              </a:solidFill>
              <a:latin typeface="Comic Sans MS" pitchFamily="66" charset="0"/>
            </a:endParaRPr>
          </a:p>
        </p:txBody>
      </p:sp>
      <p:sp>
        <p:nvSpPr>
          <p:cNvPr id="73738" name="Line 10"/>
          <p:cNvSpPr>
            <a:spLocks noChangeShapeType="1"/>
          </p:cNvSpPr>
          <p:nvPr/>
        </p:nvSpPr>
        <p:spPr bwMode="auto">
          <a:xfrm flipH="1" flipV="1">
            <a:off x="6172200" y="3570288"/>
            <a:ext cx="228600" cy="1447800"/>
          </a:xfrm>
          <a:prstGeom prst="line">
            <a:avLst/>
          </a:prstGeom>
          <a:noFill/>
          <a:ln w="28575">
            <a:solidFill>
              <a:srgbClr val="FFFF00"/>
            </a:solidFill>
            <a:round/>
            <a:headEnd/>
            <a:tailEnd type="triangle" w="med" len="med"/>
          </a:ln>
        </p:spPr>
        <p:txBody>
          <a:bodyPr/>
          <a:lstStyle/>
          <a:p>
            <a:endParaRPr lang="en-US"/>
          </a:p>
        </p:txBody>
      </p:sp>
      <p:sp>
        <p:nvSpPr>
          <p:cNvPr id="73739" name="Line 11"/>
          <p:cNvSpPr>
            <a:spLocks noChangeShapeType="1"/>
          </p:cNvSpPr>
          <p:nvPr/>
        </p:nvSpPr>
        <p:spPr bwMode="auto">
          <a:xfrm flipV="1">
            <a:off x="6400800" y="3798888"/>
            <a:ext cx="1143000" cy="1219200"/>
          </a:xfrm>
          <a:prstGeom prst="line">
            <a:avLst/>
          </a:prstGeom>
          <a:noFill/>
          <a:ln w="28575">
            <a:solidFill>
              <a:srgbClr val="FFFF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1000"/>
                                  </p:stCondLst>
                                  <p:childTnLst>
                                    <p:set>
                                      <p:cBhvr>
                                        <p:cTn id="6" dur="1" fill="hold">
                                          <p:stCondLst>
                                            <p:cond delay="0"/>
                                          </p:stCondLst>
                                        </p:cTn>
                                        <p:tgtEl>
                                          <p:spTgt spid="73733"/>
                                        </p:tgtEl>
                                        <p:attrNameLst>
                                          <p:attrName>style.visibility</p:attrName>
                                        </p:attrNameLst>
                                      </p:cBhvr>
                                      <p:to>
                                        <p:strVal val="visible"/>
                                      </p:to>
                                    </p:set>
                                    <p:animEffect transition="in" filter="diamond(out)">
                                      <p:cBhvr>
                                        <p:cTn id="7" dur="1000"/>
                                        <p:tgtEl>
                                          <p:spTgt spid="73733"/>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73736"/>
                                        </p:tgtEl>
                                        <p:attrNameLst>
                                          <p:attrName>style.visibility</p:attrName>
                                        </p:attrNameLst>
                                      </p:cBhvr>
                                      <p:to>
                                        <p:strVal val="visible"/>
                                      </p:to>
                                    </p:set>
                                    <p:animEffect transition="in" filter="fade">
                                      <p:cBhvr>
                                        <p:cTn id="11" dur="2000"/>
                                        <p:tgtEl>
                                          <p:spTgt spid="73736"/>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73737"/>
                                        </p:tgtEl>
                                        <p:attrNameLst>
                                          <p:attrName>style.visibility</p:attrName>
                                        </p:attrNameLst>
                                      </p:cBhvr>
                                      <p:to>
                                        <p:strVal val="visible"/>
                                      </p:to>
                                    </p:set>
                                    <p:animEffect transition="in" filter="fade">
                                      <p:cBhvr>
                                        <p:cTn id="14" dur="2000"/>
                                        <p:tgtEl>
                                          <p:spTgt spid="73737"/>
                                        </p:tgtEl>
                                      </p:cBhvr>
                                    </p:animEffect>
                                  </p:childTnLst>
                                </p:cTn>
                              </p:par>
                              <p:par>
                                <p:cTn id="15" presetID="10" presetClass="entr" presetSubtype="0" fill="hold" grpId="0" nodeType="withEffect">
                                  <p:stCondLst>
                                    <p:cond delay="1000"/>
                                  </p:stCondLst>
                                  <p:childTnLst>
                                    <p:set>
                                      <p:cBhvr>
                                        <p:cTn id="16" dur="1" fill="hold">
                                          <p:stCondLst>
                                            <p:cond delay="0"/>
                                          </p:stCondLst>
                                        </p:cTn>
                                        <p:tgtEl>
                                          <p:spTgt spid="73738"/>
                                        </p:tgtEl>
                                        <p:attrNameLst>
                                          <p:attrName>style.visibility</p:attrName>
                                        </p:attrNameLst>
                                      </p:cBhvr>
                                      <p:to>
                                        <p:strVal val="visible"/>
                                      </p:to>
                                    </p:set>
                                    <p:animEffect transition="in" filter="fade">
                                      <p:cBhvr>
                                        <p:cTn id="17" dur="2000"/>
                                        <p:tgtEl>
                                          <p:spTgt spid="73738"/>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73739"/>
                                        </p:tgtEl>
                                        <p:attrNameLst>
                                          <p:attrName>style.visibility</p:attrName>
                                        </p:attrNameLst>
                                      </p:cBhvr>
                                      <p:to>
                                        <p:strVal val="visible"/>
                                      </p:to>
                                    </p:set>
                                    <p:animEffect transition="in" filter="fade">
                                      <p:cBhvr>
                                        <p:cTn id="20" dur="2000"/>
                                        <p:tgtEl>
                                          <p:spTgt spid="73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p:bldP spid="73738" grpId="0" animBg="1"/>
      <p:bldP spid="7373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 result for black death images"/>
          <p:cNvPicPr/>
          <p:nvPr/>
        </p:nvPicPr>
        <p:blipFill>
          <a:blip r:embed="rId2" cstate="print"/>
          <a:srcRect/>
          <a:stretch>
            <a:fillRect/>
          </a:stretch>
        </p:blipFill>
        <p:spPr bwMode="auto">
          <a:xfrm>
            <a:off x="1295400" y="1066800"/>
            <a:ext cx="66294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7200" dirty="0" smtClean="0">
                <a:latin typeface="Chiller" pitchFamily="82" charset="0"/>
              </a:rPr>
              <a:t>The Middle Ages</a:t>
            </a:r>
            <a:endParaRPr lang="en-US" sz="7200" dirty="0">
              <a:latin typeface="Chiller" pitchFamily="82" charset="0"/>
            </a:endParaRPr>
          </a:p>
        </p:txBody>
      </p:sp>
      <p:sp>
        <p:nvSpPr>
          <p:cNvPr id="3" name="TextBox 2"/>
          <p:cNvSpPr txBox="1"/>
          <p:nvPr/>
        </p:nvSpPr>
        <p:spPr>
          <a:xfrm>
            <a:off x="457200" y="1524000"/>
            <a:ext cx="6469913" cy="1323439"/>
          </a:xfrm>
          <a:prstGeom prst="rect">
            <a:avLst/>
          </a:prstGeom>
          <a:noFill/>
        </p:spPr>
        <p:txBody>
          <a:bodyPr wrap="none" rtlCol="0">
            <a:spAutoFit/>
          </a:bodyPr>
          <a:lstStyle/>
          <a:p>
            <a:pPr marL="342900" indent="-342900">
              <a:buAutoNum type="arabicPeriod"/>
            </a:pPr>
            <a:r>
              <a:rPr lang="en-US" sz="4000" dirty="0" smtClean="0"/>
              <a:t>Middle Ages Notes &amp; Videos</a:t>
            </a:r>
          </a:p>
          <a:p>
            <a:pPr marL="342900" indent="-342900">
              <a:buAutoNum type="arabicPeriod"/>
            </a:pPr>
            <a:r>
              <a:rPr lang="en-US" sz="4000" dirty="0" smtClean="0"/>
              <a:t>Thematic review</a:t>
            </a:r>
            <a:endParaRPr lang="en-US" sz="4000" dirty="0"/>
          </a:p>
        </p:txBody>
      </p:sp>
      <p:sp>
        <p:nvSpPr>
          <p:cNvPr id="4" name="TextBox 3"/>
          <p:cNvSpPr txBox="1"/>
          <p:nvPr/>
        </p:nvSpPr>
        <p:spPr>
          <a:xfrm>
            <a:off x="381000" y="5410200"/>
            <a:ext cx="8001000" cy="830997"/>
          </a:xfrm>
          <a:prstGeom prst="rect">
            <a:avLst/>
          </a:prstGeom>
          <a:noFill/>
        </p:spPr>
        <p:txBody>
          <a:bodyPr wrap="square" rtlCol="0">
            <a:spAutoFit/>
          </a:bodyPr>
          <a:lstStyle/>
          <a:p>
            <a:r>
              <a:rPr lang="en-US" sz="2400" dirty="0" smtClean="0"/>
              <a:t>Outcome: Students will be able to identify the economic, political, social, and cultural characteristics of the Middle Ages.</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28600" y="152400"/>
            <a:ext cx="9144000" cy="830997"/>
          </a:xfrm>
          <a:prstGeom prst="rect">
            <a:avLst/>
          </a:prstGeom>
          <a:noFill/>
          <a:ln w="12700">
            <a:noFill/>
            <a:miter lim="800000"/>
            <a:headEnd/>
            <a:tailEnd/>
          </a:ln>
          <a:effectLst/>
        </p:spPr>
        <p:txBody>
          <a:bodyPr wrap="square">
            <a:spAutoFit/>
          </a:bodyPr>
          <a:lstStyle/>
          <a:p>
            <a:pPr>
              <a:spcBef>
                <a:spcPct val="50000"/>
              </a:spcBef>
              <a:defRPr/>
            </a:pPr>
            <a:r>
              <a:rPr lang="en-US" sz="4800" b="1" dirty="0">
                <a:solidFill>
                  <a:schemeClr val="bg2">
                    <a:lumMod val="25000"/>
                  </a:schemeClr>
                </a:solidFill>
                <a:effectLst>
                  <a:outerShdw blurRad="38100" dist="38100" dir="2700000" algn="tl">
                    <a:srgbClr val="C0C0C0"/>
                  </a:outerShdw>
                </a:effectLst>
                <a:latin typeface="Nosferatu" pitchFamily="2" charset="0"/>
              </a:rPr>
              <a:t>Attempts to Stop the Plague</a:t>
            </a:r>
          </a:p>
        </p:txBody>
      </p:sp>
      <p:sp>
        <p:nvSpPr>
          <p:cNvPr id="70660" name="Text Box 4"/>
          <p:cNvSpPr txBox="1">
            <a:spLocks noChangeArrowheads="1"/>
          </p:cNvSpPr>
          <p:nvPr/>
        </p:nvSpPr>
        <p:spPr bwMode="auto">
          <a:xfrm>
            <a:off x="304800" y="5257800"/>
            <a:ext cx="8610600" cy="1138773"/>
          </a:xfrm>
          <a:prstGeom prst="rect">
            <a:avLst/>
          </a:prstGeom>
          <a:noFill/>
          <a:ln w="12700">
            <a:noFill/>
            <a:miter lim="800000"/>
            <a:headEnd/>
            <a:tailEnd/>
          </a:ln>
        </p:spPr>
        <p:txBody>
          <a:bodyPr wrap="square">
            <a:spAutoFit/>
          </a:bodyPr>
          <a:lstStyle/>
          <a:p>
            <a:pPr algn="ctr">
              <a:spcBef>
                <a:spcPct val="50000"/>
              </a:spcBef>
            </a:pPr>
            <a:r>
              <a:rPr lang="en-US" sz="3600" b="1" i="1" dirty="0" smtClean="0">
                <a:solidFill>
                  <a:schemeClr val="bg2">
                    <a:lumMod val="25000"/>
                  </a:schemeClr>
                </a:solidFill>
                <a:latin typeface="Comic Sans MS" pitchFamily="66" charset="0"/>
              </a:rPr>
              <a:t>Flagellants</a:t>
            </a:r>
            <a:br>
              <a:rPr lang="en-US" sz="3600" b="1" i="1" dirty="0" smtClean="0">
                <a:solidFill>
                  <a:schemeClr val="bg2">
                    <a:lumMod val="25000"/>
                  </a:schemeClr>
                </a:solidFill>
                <a:latin typeface="Comic Sans MS" pitchFamily="66" charset="0"/>
              </a:rPr>
            </a:br>
            <a:r>
              <a:rPr lang="en-US" sz="3200" b="1" dirty="0" smtClean="0">
                <a:solidFill>
                  <a:schemeClr val="bg2">
                    <a:lumMod val="25000"/>
                  </a:schemeClr>
                </a:solidFill>
                <a:latin typeface="Comic Sans MS" pitchFamily="66" charset="0"/>
              </a:rPr>
              <a:t>People cut their bodies to punish for sins!</a:t>
            </a:r>
            <a:endParaRPr lang="en-US" sz="3200" b="1" i="1" dirty="0">
              <a:solidFill>
                <a:schemeClr val="bg2">
                  <a:lumMod val="25000"/>
                </a:schemeClr>
              </a:solidFill>
              <a:latin typeface="Comic Sans MS" pitchFamily="66" charset="0"/>
            </a:endParaRPr>
          </a:p>
        </p:txBody>
      </p:sp>
      <p:pic>
        <p:nvPicPr>
          <p:cNvPr id="70662" name="Picture 6" descr="flagellant_procession"/>
          <p:cNvPicPr>
            <a:picLocks noChangeAspect="1" noChangeArrowheads="1"/>
          </p:cNvPicPr>
          <p:nvPr/>
        </p:nvPicPr>
        <p:blipFill>
          <a:blip r:embed="rId3" cstate="print">
            <a:lum bright="-6000" contrast="12000"/>
          </a:blip>
          <a:srcRect/>
          <a:stretch>
            <a:fillRect/>
          </a:stretch>
        </p:blipFill>
        <p:spPr bwMode="auto">
          <a:xfrm>
            <a:off x="1828800" y="1524000"/>
            <a:ext cx="5867400" cy="3319463"/>
          </a:xfrm>
          <a:prstGeom prst="rect">
            <a:avLst/>
          </a:prstGeom>
          <a:noFill/>
          <a:ln w="9525">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70662"/>
                                        </p:tgtEl>
                                        <p:attrNameLst>
                                          <p:attrName>style.visibility</p:attrName>
                                        </p:attrNameLst>
                                      </p:cBhvr>
                                      <p:to>
                                        <p:strVal val="visible"/>
                                      </p:to>
                                    </p:set>
                                    <p:animEffect transition="in" filter="wipe(left)">
                                      <p:cBhvr>
                                        <p:cTn id="7" dur="2000"/>
                                        <p:tgtEl>
                                          <p:spTgt spid="7066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0660"/>
                                        </p:tgtEl>
                                        <p:attrNameLst>
                                          <p:attrName>style.visibility</p:attrName>
                                        </p:attrNameLst>
                                      </p:cBhvr>
                                      <p:to>
                                        <p:strVal val="visible"/>
                                      </p:to>
                                    </p:set>
                                    <p:animEffect transition="in" filter="fade">
                                      <p:cBhvr>
                                        <p:cTn id="10" dur="2000"/>
                                        <p:tgtEl>
                                          <p:spTgt spid="70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black death images"/>
          <p:cNvPicPr/>
          <p:nvPr/>
        </p:nvPicPr>
        <p:blipFill>
          <a:blip r:embed="rId3" cstate="print"/>
          <a:srcRect/>
          <a:stretch>
            <a:fillRect/>
          </a:stretch>
        </p:blipFill>
        <p:spPr bwMode="auto">
          <a:xfrm>
            <a:off x="228600" y="304800"/>
            <a:ext cx="8686800" cy="6248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762000" y="609600"/>
            <a:ext cx="7620000" cy="5632311"/>
          </a:xfrm>
          <a:prstGeom prst="rect">
            <a:avLst/>
          </a:prstGeom>
          <a:noFill/>
          <a:ln w="12700">
            <a:noFill/>
            <a:miter lim="800000"/>
            <a:headEnd/>
            <a:tailEnd/>
          </a:ln>
        </p:spPr>
        <p:txBody>
          <a:bodyPr>
            <a:spAutoFit/>
          </a:bodyPr>
          <a:lstStyle/>
          <a:p>
            <a:pPr algn="ctr">
              <a:spcBef>
                <a:spcPct val="50000"/>
              </a:spcBef>
            </a:pPr>
            <a:r>
              <a:rPr lang="en-US" sz="7200" dirty="0">
                <a:solidFill>
                  <a:schemeClr val="bg2">
                    <a:lumMod val="25000"/>
                  </a:schemeClr>
                </a:solidFill>
                <a:latin typeface="Nosferatu" pitchFamily="2" charset="0"/>
              </a:rPr>
              <a:t>What were </a:t>
            </a:r>
            <a:r>
              <a:rPr lang="en-US" sz="7200" dirty="0" smtClean="0">
                <a:solidFill>
                  <a:schemeClr val="bg2">
                    <a:lumMod val="25000"/>
                  </a:schemeClr>
                </a:solidFill>
                <a:latin typeface="Nosferatu" pitchFamily="2" charset="0"/>
              </a:rPr>
              <a:t>the</a:t>
            </a:r>
            <a:r>
              <a:rPr lang="en-US" sz="7200" dirty="0">
                <a:solidFill>
                  <a:schemeClr val="bg2">
                    <a:lumMod val="25000"/>
                  </a:schemeClr>
                </a:solidFill>
                <a:latin typeface="Nosferatu" pitchFamily="2" charset="0"/>
              </a:rPr>
              <a:t/>
            </a:r>
            <a:br>
              <a:rPr lang="en-US" sz="7200" dirty="0">
                <a:solidFill>
                  <a:schemeClr val="bg2">
                    <a:lumMod val="25000"/>
                  </a:schemeClr>
                </a:solidFill>
                <a:latin typeface="Nosferatu" pitchFamily="2" charset="0"/>
              </a:rPr>
            </a:br>
            <a:r>
              <a:rPr lang="en-US" sz="7200" dirty="0" smtClean="0">
                <a:solidFill>
                  <a:schemeClr val="bg2">
                    <a:lumMod val="25000"/>
                  </a:schemeClr>
                </a:solidFill>
                <a:latin typeface="Nosferatu" pitchFamily="2" charset="0"/>
              </a:rPr>
              <a:t>economic</a:t>
            </a:r>
            <a:r>
              <a:rPr lang="en-US" sz="7200" dirty="0">
                <a:solidFill>
                  <a:schemeClr val="bg2">
                    <a:lumMod val="25000"/>
                  </a:schemeClr>
                </a:solidFill>
                <a:latin typeface="Nosferatu" pitchFamily="2" charset="0"/>
              </a:rPr>
              <a:t/>
            </a:r>
            <a:br>
              <a:rPr lang="en-US" sz="7200" dirty="0">
                <a:solidFill>
                  <a:schemeClr val="bg2">
                    <a:lumMod val="25000"/>
                  </a:schemeClr>
                </a:solidFill>
                <a:latin typeface="Nosferatu" pitchFamily="2" charset="0"/>
              </a:rPr>
            </a:br>
            <a:r>
              <a:rPr lang="en-US" sz="7200" dirty="0">
                <a:solidFill>
                  <a:schemeClr val="bg2">
                    <a:lumMod val="25000"/>
                  </a:schemeClr>
                </a:solidFill>
                <a:latin typeface="Nosferatu" pitchFamily="2" charset="0"/>
              </a:rPr>
              <a:t>and social effects</a:t>
            </a:r>
            <a:br>
              <a:rPr lang="en-US" sz="7200" dirty="0">
                <a:solidFill>
                  <a:schemeClr val="bg2">
                    <a:lumMod val="25000"/>
                  </a:schemeClr>
                </a:solidFill>
                <a:latin typeface="Nosferatu" pitchFamily="2" charset="0"/>
              </a:rPr>
            </a:br>
            <a:r>
              <a:rPr lang="en-US" sz="7200" dirty="0">
                <a:solidFill>
                  <a:schemeClr val="bg2">
                    <a:lumMod val="25000"/>
                  </a:schemeClr>
                </a:solidFill>
                <a:latin typeface="Nosferatu" pitchFamily="2" charset="0"/>
              </a:rPr>
              <a:t>of the Black Death??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withEffect">
                                  <p:stCondLst>
                                    <p:cond delay="500"/>
                                  </p:stCondLst>
                                  <p:childTnLst>
                                    <p:set>
                                      <p:cBhvr>
                                        <p:cTn id="6" dur="1" fill="hold">
                                          <p:stCondLst>
                                            <p:cond delay="0"/>
                                          </p:stCondLst>
                                        </p:cTn>
                                        <p:tgtEl>
                                          <p:spTgt spid="79874"/>
                                        </p:tgtEl>
                                        <p:attrNameLst>
                                          <p:attrName>style.visibility</p:attrName>
                                        </p:attrNameLst>
                                      </p:cBhvr>
                                      <p:to>
                                        <p:strVal val="visible"/>
                                      </p:to>
                                    </p:set>
                                    <p:animEffect transition="in" filter="wheel(8)">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Effects</a:t>
            </a:r>
            <a:endParaRPr lang="en-US" dirty="0"/>
          </a:p>
        </p:txBody>
      </p:sp>
      <p:sp>
        <p:nvSpPr>
          <p:cNvPr id="3" name="Rectangle 2"/>
          <p:cNvSpPr/>
          <p:nvPr/>
        </p:nvSpPr>
        <p:spPr>
          <a:xfrm>
            <a:off x="304800" y="1295400"/>
            <a:ext cx="8382000" cy="5262979"/>
          </a:xfrm>
          <a:prstGeom prst="rect">
            <a:avLst/>
          </a:prstGeom>
        </p:spPr>
        <p:txBody>
          <a:bodyPr wrap="square">
            <a:spAutoFit/>
          </a:bodyPr>
          <a:lstStyle/>
          <a:p>
            <a:pPr>
              <a:buFont typeface="Arial" pitchFamily="34" charset="0"/>
              <a:buChar char="•"/>
            </a:pPr>
            <a:r>
              <a:rPr lang="en-US" dirty="0" smtClean="0">
                <a:solidFill>
                  <a:srgbClr val="FFFF00"/>
                </a:solidFill>
              </a:rPr>
              <a:t> </a:t>
            </a:r>
            <a:r>
              <a:rPr lang="en-US" sz="2800" dirty="0" smtClean="0">
                <a:solidFill>
                  <a:schemeClr val="accent4">
                    <a:lumMod val="75000"/>
                  </a:schemeClr>
                </a:solidFill>
              </a:rPr>
              <a:t>Extreme </a:t>
            </a:r>
            <a:r>
              <a:rPr lang="en-US" sz="2800" u="sng" dirty="0" smtClean="0">
                <a:solidFill>
                  <a:schemeClr val="accent4">
                    <a:lumMod val="75000"/>
                  </a:schemeClr>
                </a:solidFill>
              </a:rPr>
              <a:t>inflation</a:t>
            </a:r>
          </a:p>
          <a:p>
            <a:endParaRPr lang="en-US" sz="2800" dirty="0" smtClean="0">
              <a:solidFill>
                <a:schemeClr val="accent4">
                  <a:lumMod val="75000"/>
                </a:schemeClr>
              </a:solidFill>
            </a:endParaRPr>
          </a:p>
          <a:p>
            <a:pPr>
              <a:buFont typeface="Arial" pitchFamily="34" charset="0"/>
              <a:buChar char="•"/>
            </a:pPr>
            <a:r>
              <a:rPr lang="en-US" sz="2800" dirty="0" smtClean="0">
                <a:solidFill>
                  <a:schemeClr val="accent4">
                    <a:lumMod val="75000"/>
                  </a:schemeClr>
                </a:solidFill>
              </a:rPr>
              <a:t> </a:t>
            </a:r>
            <a:r>
              <a:rPr lang="en-US" sz="2800" u="sng" dirty="0" smtClean="0">
                <a:solidFill>
                  <a:schemeClr val="accent4">
                    <a:lumMod val="75000"/>
                  </a:schemeClr>
                </a:solidFill>
              </a:rPr>
              <a:t>Trade</a:t>
            </a:r>
            <a:r>
              <a:rPr lang="en-US" sz="2800" dirty="0" smtClean="0">
                <a:solidFill>
                  <a:schemeClr val="accent4">
                    <a:lumMod val="75000"/>
                  </a:schemeClr>
                </a:solidFill>
              </a:rPr>
              <a:t> was dangerous because of spread of disease, so the prices of both goods produced locally and those imported from afar skyrocketed. </a:t>
            </a:r>
          </a:p>
          <a:p>
            <a:endParaRPr lang="en-US" sz="2800" dirty="0" smtClean="0">
              <a:solidFill>
                <a:schemeClr val="accent4">
                  <a:lumMod val="75000"/>
                </a:schemeClr>
              </a:solidFill>
            </a:endParaRPr>
          </a:p>
          <a:p>
            <a:pPr>
              <a:buFont typeface="Arial" pitchFamily="34" charset="0"/>
              <a:buChar char="•"/>
            </a:pPr>
            <a:r>
              <a:rPr lang="en-US" sz="2800" dirty="0" smtClean="0">
                <a:solidFill>
                  <a:schemeClr val="accent4">
                    <a:lumMod val="75000"/>
                  </a:schemeClr>
                </a:solidFill>
              </a:rPr>
              <a:t> Because of illness and death workers became scarce, so even peasants felt the effects of the new rise in </a:t>
            </a:r>
            <a:r>
              <a:rPr lang="en-US" sz="2800" u="sng" dirty="0" smtClean="0">
                <a:solidFill>
                  <a:schemeClr val="accent4">
                    <a:lumMod val="75000"/>
                  </a:schemeClr>
                </a:solidFill>
              </a:rPr>
              <a:t>wages</a:t>
            </a:r>
          </a:p>
          <a:p>
            <a:endParaRPr lang="en-US" sz="2800" dirty="0" smtClean="0">
              <a:solidFill>
                <a:schemeClr val="accent4">
                  <a:lumMod val="75000"/>
                </a:schemeClr>
              </a:solidFill>
            </a:endParaRPr>
          </a:p>
          <a:p>
            <a:pPr>
              <a:buFont typeface="Arial" pitchFamily="34" charset="0"/>
              <a:buChar char="•"/>
            </a:pPr>
            <a:r>
              <a:rPr lang="en-US" sz="2800" dirty="0" smtClean="0">
                <a:solidFill>
                  <a:schemeClr val="accent4">
                    <a:lumMod val="75000"/>
                  </a:schemeClr>
                </a:solidFill>
              </a:rPr>
              <a:t> In general, wages outpaced prices and the </a:t>
            </a:r>
            <a:r>
              <a:rPr lang="en-US" sz="2800" u="sng" dirty="0" smtClean="0">
                <a:solidFill>
                  <a:schemeClr val="accent4">
                    <a:lumMod val="75000"/>
                  </a:schemeClr>
                </a:solidFill>
              </a:rPr>
              <a:t>standard </a:t>
            </a:r>
            <a:r>
              <a:rPr lang="en-US" sz="2800" dirty="0" smtClean="0">
                <a:solidFill>
                  <a:schemeClr val="accent4">
                    <a:lumMod val="75000"/>
                  </a:schemeClr>
                </a:solidFill>
              </a:rPr>
              <a:t>of l</a:t>
            </a:r>
            <a:r>
              <a:rPr lang="en-US" sz="2800" u="sng" dirty="0" smtClean="0">
                <a:solidFill>
                  <a:schemeClr val="accent4">
                    <a:lumMod val="75000"/>
                  </a:schemeClr>
                </a:solidFill>
              </a:rPr>
              <a:t>iving</a:t>
            </a:r>
            <a:r>
              <a:rPr lang="en-US" sz="2800" dirty="0" smtClean="0">
                <a:solidFill>
                  <a:schemeClr val="accent4">
                    <a:lumMod val="75000"/>
                  </a:schemeClr>
                </a:solidFill>
              </a:rPr>
              <a:t> was subsequently </a:t>
            </a:r>
            <a:r>
              <a:rPr lang="en-US" sz="2800" u="sng" dirty="0" smtClean="0">
                <a:solidFill>
                  <a:schemeClr val="accent4">
                    <a:lumMod val="75000"/>
                  </a:schemeClr>
                </a:solidFill>
              </a:rPr>
              <a:t>raised.</a:t>
            </a:r>
            <a:endParaRPr lang="en-US" sz="2800" u="sng"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Effects</a:t>
            </a:r>
            <a:endParaRPr lang="en-US" dirty="0"/>
          </a:p>
        </p:txBody>
      </p:sp>
      <p:sp>
        <p:nvSpPr>
          <p:cNvPr id="3" name="Rectangle 2"/>
          <p:cNvSpPr/>
          <p:nvPr/>
        </p:nvSpPr>
        <p:spPr>
          <a:xfrm>
            <a:off x="457200" y="1447800"/>
            <a:ext cx="8686800" cy="4832092"/>
          </a:xfrm>
          <a:prstGeom prst="rect">
            <a:avLst/>
          </a:prstGeom>
        </p:spPr>
        <p:txBody>
          <a:bodyPr wrap="square">
            <a:spAutoFit/>
          </a:bodyPr>
          <a:lstStyle/>
          <a:p>
            <a:pPr>
              <a:buFont typeface="Arial" pitchFamily="34" charset="0"/>
              <a:buChar char="•"/>
            </a:pPr>
            <a:r>
              <a:rPr lang="en-US" sz="2400" dirty="0" smtClean="0">
                <a:solidFill>
                  <a:schemeClr val="accent4">
                    <a:lumMod val="75000"/>
                  </a:schemeClr>
                </a:solidFill>
              </a:rPr>
              <a:t> </a:t>
            </a:r>
            <a:r>
              <a:rPr lang="en-US" sz="2800" dirty="0" smtClean="0">
                <a:solidFill>
                  <a:schemeClr val="accent4">
                    <a:lumMod val="75000"/>
                  </a:schemeClr>
                </a:solidFill>
              </a:rPr>
              <a:t>The </a:t>
            </a:r>
            <a:r>
              <a:rPr lang="en-US" sz="2800" u="sng" dirty="0" smtClean="0">
                <a:solidFill>
                  <a:schemeClr val="accent4">
                    <a:lumMod val="75000"/>
                  </a:schemeClr>
                </a:solidFill>
              </a:rPr>
              <a:t>fashions</a:t>
            </a:r>
            <a:r>
              <a:rPr lang="en-US" sz="2800" dirty="0" smtClean="0">
                <a:solidFill>
                  <a:schemeClr val="accent4">
                    <a:lumMod val="75000"/>
                  </a:schemeClr>
                </a:solidFill>
              </a:rPr>
              <a:t> of the nobility became more extravagant in order to emphasize the social standing of the person wearing the clothing. </a:t>
            </a:r>
          </a:p>
          <a:p>
            <a:pPr>
              <a:buFont typeface="Arial" pitchFamily="34" charset="0"/>
              <a:buChar char="•"/>
            </a:pPr>
            <a:endParaRPr lang="en-US" sz="2800" dirty="0" smtClean="0">
              <a:solidFill>
                <a:schemeClr val="accent4">
                  <a:lumMod val="75000"/>
                </a:schemeClr>
              </a:solidFill>
            </a:endParaRPr>
          </a:p>
          <a:p>
            <a:pPr>
              <a:buFont typeface="Arial" pitchFamily="34" charset="0"/>
              <a:buChar char="•"/>
            </a:pPr>
            <a:r>
              <a:rPr lang="en-US" sz="2800" dirty="0" smtClean="0">
                <a:solidFill>
                  <a:schemeClr val="accent4">
                    <a:lumMod val="75000"/>
                  </a:schemeClr>
                </a:solidFill>
              </a:rPr>
              <a:t> The peasants became slightly more empowered, and </a:t>
            </a:r>
            <a:r>
              <a:rPr lang="en-US" sz="2800" u="sng" dirty="0" smtClean="0">
                <a:solidFill>
                  <a:schemeClr val="accent4">
                    <a:lumMod val="75000"/>
                  </a:schemeClr>
                </a:solidFill>
              </a:rPr>
              <a:t>revolted</a:t>
            </a:r>
            <a:r>
              <a:rPr lang="en-US" sz="2800" dirty="0" smtClean="0">
                <a:solidFill>
                  <a:schemeClr val="accent4">
                    <a:lumMod val="75000"/>
                  </a:schemeClr>
                </a:solidFill>
              </a:rPr>
              <a:t> when the aristocracy attempted to resist the changes brought about by the plague.</a:t>
            </a:r>
          </a:p>
          <a:p>
            <a:pPr>
              <a:buFont typeface="Arial" pitchFamily="34" charset="0"/>
              <a:buChar char="•"/>
            </a:pPr>
            <a:endParaRPr lang="en-US" sz="2800" dirty="0" smtClean="0">
              <a:solidFill>
                <a:schemeClr val="accent4">
                  <a:lumMod val="75000"/>
                </a:schemeClr>
              </a:solidFill>
            </a:endParaRPr>
          </a:p>
          <a:p>
            <a:pPr>
              <a:buFont typeface="Arial" pitchFamily="34" charset="0"/>
              <a:buChar char="•"/>
            </a:pPr>
            <a:r>
              <a:rPr lang="en-US" sz="2800" dirty="0" smtClean="0">
                <a:solidFill>
                  <a:schemeClr val="accent4">
                    <a:lumMod val="75000"/>
                  </a:schemeClr>
                </a:solidFill>
              </a:rPr>
              <a:t> </a:t>
            </a:r>
            <a:r>
              <a:rPr lang="en-US" sz="2800" u="sng" dirty="0" smtClean="0">
                <a:solidFill>
                  <a:schemeClr val="accent4">
                    <a:lumMod val="75000"/>
                  </a:schemeClr>
                </a:solidFill>
              </a:rPr>
              <a:t>Faith</a:t>
            </a:r>
            <a:r>
              <a:rPr lang="en-US" sz="2800" dirty="0" smtClean="0">
                <a:solidFill>
                  <a:schemeClr val="accent4">
                    <a:lumMod val="75000"/>
                  </a:schemeClr>
                </a:solidFill>
              </a:rPr>
              <a:t> in religion </a:t>
            </a:r>
            <a:r>
              <a:rPr lang="en-US" sz="2800" u="sng" dirty="0" smtClean="0">
                <a:solidFill>
                  <a:schemeClr val="accent4">
                    <a:lumMod val="75000"/>
                  </a:schemeClr>
                </a:solidFill>
              </a:rPr>
              <a:t>decreased </a:t>
            </a:r>
            <a:r>
              <a:rPr lang="en-US" sz="2800" dirty="0" smtClean="0">
                <a:solidFill>
                  <a:schemeClr val="accent4">
                    <a:lumMod val="75000"/>
                  </a:schemeClr>
                </a:solidFill>
              </a:rPr>
              <a:t>after the plague, both because of the death of so many of the clergy and because of the failure of prayer to prevent sickness and death.</a:t>
            </a:r>
            <a:endParaRPr lang="en-US" sz="28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US" sz="2800" dirty="0" smtClean="0">
                <a:hlinkClick r:id="rId2"/>
              </a:rPr>
              <a:t>http://www.youtube.com/watch?v=BsCkgX2epFw</a:t>
            </a:r>
            <a:r>
              <a:rPr lang="en-US" sz="2800" dirty="0" smtClean="0"/>
              <a:t/>
            </a:r>
            <a:br>
              <a:rPr lang="en-US" sz="2800" dirty="0" smtClean="0"/>
            </a:br>
            <a:endParaRPr lang="en-US" sz="28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t>Thematic Approach to History</a:t>
            </a:r>
            <a:endParaRPr lang="en-US" b="1" dirty="0"/>
          </a:p>
        </p:txBody>
      </p:sp>
      <p:sp>
        <p:nvSpPr>
          <p:cNvPr id="3" name="TextBox 2"/>
          <p:cNvSpPr txBox="1"/>
          <p:nvPr/>
        </p:nvSpPr>
        <p:spPr>
          <a:xfrm>
            <a:off x="0" y="762000"/>
            <a:ext cx="9144000" cy="6463308"/>
          </a:xfrm>
          <a:prstGeom prst="rect">
            <a:avLst/>
          </a:prstGeom>
          <a:noFill/>
        </p:spPr>
        <p:txBody>
          <a:bodyPr wrap="square" rtlCol="0">
            <a:spAutoFit/>
          </a:bodyPr>
          <a:lstStyle/>
          <a:p>
            <a:r>
              <a:rPr lang="en-US" sz="3600" b="1" dirty="0" smtClean="0"/>
              <a:t>Political</a:t>
            </a:r>
            <a:r>
              <a:rPr lang="en-US" sz="3600" dirty="0" smtClean="0"/>
              <a:t> – relating to governments and/or </a:t>
            </a:r>
          </a:p>
          <a:p>
            <a:r>
              <a:rPr lang="en-US" sz="3600" dirty="0" smtClean="0"/>
              <a:t>interactions between nations or regions</a:t>
            </a:r>
          </a:p>
          <a:p>
            <a:r>
              <a:rPr lang="en-US" sz="3600" b="1" dirty="0" smtClean="0"/>
              <a:t>Military</a:t>
            </a:r>
            <a:r>
              <a:rPr lang="en-US" sz="3600" dirty="0" smtClean="0"/>
              <a:t> – relating to militaristic interactions </a:t>
            </a:r>
          </a:p>
          <a:p>
            <a:r>
              <a:rPr lang="en-US" sz="3600" dirty="0" smtClean="0"/>
              <a:t>between nations or regions</a:t>
            </a:r>
          </a:p>
          <a:p>
            <a:r>
              <a:rPr lang="en-US" sz="3600" b="1" dirty="0" smtClean="0"/>
              <a:t>Economic – </a:t>
            </a:r>
            <a:r>
              <a:rPr lang="en-US" sz="3600" dirty="0" smtClean="0"/>
              <a:t>relating to the financial structures</a:t>
            </a:r>
          </a:p>
          <a:p>
            <a:r>
              <a:rPr lang="en-US" sz="3600" dirty="0" smtClean="0"/>
              <a:t>of nations or regions</a:t>
            </a:r>
          </a:p>
          <a:p>
            <a:r>
              <a:rPr lang="en-US" sz="3600" b="1" dirty="0" smtClean="0"/>
              <a:t>Social – </a:t>
            </a:r>
            <a:r>
              <a:rPr lang="en-US" sz="3600" dirty="0" smtClean="0"/>
              <a:t>relating to characteristics of classes </a:t>
            </a:r>
          </a:p>
          <a:p>
            <a:r>
              <a:rPr lang="en-US" sz="3600" dirty="0" smtClean="0"/>
              <a:t>of people in nations or regions</a:t>
            </a:r>
            <a:endParaRPr lang="en-US" sz="3600" b="1" dirty="0" smtClean="0"/>
          </a:p>
          <a:p>
            <a:r>
              <a:rPr lang="en-US" sz="3600" b="1" dirty="0" smtClean="0"/>
              <a:t>Cultural – </a:t>
            </a:r>
            <a:r>
              <a:rPr lang="en-US" sz="3600" dirty="0" smtClean="0"/>
              <a:t>relating to the intellectual, artistic, </a:t>
            </a:r>
          </a:p>
          <a:p>
            <a:r>
              <a:rPr lang="en-US" sz="3600" dirty="0" smtClean="0"/>
              <a:t>or religious characteristics of people in </a:t>
            </a:r>
          </a:p>
          <a:p>
            <a:r>
              <a:rPr lang="en-US" sz="3600" dirty="0" smtClean="0"/>
              <a:t>nations or regions</a:t>
            </a:r>
            <a:endParaRPr lang="en-US" sz="3600" b="1"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t>Thematic Approach to History</a:t>
            </a:r>
            <a:endParaRPr lang="en-US" b="1" dirty="0"/>
          </a:p>
        </p:txBody>
      </p:sp>
      <p:sp>
        <p:nvSpPr>
          <p:cNvPr id="3" name="TextBox 2"/>
          <p:cNvSpPr txBox="1"/>
          <p:nvPr/>
        </p:nvSpPr>
        <p:spPr>
          <a:xfrm>
            <a:off x="0" y="762000"/>
            <a:ext cx="9144000" cy="6463308"/>
          </a:xfrm>
          <a:prstGeom prst="rect">
            <a:avLst/>
          </a:prstGeom>
          <a:noFill/>
        </p:spPr>
        <p:txBody>
          <a:bodyPr wrap="square" rtlCol="0">
            <a:spAutoFit/>
          </a:bodyPr>
          <a:lstStyle/>
          <a:p>
            <a:r>
              <a:rPr lang="en-US" sz="3600" b="1" dirty="0" smtClean="0"/>
              <a:t>Political</a:t>
            </a:r>
            <a:r>
              <a:rPr lang="en-US" sz="3600" dirty="0" smtClean="0"/>
              <a:t> – relating to governments and/or </a:t>
            </a:r>
          </a:p>
          <a:p>
            <a:r>
              <a:rPr lang="en-US" sz="3600" dirty="0" smtClean="0"/>
              <a:t>interactions between nations or regions</a:t>
            </a:r>
          </a:p>
          <a:p>
            <a:r>
              <a:rPr lang="en-US" sz="3600" b="1" dirty="0" smtClean="0"/>
              <a:t>Military</a:t>
            </a:r>
            <a:r>
              <a:rPr lang="en-US" sz="3600" dirty="0" smtClean="0"/>
              <a:t> – relating to militaristic interactions </a:t>
            </a:r>
          </a:p>
          <a:p>
            <a:r>
              <a:rPr lang="en-US" sz="3600" dirty="0" smtClean="0"/>
              <a:t>between nations or regions</a:t>
            </a:r>
          </a:p>
          <a:p>
            <a:r>
              <a:rPr lang="en-US" sz="3600" b="1" dirty="0" smtClean="0"/>
              <a:t>Economic – </a:t>
            </a:r>
            <a:r>
              <a:rPr lang="en-US" sz="3600" dirty="0" smtClean="0"/>
              <a:t>relating to the financial structures</a:t>
            </a:r>
          </a:p>
          <a:p>
            <a:r>
              <a:rPr lang="en-US" sz="3600" dirty="0" smtClean="0"/>
              <a:t>of nations or regions</a:t>
            </a:r>
          </a:p>
          <a:p>
            <a:r>
              <a:rPr lang="en-US" sz="3600" b="1" dirty="0" smtClean="0"/>
              <a:t>Social – </a:t>
            </a:r>
            <a:r>
              <a:rPr lang="en-US" sz="3600" dirty="0" smtClean="0"/>
              <a:t>relating to characteristics of classes </a:t>
            </a:r>
          </a:p>
          <a:p>
            <a:r>
              <a:rPr lang="en-US" sz="3600" dirty="0" smtClean="0"/>
              <a:t>of people in nations or regions</a:t>
            </a:r>
            <a:endParaRPr lang="en-US" sz="3600" b="1" dirty="0" smtClean="0"/>
          </a:p>
          <a:p>
            <a:r>
              <a:rPr lang="en-US" sz="3600" b="1" dirty="0" smtClean="0"/>
              <a:t>Cultural – </a:t>
            </a:r>
            <a:r>
              <a:rPr lang="en-US" sz="3600" dirty="0" smtClean="0"/>
              <a:t>relating to the intellectual, artistic, </a:t>
            </a:r>
          </a:p>
          <a:p>
            <a:r>
              <a:rPr lang="en-US" sz="3600" dirty="0" smtClean="0"/>
              <a:t>or religious characteristics of people in </a:t>
            </a:r>
          </a:p>
          <a:p>
            <a:r>
              <a:rPr lang="en-US" sz="3600" dirty="0" smtClean="0"/>
              <a:t>nations or regions</a:t>
            </a:r>
            <a:endParaRPr lang="en-US" sz="3600" b="1" dirty="0" smtClean="0"/>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0"/>
            <a:ext cx="8229600" cy="1143000"/>
          </a:xfrm>
        </p:spPr>
        <p:txBody>
          <a:bodyPr>
            <a:normAutofit/>
          </a:bodyPr>
          <a:lstStyle/>
          <a:p>
            <a:r>
              <a:rPr lang="en-US" sz="6000" b="1" dirty="0" smtClean="0"/>
              <a:t>THE MIDDLE AGES</a:t>
            </a:r>
            <a:endParaRPr lang="en-US" sz="60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bwMode="ltGray">
          <a:xfrm>
            <a:off x="5676900" y="6997700"/>
            <a:ext cx="3389313" cy="269875"/>
          </a:xfrm>
        </p:spPr>
        <p:txBody>
          <a:bodyPr>
            <a:normAutofit fontScale="90000"/>
          </a:bodyPr>
          <a:lstStyle/>
          <a:p>
            <a:r>
              <a:rPr lang="en-US">
                <a:solidFill>
                  <a:srgbClr val="F8F8F8"/>
                </a:solidFill>
              </a:rPr>
              <a:t>Section 4-7</a:t>
            </a:r>
          </a:p>
        </p:txBody>
      </p:sp>
      <p:sp>
        <p:nvSpPr>
          <p:cNvPr id="397326" name="Text Box 14"/>
          <p:cNvSpPr txBox="1">
            <a:spLocks noChangeArrowheads="1"/>
          </p:cNvSpPr>
          <p:nvPr/>
        </p:nvSpPr>
        <p:spPr bwMode="black">
          <a:xfrm>
            <a:off x="1552575" y="384175"/>
            <a:ext cx="6096000" cy="530225"/>
          </a:xfrm>
          <a:prstGeom prst="rect">
            <a:avLst/>
          </a:prstGeom>
          <a:noFill/>
          <a:ln w="9525">
            <a:noFill/>
            <a:miter lim="800000"/>
            <a:headEnd/>
            <a:tailEnd/>
          </a:ln>
          <a:effectLst/>
        </p:spPr>
        <p:txBody>
          <a:bodyPr>
            <a:spAutoFit/>
          </a:bodyPr>
          <a:lstStyle/>
          <a:p>
            <a:pPr>
              <a:buFontTx/>
              <a:buNone/>
            </a:pPr>
            <a:r>
              <a:rPr lang="en-US" sz="3200"/>
              <a:t>The New Germanic Kingdoms </a:t>
            </a:r>
          </a:p>
        </p:txBody>
      </p:sp>
      <p:pic>
        <p:nvPicPr>
          <p:cNvPr id="397328" name="Picture 16" descr="s4 notes"/>
          <p:cNvPicPr>
            <a:picLocks noChangeAspect="1" noChangeArrowheads="1"/>
          </p:cNvPicPr>
          <p:nvPr/>
        </p:nvPicPr>
        <p:blipFill>
          <a:blip r:embed="rId3" cstate="print"/>
          <a:srcRect/>
          <a:stretch>
            <a:fillRect/>
          </a:stretch>
        </p:blipFill>
        <p:spPr bwMode="invGray">
          <a:xfrm>
            <a:off x="6507163" y="0"/>
            <a:ext cx="2432050" cy="385763"/>
          </a:xfrm>
          <a:prstGeom prst="rect">
            <a:avLst/>
          </a:prstGeom>
          <a:noFill/>
        </p:spPr>
      </p:pic>
      <p:sp>
        <p:nvSpPr>
          <p:cNvPr id="397329" name="Text Box 17"/>
          <p:cNvSpPr txBox="1">
            <a:spLocks noChangeArrowheads="1"/>
          </p:cNvSpPr>
          <p:nvPr/>
        </p:nvSpPr>
        <p:spPr bwMode="auto">
          <a:xfrm>
            <a:off x="1552575" y="936625"/>
            <a:ext cx="7239000" cy="1384995"/>
          </a:xfrm>
          <a:prstGeom prst="rect">
            <a:avLst/>
          </a:prstGeom>
          <a:noFill/>
          <a:ln w="19050">
            <a:noFill/>
            <a:miter lim="800000"/>
            <a:headEnd/>
            <a:tailEnd/>
          </a:ln>
          <a:effectLst/>
        </p:spPr>
        <p:txBody>
          <a:bodyPr>
            <a:spAutoFit/>
          </a:bodyPr>
          <a:lstStyle/>
          <a:p>
            <a:pPr marL="342900" indent="-342900"/>
            <a:r>
              <a:rPr lang="en-US" sz="2800" b="0" dirty="0">
                <a:solidFill>
                  <a:schemeClr val="bg1"/>
                </a:solidFill>
              </a:rPr>
              <a:t>After the collapse of the Western Roman Empire, a new civilization emerged in western Europe.</a:t>
            </a:r>
            <a:r>
              <a:rPr lang="en-US" sz="2800" b="0" dirty="0">
                <a:solidFill>
                  <a:schemeClr val="bg1"/>
                </a:solidFill>
                <a:cs typeface="Arial" charset="0"/>
              </a:rPr>
              <a:t> </a:t>
            </a:r>
            <a:endParaRPr lang="en-US" dirty="0"/>
          </a:p>
        </p:txBody>
      </p:sp>
      <p:sp>
        <p:nvSpPr>
          <p:cNvPr id="397330" name="Text Box 18"/>
          <p:cNvSpPr txBox="1">
            <a:spLocks noChangeArrowheads="1"/>
          </p:cNvSpPr>
          <p:nvPr/>
        </p:nvSpPr>
        <p:spPr bwMode="auto">
          <a:xfrm>
            <a:off x="381000" y="1524000"/>
            <a:ext cx="8343900" cy="4271939"/>
          </a:xfrm>
          <a:prstGeom prst="rect">
            <a:avLst/>
          </a:prstGeom>
          <a:noFill/>
          <a:ln w="19050">
            <a:noFill/>
            <a:miter lim="800000"/>
            <a:headEnd/>
            <a:tailEnd/>
          </a:ln>
          <a:effectLst/>
        </p:spPr>
        <p:txBody>
          <a:bodyPr wrap="square">
            <a:spAutoFit/>
          </a:bodyPr>
          <a:lstStyle/>
          <a:p>
            <a:pPr marL="342900" indent="-342900">
              <a:lnSpc>
                <a:spcPct val="85000"/>
              </a:lnSpc>
              <a:spcBef>
                <a:spcPct val="15000"/>
              </a:spcBef>
              <a:spcAft>
                <a:spcPct val="15000"/>
              </a:spcAft>
            </a:pPr>
            <a:r>
              <a:rPr lang="en-US" sz="2800" b="0" dirty="0">
                <a:solidFill>
                  <a:schemeClr val="accent2">
                    <a:lumMod val="75000"/>
                  </a:schemeClr>
                </a:solidFill>
              </a:rPr>
              <a:t>This civilization was formed by the convergence of three elements: the Germanic peoples, the Roman legacy, and the Christian church. </a:t>
            </a:r>
            <a:endParaRPr lang="en-US" dirty="0" smtClean="0">
              <a:solidFill>
                <a:schemeClr val="accent2">
                  <a:lumMod val="75000"/>
                </a:schemeClr>
              </a:solidFill>
            </a:endParaRPr>
          </a:p>
          <a:p>
            <a:pPr marL="342900" indent="-342900">
              <a:lnSpc>
                <a:spcPct val="85000"/>
              </a:lnSpc>
              <a:spcBef>
                <a:spcPct val="15000"/>
              </a:spcBef>
              <a:spcAft>
                <a:spcPct val="15000"/>
              </a:spcAft>
            </a:pPr>
            <a:endParaRPr lang="en-US" sz="2800" b="0" dirty="0">
              <a:solidFill>
                <a:schemeClr val="accent2">
                  <a:lumMod val="75000"/>
                </a:schemeClr>
              </a:solidFill>
            </a:endParaRPr>
          </a:p>
          <a:p>
            <a:pPr marL="342900" indent="-342900">
              <a:lnSpc>
                <a:spcPct val="85000"/>
              </a:lnSpc>
              <a:spcBef>
                <a:spcPct val="15000"/>
              </a:spcBef>
              <a:spcAft>
                <a:spcPct val="15000"/>
              </a:spcAft>
            </a:pPr>
            <a:r>
              <a:rPr lang="en-US" sz="2800" b="0" dirty="0">
                <a:solidFill>
                  <a:schemeClr val="accent2">
                    <a:lumMod val="75000"/>
                  </a:schemeClr>
                </a:solidFill>
              </a:rPr>
              <a:t>European civilization developed during the Middle Ages, or medieval period (500–1500). </a:t>
            </a:r>
            <a:endParaRPr lang="en-US" dirty="0" smtClean="0">
              <a:solidFill>
                <a:schemeClr val="accent2">
                  <a:lumMod val="75000"/>
                </a:schemeClr>
              </a:solidFill>
            </a:endParaRPr>
          </a:p>
          <a:p>
            <a:pPr marL="342900" indent="-342900">
              <a:lnSpc>
                <a:spcPct val="85000"/>
              </a:lnSpc>
              <a:spcBef>
                <a:spcPct val="15000"/>
              </a:spcBef>
              <a:spcAft>
                <a:spcPct val="15000"/>
              </a:spcAft>
            </a:pPr>
            <a:endParaRPr lang="en-US" sz="2800" b="0" dirty="0">
              <a:solidFill>
                <a:schemeClr val="accent2">
                  <a:lumMod val="75000"/>
                </a:schemeClr>
              </a:solidFill>
            </a:endParaRPr>
          </a:p>
          <a:p>
            <a:pPr marL="342900" indent="-342900">
              <a:lnSpc>
                <a:spcPct val="85000"/>
              </a:lnSpc>
              <a:spcBef>
                <a:spcPct val="15000"/>
              </a:spcBef>
              <a:spcAft>
                <a:spcPct val="15000"/>
              </a:spcAft>
            </a:pPr>
            <a:r>
              <a:rPr lang="en-US" sz="2800" b="0" dirty="0">
                <a:solidFill>
                  <a:schemeClr val="accent2">
                    <a:lumMod val="75000"/>
                  </a:schemeClr>
                </a:solidFill>
              </a:rPr>
              <a:t>Historians used the term Middle Ages to refer to the middle period between the ancient world and the modern world.</a:t>
            </a:r>
          </a:p>
        </p:txBody>
      </p:sp>
    </p:spTree>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97326"/>
                                        </p:tgtEl>
                                        <p:attrNameLst>
                                          <p:attrName>style.visibility</p:attrName>
                                        </p:attrNameLst>
                                      </p:cBhvr>
                                      <p:to>
                                        <p:strVal val="visible"/>
                                      </p:to>
                                    </p:set>
                                    <p:animEffect transition="in" filter="checkerboard(across)">
                                      <p:cBhvr>
                                        <p:cTn id="7" dur="500"/>
                                        <p:tgtEl>
                                          <p:spTgt spid="3973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7329"/>
                                        </p:tgtEl>
                                        <p:attrNameLst>
                                          <p:attrName>style.visibility</p:attrName>
                                        </p:attrNameLst>
                                      </p:cBhvr>
                                      <p:to>
                                        <p:strVal val="visible"/>
                                      </p:to>
                                    </p:set>
                                    <p:animEffect transition="in" filter="wipe(left)">
                                      <p:cBhvr>
                                        <p:cTn id="11" dur="500"/>
                                        <p:tgtEl>
                                          <p:spTgt spid="3973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97330">
                                            <p:txEl>
                                              <p:pRg st="0" end="0"/>
                                            </p:txEl>
                                          </p:spTgt>
                                        </p:tgtEl>
                                        <p:attrNameLst>
                                          <p:attrName>style.visibility</p:attrName>
                                        </p:attrNameLst>
                                      </p:cBhvr>
                                      <p:to>
                                        <p:strVal val="visible"/>
                                      </p:to>
                                    </p:set>
                                    <p:animEffect transition="in" filter="wipe(left)">
                                      <p:cBhvr>
                                        <p:cTn id="16" dur="500"/>
                                        <p:tgtEl>
                                          <p:spTgt spid="39733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97330">
                                            <p:txEl>
                                              <p:pRg st="2" end="2"/>
                                            </p:txEl>
                                          </p:spTgt>
                                        </p:tgtEl>
                                        <p:attrNameLst>
                                          <p:attrName>style.visibility</p:attrName>
                                        </p:attrNameLst>
                                      </p:cBhvr>
                                      <p:to>
                                        <p:strVal val="visible"/>
                                      </p:to>
                                    </p:set>
                                    <p:animEffect transition="in" filter="wipe(left)">
                                      <p:cBhvr>
                                        <p:cTn id="21" dur="500"/>
                                        <p:tgtEl>
                                          <p:spTgt spid="397330">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97330">
                                            <p:txEl>
                                              <p:pRg st="4" end="4"/>
                                            </p:txEl>
                                          </p:spTgt>
                                        </p:tgtEl>
                                        <p:attrNameLst>
                                          <p:attrName>style.visibility</p:attrName>
                                        </p:attrNameLst>
                                      </p:cBhvr>
                                      <p:to>
                                        <p:strVal val="visible"/>
                                      </p:to>
                                    </p:set>
                                    <p:animEffect transition="in" filter="wipe(left)">
                                      <p:cBhvr>
                                        <p:cTn id="26" dur="500"/>
                                        <p:tgtEl>
                                          <p:spTgt spid="3973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26" grpId="0" autoUpdateAnimBg="0"/>
      <p:bldP spid="397329" grpId="0" autoUpdateAnimBg="0"/>
      <p:bldP spid="39733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9/95/Europe_map_998.PNG"/>
          <p:cNvPicPr>
            <a:picLocks noChangeAspect="1" noChangeArrowheads="1"/>
          </p:cNvPicPr>
          <p:nvPr/>
        </p:nvPicPr>
        <p:blipFill>
          <a:blip r:embed="rId2" cstate="print"/>
          <a:srcRect/>
          <a:stretch>
            <a:fillRect/>
          </a:stretch>
        </p:blipFill>
        <p:spPr bwMode="auto">
          <a:xfrm>
            <a:off x="152400" y="304800"/>
            <a:ext cx="8476546" cy="5867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ChangeArrowheads="1"/>
          </p:cNvSpPr>
          <p:nvPr>
            <p:ph type="title"/>
          </p:nvPr>
        </p:nvSpPr>
        <p:spPr bwMode="ltGray">
          <a:xfrm>
            <a:off x="5676900" y="6997700"/>
            <a:ext cx="3389313" cy="269875"/>
          </a:xfrm>
        </p:spPr>
        <p:txBody>
          <a:bodyPr>
            <a:normAutofit fontScale="90000"/>
          </a:bodyPr>
          <a:lstStyle/>
          <a:p>
            <a:r>
              <a:rPr lang="en-US">
                <a:solidFill>
                  <a:srgbClr val="F8F8F8"/>
                </a:solidFill>
              </a:rPr>
              <a:t>Section 4-14</a:t>
            </a:r>
          </a:p>
        </p:txBody>
      </p:sp>
      <p:sp>
        <p:nvSpPr>
          <p:cNvPr id="423950" name="Text Box 14"/>
          <p:cNvSpPr txBox="1">
            <a:spLocks noChangeArrowheads="1"/>
          </p:cNvSpPr>
          <p:nvPr/>
        </p:nvSpPr>
        <p:spPr bwMode="black">
          <a:xfrm>
            <a:off x="1552575" y="384175"/>
            <a:ext cx="7243763" cy="530225"/>
          </a:xfrm>
          <a:prstGeom prst="rect">
            <a:avLst/>
          </a:prstGeom>
          <a:noFill/>
          <a:ln w="9525">
            <a:noFill/>
            <a:miter lim="800000"/>
            <a:headEnd/>
            <a:tailEnd/>
          </a:ln>
          <a:effectLst/>
        </p:spPr>
        <p:txBody>
          <a:bodyPr>
            <a:spAutoFit/>
          </a:bodyPr>
          <a:lstStyle/>
          <a:p>
            <a:pPr>
              <a:buFontTx/>
              <a:buNone/>
            </a:pPr>
            <a:r>
              <a:rPr lang="en-US" sz="3200"/>
              <a:t>Charlemagne and the Carolingians </a:t>
            </a:r>
          </a:p>
        </p:txBody>
      </p:sp>
      <p:pic>
        <p:nvPicPr>
          <p:cNvPr id="423952" name="Picture 16" descr="s4 notes"/>
          <p:cNvPicPr>
            <a:picLocks noChangeAspect="1" noChangeArrowheads="1"/>
          </p:cNvPicPr>
          <p:nvPr/>
        </p:nvPicPr>
        <p:blipFill>
          <a:blip r:embed="rId3" cstate="print"/>
          <a:srcRect/>
          <a:stretch>
            <a:fillRect/>
          </a:stretch>
        </p:blipFill>
        <p:spPr bwMode="invGray">
          <a:xfrm>
            <a:off x="6507163" y="0"/>
            <a:ext cx="2432050" cy="385763"/>
          </a:xfrm>
          <a:prstGeom prst="rect">
            <a:avLst/>
          </a:prstGeom>
          <a:noFill/>
        </p:spPr>
      </p:pic>
      <p:sp>
        <p:nvSpPr>
          <p:cNvPr id="423953" name="Text Box 17"/>
          <p:cNvSpPr txBox="1">
            <a:spLocks noChangeArrowheads="1"/>
          </p:cNvSpPr>
          <p:nvPr/>
        </p:nvSpPr>
        <p:spPr bwMode="auto">
          <a:xfrm>
            <a:off x="838200" y="1219200"/>
            <a:ext cx="7239000" cy="828047"/>
          </a:xfrm>
          <a:prstGeom prst="rect">
            <a:avLst/>
          </a:prstGeom>
          <a:noFill/>
          <a:ln w="19050">
            <a:noFill/>
            <a:miter lim="800000"/>
            <a:headEnd/>
            <a:tailEnd/>
          </a:ln>
          <a:effectLst/>
        </p:spPr>
        <p:txBody>
          <a:bodyPr>
            <a:spAutoFit/>
          </a:bodyPr>
          <a:lstStyle/>
          <a:p>
            <a:pPr marL="342900" indent="-342900">
              <a:lnSpc>
                <a:spcPct val="85000"/>
              </a:lnSpc>
              <a:spcBef>
                <a:spcPct val="15000"/>
              </a:spcBef>
              <a:spcAft>
                <a:spcPct val="15000"/>
              </a:spcAft>
            </a:pPr>
            <a:r>
              <a:rPr lang="en-US" sz="2800" b="0" dirty="0">
                <a:solidFill>
                  <a:schemeClr val="accent2">
                    <a:lumMod val="75000"/>
                  </a:schemeClr>
                </a:solidFill>
              </a:rPr>
              <a:t>In 768 Charles the Great, or </a:t>
            </a:r>
            <a:r>
              <a:rPr lang="en-US" sz="2800" dirty="0">
                <a:solidFill>
                  <a:schemeClr val="accent2">
                    <a:lumMod val="75000"/>
                  </a:schemeClr>
                </a:solidFill>
              </a:rPr>
              <a:t>Charlemagne,</a:t>
            </a:r>
            <a:r>
              <a:rPr lang="en-US" sz="2800" b="0" dirty="0">
                <a:solidFill>
                  <a:schemeClr val="accent2">
                    <a:lumMod val="75000"/>
                  </a:schemeClr>
                </a:solidFill>
              </a:rPr>
              <a:t> became ruler of the Frankish kingdom.</a:t>
            </a:r>
            <a:r>
              <a:rPr lang="en-US" sz="2800" b="0" dirty="0">
                <a:solidFill>
                  <a:schemeClr val="accent2">
                    <a:lumMod val="75000"/>
                  </a:schemeClr>
                </a:solidFill>
                <a:cs typeface="Arial" charset="0"/>
              </a:rPr>
              <a:t> </a:t>
            </a:r>
            <a:endParaRPr lang="en-US" dirty="0">
              <a:solidFill>
                <a:schemeClr val="accent2">
                  <a:lumMod val="75000"/>
                </a:schemeClr>
              </a:solidFill>
            </a:endParaRPr>
          </a:p>
        </p:txBody>
      </p:sp>
      <p:sp>
        <p:nvSpPr>
          <p:cNvPr id="423954" name="Text Box 18"/>
          <p:cNvSpPr txBox="1">
            <a:spLocks noChangeArrowheads="1"/>
          </p:cNvSpPr>
          <p:nvPr/>
        </p:nvSpPr>
        <p:spPr bwMode="auto">
          <a:xfrm>
            <a:off x="914400" y="2133600"/>
            <a:ext cx="7200900" cy="3779624"/>
          </a:xfrm>
          <a:prstGeom prst="rect">
            <a:avLst/>
          </a:prstGeom>
          <a:noFill/>
          <a:ln w="19050">
            <a:noFill/>
            <a:miter lim="800000"/>
            <a:headEnd/>
            <a:tailEnd/>
          </a:ln>
          <a:effectLst/>
        </p:spPr>
        <p:txBody>
          <a:bodyPr>
            <a:spAutoFit/>
          </a:bodyPr>
          <a:lstStyle/>
          <a:p>
            <a:pPr marL="342900" indent="-342900">
              <a:lnSpc>
                <a:spcPct val="85000"/>
              </a:lnSpc>
              <a:spcBef>
                <a:spcPct val="15000"/>
              </a:spcBef>
              <a:spcAft>
                <a:spcPct val="15000"/>
              </a:spcAft>
            </a:pPr>
            <a:r>
              <a:rPr lang="en-US" sz="2800" b="0" dirty="0">
                <a:solidFill>
                  <a:schemeClr val="accent2">
                    <a:lumMod val="75000"/>
                  </a:schemeClr>
                </a:solidFill>
              </a:rPr>
              <a:t>He was a strong statesman and pious Christian. Although illiterate, he supported learning. </a:t>
            </a:r>
          </a:p>
          <a:p>
            <a:pPr marL="342900" indent="-342900">
              <a:lnSpc>
                <a:spcPct val="85000"/>
              </a:lnSpc>
              <a:spcBef>
                <a:spcPct val="15000"/>
              </a:spcBef>
              <a:spcAft>
                <a:spcPct val="15000"/>
              </a:spcAft>
            </a:pPr>
            <a:r>
              <a:rPr lang="en-US" sz="2800" b="0" dirty="0">
                <a:solidFill>
                  <a:schemeClr val="accent2">
                    <a:lumMod val="75000"/>
                  </a:schemeClr>
                </a:solidFill>
              </a:rPr>
              <a:t>Charlemagne ruled from 768 to 814. </a:t>
            </a:r>
          </a:p>
          <a:p>
            <a:pPr marL="342900" indent="-342900">
              <a:lnSpc>
                <a:spcPct val="85000"/>
              </a:lnSpc>
              <a:spcBef>
                <a:spcPct val="15000"/>
              </a:spcBef>
              <a:spcAft>
                <a:spcPct val="15000"/>
              </a:spcAft>
            </a:pPr>
            <a:r>
              <a:rPr lang="en-US" sz="2800" b="0" dirty="0">
                <a:solidFill>
                  <a:schemeClr val="accent2">
                    <a:lumMod val="75000"/>
                  </a:schemeClr>
                </a:solidFill>
              </a:rPr>
              <a:t>During this time, he expanded the kingdom into what became known as </a:t>
            </a:r>
            <a:r>
              <a:rPr lang="en-US" sz="2800" b="0" dirty="0" smtClean="0">
                <a:solidFill>
                  <a:schemeClr val="accent2">
                    <a:lumMod val="75000"/>
                  </a:schemeClr>
                </a:solidFill>
              </a:rPr>
              <a:t>the </a:t>
            </a:r>
            <a:r>
              <a:rPr lang="en-US" sz="2800" b="0" dirty="0">
                <a:solidFill>
                  <a:schemeClr val="accent2">
                    <a:lumMod val="75000"/>
                  </a:schemeClr>
                </a:solidFill>
              </a:rPr>
              <a:t>Carolingian Empire. </a:t>
            </a:r>
          </a:p>
          <a:p>
            <a:pPr marL="342900" indent="-342900">
              <a:lnSpc>
                <a:spcPct val="85000"/>
              </a:lnSpc>
              <a:spcBef>
                <a:spcPct val="15000"/>
              </a:spcBef>
              <a:spcAft>
                <a:spcPct val="15000"/>
              </a:spcAft>
            </a:pPr>
            <a:r>
              <a:rPr lang="en-US" sz="2800" b="0" dirty="0">
                <a:solidFill>
                  <a:schemeClr val="accent2">
                    <a:lumMod val="75000"/>
                  </a:schemeClr>
                </a:solidFill>
              </a:rPr>
              <a:t>This empire covered much of western and central Europe and was unsurpassed until the time of Napoleon.</a:t>
            </a:r>
          </a:p>
        </p:txBody>
      </p:sp>
    </p:spTree>
  </p:cSld>
  <p:clrMapOvr>
    <a:masterClrMapping/>
  </p:clrMapOvr>
  <p:transition>
    <p:zoom/>
    <p:sndAc>
      <p:end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423950"/>
                                        </p:tgtEl>
                                        <p:attrNameLst>
                                          <p:attrName>style.visibility</p:attrName>
                                        </p:attrNameLst>
                                      </p:cBhvr>
                                      <p:to>
                                        <p:strVal val="visible"/>
                                      </p:to>
                                    </p:set>
                                    <p:animEffect transition="in" filter="checkerboard(across)">
                                      <p:cBhvr>
                                        <p:cTn id="7" dur="500"/>
                                        <p:tgtEl>
                                          <p:spTgt spid="42395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23953"/>
                                        </p:tgtEl>
                                        <p:attrNameLst>
                                          <p:attrName>style.visibility</p:attrName>
                                        </p:attrNameLst>
                                      </p:cBhvr>
                                      <p:to>
                                        <p:strVal val="visible"/>
                                      </p:to>
                                    </p:set>
                                    <p:animEffect transition="in" filter="wipe(left)">
                                      <p:cBhvr>
                                        <p:cTn id="11" dur="500"/>
                                        <p:tgtEl>
                                          <p:spTgt spid="42395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23954">
                                            <p:txEl>
                                              <p:pRg st="0" end="0"/>
                                            </p:txEl>
                                          </p:spTgt>
                                        </p:tgtEl>
                                        <p:attrNameLst>
                                          <p:attrName>style.visibility</p:attrName>
                                        </p:attrNameLst>
                                      </p:cBhvr>
                                      <p:to>
                                        <p:strVal val="visible"/>
                                      </p:to>
                                    </p:set>
                                    <p:animEffect transition="in" filter="wipe(left)">
                                      <p:cBhvr>
                                        <p:cTn id="16" dur="500"/>
                                        <p:tgtEl>
                                          <p:spTgt spid="42395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23954">
                                            <p:txEl>
                                              <p:pRg st="1" end="1"/>
                                            </p:txEl>
                                          </p:spTgt>
                                        </p:tgtEl>
                                        <p:attrNameLst>
                                          <p:attrName>style.visibility</p:attrName>
                                        </p:attrNameLst>
                                      </p:cBhvr>
                                      <p:to>
                                        <p:strVal val="visible"/>
                                      </p:to>
                                    </p:set>
                                    <p:animEffect transition="in" filter="wipe(left)">
                                      <p:cBhvr>
                                        <p:cTn id="21" dur="500"/>
                                        <p:tgtEl>
                                          <p:spTgt spid="42395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23954">
                                            <p:txEl>
                                              <p:pRg st="2" end="2"/>
                                            </p:txEl>
                                          </p:spTgt>
                                        </p:tgtEl>
                                        <p:attrNameLst>
                                          <p:attrName>style.visibility</p:attrName>
                                        </p:attrNameLst>
                                      </p:cBhvr>
                                      <p:to>
                                        <p:strVal val="visible"/>
                                      </p:to>
                                    </p:set>
                                    <p:animEffect transition="in" filter="wipe(left)">
                                      <p:cBhvr>
                                        <p:cTn id="26" dur="500"/>
                                        <p:tgtEl>
                                          <p:spTgt spid="42395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23954">
                                            <p:txEl>
                                              <p:pRg st="3" end="3"/>
                                            </p:txEl>
                                          </p:spTgt>
                                        </p:tgtEl>
                                        <p:attrNameLst>
                                          <p:attrName>style.visibility</p:attrName>
                                        </p:attrNameLst>
                                      </p:cBhvr>
                                      <p:to>
                                        <p:strVal val="visible"/>
                                      </p:to>
                                    </p:set>
                                    <p:animEffect transition="in" filter="wipe(left)">
                                      <p:cBhvr>
                                        <p:cTn id="31" dur="500"/>
                                        <p:tgtEl>
                                          <p:spTgt spid="4239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3950" grpId="0" autoUpdateAnimBg="0"/>
      <p:bldP spid="423953" grpId="0" autoUpdateAnimBg="0"/>
      <p:bldP spid="423954" grpId="0" build="p"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929</TotalTime>
  <Words>1429</Words>
  <Application>Microsoft Office PowerPoint</Application>
  <PresentationFormat>On-screen Show (4:3)</PresentationFormat>
  <Paragraphs>221</Paragraphs>
  <Slides>46</Slides>
  <Notes>15</Notes>
  <HiddenSlides>0</HiddenSlides>
  <MMClips>1</MMClips>
  <ScaleCrop>false</ScaleCrop>
  <HeadingPairs>
    <vt:vector size="4" baseType="variant">
      <vt:variant>
        <vt:lpstr>Theme</vt:lpstr>
      </vt:variant>
      <vt:variant>
        <vt:i4>2</vt:i4>
      </vt:variant>
      <vt:variant>
        <vt:lpstr>Slide Titles</vt:lpstr>
      </vt:variant>
      <vt:variant>
        <vt:i4>46</vt:i4>
      </vt:variant>
    </vt:vector>
  </HeadingPairs>
  <TitlesOfParts>
    <vt:vector size="48" baseType="lpstr">
      <vt:lpstr>Office Theme</vt:lpstr>
      <vt:lpstr>Default Design</vt:lpstr>
      <vt:lpstr>The Middle Ages – Day 1 Introduction and Feudalism</vt:lpstr>
      <vt:lpstr>Middle Ages Stations</vt:lpstr>
      <vt:lpstr>Middle Ages Stations</vt:lpstr>
      <vt:lpstr>The Middle Ages</vt:lpstr>
      <vt:lpstr>Thematic Approach to History</vt:lpstr>
      <vt:lpstr>THE MIDDLE AGES</vt:lpstr>
      <vt:lpstr>Section 4-7</vt:lpstr>
      <vt:lpstr>Slide 8</vt:lpstr>
      <vt:lpstr>Section 4-14</vt:lpstr>
      <vt:lpstr>Charlemagne and the Carolingians</vt:lpstr>
      <vt:lpstr>Section 4-17</vt:lpstr>
      <vt:lpstr>Slide 12</vt:lpstr>
      <vt:lpstr>Slide 13</vt:lpstr>
      <vt:lpstr>A New Social Order: Feudalism</vt:lpstr>
      <vt:lpstr>Manors: The Economic Side of Feudalism</vt:lpstr>
      <vt:lpstr>Manors: The Economic Side of Feudalism</vt:lpstr>
      <vt:lpstr>THE CRUSADES</vt:lpstr>
      <vt:lpstr>Crusades</vt:lpstr>
      <vt:lpstr>Slide 19</vt:lpstr>
      <vt:lpstr>Causes of the Crusades</vt:lpstr>
      <vt:lpstr>The Call to Arms</vt:lpstr>
      <vt:lpstr>The First Crusade (1096-1099)</vt:lpstr>
      <vt:lpstr>Second Crusade (1147-1149)</vt:lpstr>
      <vt:lpstr>Second Crusade (1147-1149)</vt:lpstr>
      <vt:lpstr>Crusades Continue Through 1200’s</vt:lpstr>
      <vt:lpstr>Slide 26</vt:lpstr>
      <vt:lpstr>Results of the Crusades</vt:lpstr>
      <vt:lpstr>Slide 28</vt:lpstr>
      <vt:lpstr>Slide 29</vt:lpstr>
      <vt:lpstr>Slide 30</vt:lpstr>
      <vt:lpstr>The Famine of 1315-1317</vt:lpstr>
      <vt:lpstr>Slide 32</vt:lpstr>
      <vt:lpstr>Slide 33</vt:lpstr>
      <vt:lpstr>Slide 34</vt:lpstr>
      <vt:lpstr>Slide 35</vt:lpstr>
      <vt:lpstr>Slide 36</vt:lpstr>
      <vt:lpstr>Slide 37</vt:lpstr>
      <vt:lpstr>Slide 38</vt:lpstr>
      <vt:lpstr>Slide 39</vt:lpstr>
      <vt:lpstr>Slide 40</vt:lpstr>
      <vt:lpstr>Slide 41</vt:lpstr>
      <vt:lpstr>Slide 42</vt:lpstr>
      <vt:lpstr>Economic Effects</vt:lpstr>
      <vt:lpstr>Social Effects</vt:lpstr>
      <vt:lpstr>http://www.youtube.com/watch?v=BsCkgX2epFw </vt:lpstr>
      <vt:lpstr>Thematic Approach to History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Middle Ages – Day 1 Introduction and Feudalism</dc:title>
  <dc:creator>sbehler</dc:creator>
  <cp:lastModifiedBy>sbehler</cp:lastModifiedBy>
  <cp:revision>38</cp:revision>
  <dcterms:created xsi:type="dcterms:W3CDTF">2013-09-12T13:07:34Z</dcterms:created>
  <dcterms:modified xsi:type="dcterms:W3CDTF">2017-09-11T16:11:03Z</dcterms:modified>
</cp:coreProperties>
</file>