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6A55-DA75-4125-8785-464152E6D2DF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927B-2CC5-4055-B181-7167CB780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6A55-DA75-4125-8785-464152E6D2DF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927B-2CC5-4055-B181-7167CB780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6A55-DA75-4125-8785-464152E6D2DF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927B-2CC5-4055-B181-7167CB780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6A55-DA75-4125-8785-464152E6D2DF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927B-2CC5-4055-B181-7167CB780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6A55-DA75-4125-8785-464152E6D2DF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927B-2CC5-4055-B181-7167CB780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6A55-DA75-4125-8785-464152E6D2DF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927B-2CC5-4055-B181-7167CB780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6A55-DA75-4125-8785-464152E6D2DF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927B-2CC5-4055-B181-7167CB780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6A55-DA75-4125-8785-464152E6D2DF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927B-2CC5-4055-B181-7167CB780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6A55-DA75-4125-8785-464152E6D2DF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927B-2CC5-4055-B181-7167CB780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6A55-DA75-4125-8785-464152E6D2DF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927B-2CC5-4055-B181-7167CB780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6A55-DA75-4125-8785-464152E6D2DF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927B-2CC5-4055-B181-7167CB780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56A55-DA75-4125-8785-464152E6D2DF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7927B-2CC5-4055-B181-7167CB780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o5zuuhDoMg" TargetMode="External"/><Relationship Id="rId2" Type="http://schemas.openxmlformats.org/officeDocument/2006/relationships/hyperlink" Target="https://www.youtube.com/watch?v=aS98MAN3Xtg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youtube.com/watch?v=sHcJtU9dr6I" TargetMode="External"/><Relationship Id="rId4" Type="http://schemas.openxmlformats.org/officeDocument/2006/relationships/hyperlink" Target="https://www.youtube.com/watch?v=PH98iTYLrv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hmm.org/wlc/en/article.php?ModuleId=1000505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hmm.org/wlc/en/article.php?ModuleId=1000513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Chapter 29 - The </a:t>
            </a:r>
            <a:r>
              <a:rPr lang="en-US" dirty="0" smtClean="0"/>
              <a:t>Holocaust / “Final Solution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733800"/>
            <a:ext cx="7886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HW: finish outlines for Chapter 29 for Monday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Auschwitz-</a:t>
            </a:r>
            <a:r>
              <a:rPr lang="en-US" b="1" dirty="0" err="1" smtClean="0"/>
              <a:t>Birkenau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	</a:t>
            </a:r>
            <a:r>
              <a:rPr lang="en-US" dirty="0" smtClean="0"/>
              <a:t>Originally a concentration camp however, it was included in the organized mass murder of the Jews, following the construction of gas chambers in the Spring of 1942.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Auschwitz-</a:t>
            </a:r>
            <a:r>
              <a:rPr lang="en-US" dirty="0" err="1" smtClean="0"/>
              <a:t>Birkenau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2-auschwit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600200"/>
            <a:ext cx="7772399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685800"/>
            <a:ext cx="5724525" cy="3324225"/>
          </a:xfrm>
        </p:spPr>
      </p:pic>
      <p:sp>
        <p:nvSpPr>
          <p:cNvPr id="10" name="Rectangle 9"/>
          <p:cNvSpPr/>
          <p:nvPr/>
        </p:nvSpPr>
        <p:spPr>
          <a:xfrm>
            <a:off x="1676400" y="4495800"/>
            <a:ext cx="57150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14400" y="39624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Jews lining up for the Gas Chambers</a:t>
            </a:r>
            <a:endParaRPr lang="en-US" sz="3200" b="1" dirty="0"/>
          </a:p>
        </p:txBody>
      </p:sp>
      <p:sp>
        <p:nvSpPr>
          <p:cNvPr id="13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/>
              <a:t>Auschwitz-</a:t>
            </a:r>
            <a:r>
              <a:rPr lang="en-US" b="1" dirty="0" err="1" smtClean="0"/>
              <a:t>Birkenau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Auschwitz-</a:t>
            </a:r>
            <a:r>
              <a:rPr lang="en-US" b="1" dirty="0" err="1" smtClean="0"/>
              <a:t>Birkenau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2133601" y="1295401"/>
            <a:ext cx="5410199" cy="5334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Zyklon</a:t>
            </a:r>
            <a:r>
              <a:rPr lang="en-US" dirty="0" smtClean="0"/>
              <a:t> B- Gas used in Chambers</a:t>
            </a:r>
            <a:endParaRPr lang="en-US" dirty="0"/>
          </a:p>
        </p:txBody>
      </p:sp>
      <p:pic>
        <p:nvPicPr>
          <p:cNvPr id="12" name="Content Placeholder 11" descr="ZyklonB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33400" y="1981200"/>
            <a:ext cx="8153401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Auschwitz-</a:t>
            </a:r>
            <a:r>
              <a:rPr lang="en-US" dirty="0" err="1" smtClean="0"/>
              <a:t>Birkenau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Shoes of the victims</a:t>
            </a:r>
            <a:endParaRPr lang="en-US" dirty="0"/>
          </a:p>
        </p:txBody>
      </p:sp>
      <p:pic>
        <p:nvPicPr>
          <p:cNvPr id="7" name="Content Placeholder 6" descr="5_23_07_auschwitz (35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31408"/>
            <a:ext cx="4040188" cy="3038221"/>
          </a:xfrm>
        </p:spPr>
      </p:pic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Hair of the victims</a:t>
            </a:r>
            <a:endParaRPr lang="en-US" dirty="0"/>
          </a:p>
        </p:txBody>
      </p:sp>
      <p:pic>
        <p:nvPicPr>
          <p:cNvPr id="8" name="Content Placeholder 7" descr="Auschwitz4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90268" y="2174875"/>
            <a:ext cx="3951288" cy="3951288"/>
          </a:xfrm>
        </p:spPr>
      </p:pic>
      <p:sp>
        <p:nvSpPr>
          <p:cNvPr id="12" name="TextBox 11"/>
          <p:cNvSpPr txBox="1"/>
          <p:nvPr/>
        </p:nvSpPr>
        <p:spPr>
          <a:xfrm>
            <a:off x="1143000" y="60198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i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Auschwitz-</a:t>
            </a:r>
            <a:r>
              <a:rPr lang="en-US" dirty="0" err="1" smtClean="0"/>
              <a:t>Birkenau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Children of Auschwitz</a:t>
            </a:r>
            <a:endParaRPr lang="en-US" dirty="0"/>
          </a:p>
        </p:txBody>
      </p:sp>
      <p:pic>
        <p:nvPicPr>
          <p:cNvPr id="7" name="Content Placeholder 6" descr="Bones_of_anti-Nazi_German_women_still_are_in_the_crematoriums_in_the_German_concentration_camp_at_Weimar,_German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22360"/>
            <a:ext cx="4040188" cy="285631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Sleeping Quarters</a:t>
            </a:r>
            <a:endParaRPr lang="en-US" dirty="0"/>
          </a:p>
        </p:txBody>
      </p:sp>
      <p:pic>
        <p:nvPicPr>
          <p:cNvPr id="8" name="Content Placeholder 7" descr="Nazi Concentration Camp5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516968"/>
            <a:ext cx="4041775" cy="3267101"/>
          </a:xfrm>
        </p:spPr>
      </p:pic>
      <p:sp>
        <p:nvSpPr>
          <p:cNvPr id="9" name="Rectangle 8"/>
          <p:cNvSpPr/>
          <p:nvPr/>
        </p:nvSpPr>
        <p:spPr>
          <a:xfrm>
            <a:off x="1676400" y="60198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/>
              <a:t>One million Jews</a:t>
            </a:r>
            <a:r>
              <a:rPr lang="en-US" sz="2400" dirty="0" smtClean="0"/>
              <a:t> </a:t>
            </a:r>
            <a:r>
              <a:rPr lang="en-US" sz="2400" b="1" i="1" dirty="0" smtClean="0"/>
              <a:t>died at Auschwitz-</a:t>
            </a:r>
            <a:r>
              <a:rPr lang="en-US" sz="2400" b="1" i="1" dirty="0" err="1" smtClean="0"/>
              <a:t>Birkenau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/>
              <a:t>Final Solution </a:t>
            </a:r>
            <a:r>
              <a:rPr lang="en-US" b="1" dirty="0" smtClean="0"/>
              <a:t>Review 1941-1945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sz="3600" b="1" i="1" dirty="0" smtClean="0"/>
              <a:t>The Nazis murdered </a:t>
            </a:r>
            <a:r>
              <a:rPr lang="en-US" sz="3600" b="1" i="1" dirty="0"/>
              <a:t>nearly 2,700,000 </a:t>
            </a:r>
            <a:r>
              <a:rPr lang="en-US" sz="3600" b="1" i="1" dirty="0" smtClean="0"/>
              <a:t>Jews </a:t>
            </a:r>
            <a:r>
              <a:rPr lang="en-US" sz="3600" b="1" i="1" dirty="0"/>
              <a:t>in the </a:t>
            </a:r>
            <a:r>
              <a:rPr lang="en-US" sz="3600" b="1" i="1" dirty="0" smtClean="0"/>
              <a:t>extermination camps. </a:t>
            </a:r>
            <a:endParaRPr lang="en-US" sz="3600" dirty="0" smtClean="0"/>
          </a:p>
          <a:p>
            <a:pPr lvl="1"/>
            <a:r>
              <a:rPr lang="en-US" sz="3200" dirty="0" smtClean="0"/>
              <a:t>The </a:t>
            </a:r>
            <a:r>
              <a:rPr lang="en-US" sz="3200" i="1" dirty="0" smtClean="0"/>
              <a:t>“Final </a:t>
            </a:r>
            <a:r>
              <a:rPr lang="en-US" sz="3200" i="1" dirty="0"/>
              <a:t>Solution" </a:t>
            </a:r>
            <a:r>
              <a:rPr lang="en-US" sz="3200" b="1" i="1" dirty="0"/>
              <a:t>called for the murder of all European Jews by </a:t>
            </a:r>
            <a:r>
              <a:rPr lang="en-US" sz="3200" b="1" i="1" dirty="0" smtClean="0"/>
              <a:t>gassing</a:t>
            </a:r>
            <a:r>
              <a:rPr lang="en-US" sz="3200" b="1" i="1" dirty="0"/>
              <a:t>, shooting, and other means</a:t>
            </a:r>
            <a:r>
              <a:rPr lang="en-US" sz="3200" b="1" dirty="0"/>
              <a:t>. </a:t>
            </a:r>
            <a:endParaRPr lang="en-US" sz="3200" b="1" dirty="0" smtClean="0"/>
          </a:p>
          <a:p>
            <a:pPr lvl="1"/>
            <a:r>
              <a:rPr lang="en-US" sz="3200" i="1" dirty="0" smtClean="0"/>
              <a:t>Approximately </a:t>
            </a:r>
            <a:r>
              <a:rPr lang="en-US" sz="3200" b="1" i="1" dirty="0"/>
              <a:t>six million Jewish men, women, and children were killed during 	the Holocaust</a:t>
            </a:r>
            <a:r>
              <a:rPr lang="en-US" sz="3200" dirty="0"/>
              <a:t> </a:t>
            </a:r>
            <a:endParaRPr lang="en-US" sz="3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i="1" dirty="0" smtClean="0"/>
              <a:t>Two-thirds of the Jews living in Europe before WWII, died in the Holocaust. 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2209800"/>
            <a:ext cx="6705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https://www.youtube.com/watch?v=aS98MAN3Xtg</a:t>
            </a:r>
            <a:r>
              <a:rPr lang="en-US" dirty="0" smtClean="0"/>
              <a:t> (*student made - general history)</a:t>
            </a:r>
          </a:p>
          <a:p>
            <a:r>
              <a:rPr lang="en-US" dirty="0" smtClean="0">
                <a:hlinkClick r:id="rId3"/>
              </a:rPr>
              <a:t>https://www.youtube.com/watch?v=Ho5zuuhDoMg</a:t>
            </a:r>
            <a:r>
              <a:rPr lang="en-US" dirty="0" smtClean="0"/>
              <a:t> (Auschwitz images with music)</a:t>
            </a:r>
          </a:p>
          <a:p>
            <a:r>
              <a:rPr lang="en-US" dirty="0" smtClean="0">
                <a:hlinkClick r:id="rId4"/>
              </a:rPr>
              <a:t>https://www.youtube.com/watch?v=PH98iTYLrv4</a:t>
            </a:r>
            <a:r>
              <a:rPr lang="en-US" dirty="0" smtClean="0"/>
              <a:t> (*Dachau footage)</a:t>
            </a:r>
          </a:p>
          <a:p>
            <a:r>
              <a:rPr lang="en-US" dirty="0" smtClean="0">
                <a:hlinkClick r:id="rId5"/>
              </a:rPr>
              <a:t>https://www.youtube.com/watch?v=sHcJtU9dr6I</a:t>
            </a:r>
            <a:r>
              <a:rPr lang="en-US" dirty="0" smtClean="0"/>
              <a:t> (Band of Brothers clip)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2800" b="1" cap="all" dirty="0" smtClean="0"/>
              <a:t>The Final Solution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The Nazis’ </a:t>
            </a:r>
            <a:r>
              <a:rPr lang="en-US" b="1" i="1" dirty="0" smtClean="0"/>
              <a:t>plan to annihilate the Jewish people. </a:t>
            </a:r>
            <a:endParaRPr lang="en-US" b="1" i="1" dirty="0"/>
          </a:p>
          <a:p>
            <a:r>
              <a:rPr lang="en-US" dirty="0" smtClean="0"/>
              <a:t>As you have seen so far in this activity, </a:t>
            </a:r>
            <a:r>
              <a:rPr lang="en-US" dirty="0"/>
              <a:t>the persecution and segregation of the Jews </a:t>
            </a:r>
            <a:r>
              <a:rPr lang="en-US" dirty="0" smtClean="0"/>
              <a:t>was implemented </a:t>
            </a:r>
            <a:r>
              <a:rPr lang="en-US" dirty="0"/>
              <a:t>in stages. 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b="1" i="1" dirty="0" smtClean="0"/>
              <a:t>1933-39, Nazi policies were aimed at isolating Jews from society.</a:t>
            </a:r>
          </a:p>
          <a:p>
            <a:r>
              <a:rPr lang="en-US" b="1" i="1" dirty="0"/>
              <a:t>After the </a:t>
            </a:r>
            <a:r>
              <a:rPr lang="en-US" b="1" i="1" dirty="0" smtClean="0"/>
              <a:t>invasion </a:t>
            </a:r>
            <a:r>
              <a:rPr lang="en-US" b="1" i="1" dirty="0"/>
              <a:t>of </a:t>
            </a:r>
            <a:r>
              <a:rPr lang="en-US" b="1" i="1" dirty="0" smtClean="0"/>
              <a:t>Poland</a:t>
            </a:r>
            <a:r>
              <a:rPr lang="en-US" dirty="0" smtClean="0"/>
              <a:t>, </a:t>
            </a:r>
            <a:r>
              <a:rPr lang="en-US" b="1" i="1" dirty="0" smtClean="0"/>
              <a:t>were aimed at </a:t>
            </a:r>
            <a:r>
              <a:rPr lang="en-US" b="1" i="1" dirty="0"/>
              <a:t>the imprisonment </a:t>
            </a:r>
            <a:r>
              <a:rPr lang="en-US" b="1" i="1" dirty="0" smtClean="0"/>
              <a:t>and murder </a:t>
            </a:r>
            <a:r>
              <a:rPr lang="en-US" b="1" i="1" dirty="0"/>
              <a:t>of </a:t>
            </a:r>
            <a:r>
              <a:rPr lang="en-US" b="1" i="1" dirty="0" smtClean="0"/>
              <a:t>Jews</a:t>
            </a:r>
            <a:r>
              <a:rPr lang="en-US" b="1" i="1" dirty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b="1" i="1" dirty="0"/>
              <a:t>First established </a:t>
            </a:r>
            <a:r>
              <a:rPr lang="en-US" b="1" i="1" u="sng" dirty="0">
                <a:hlinkClick r:id="rId2"/>
              </a:rPr>
              <a:t>ghettos</a:t>
            </a:r>
            <a:r>
              <a:rPr lang="en-US" b="1" i="1" dirty="0"/>
              <a:t> (enclosed areas designed to isolate and control the Jews)</a:t>
            </a:r>
            <a:r>
              <a:rPr lang="en-US" dirty="0"/>
              <a:t> in the General government (a territory in central and eastern Poland) and the </a:t>
            </a:r>
            <a:r>
              <a:rPr lang="en-US" dirty="0" err="1"/>
              <a:t>Warthegau</a:t>
            </a:r>
            <a:r>
              <a:rPr lang="en-US" dirty="0"/>
              <a:t> (an area of western Poland annexed to Germany).</a:t>
            </a:r>
          </a:p>
          <a:p>
            <a:r>
              <a:rPr lang="en-US" b="1" i="1" dirty="0"/>
              <a:t>Polish and western European Jews were deported to these ghettos where they lived in overcrowded and unsanitary conditions with inadequate food.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By June 1941, German</a:t>
            </a:r>
            <a:r>
              <a:rPr lang="en-US" b="1" i="1" dirty="0"/>
              <a:t> </a:t>
            </a:r>
            <a:r>
              <a:rPr lang="en-US" b="1" i="1" u="sng" dirty="0">
                <a:hlinkClick r:id="rId2"/>
              </a:rPr>
              <a:t>mobile killing </a:t>
            </a:r>
            <a:r>
              <a:rPr lang="en-US" b="1" i="1" u="sng" dirty="0" smtClean="0">
                <a:hlinkClick r:id="rId2"/>
              </a:rPr>
              <a:t>units</a:t>
            </a:r>
            <a:r>
              <a:rPr lang="en-US" b="1" i="1" dirty="0" smtClean="0"/>
              <a:t> </a:t>
            </a:r>
            <a:r>
              <a:rPr lang="en-US" b="1" i="1" dirty="0"/>
              <a:t>began massive killing operations aimed at entire Jewish communities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i="1" dirty="0" smtClean="0"/>
              <a:t>Gypsies (</a:t>
            </a:r>
            <a:r>
              <a:rPr lang="en-US" b="1" i="1" dirty="0" err="1" smtClean="0"/>
              <a:t>roma</a:t>
            </a:r>
            <a:r>
              <a:rPr lang="en-US" b="1" i="1" dirty="0" smtClean="0"/>
              <a:t>), Slavs (Russians and Poles), homosexuals, and Jehovah Witnesses were also executed by the SS.</a:t>
            </a:r>
            <a:endParaRPr lang="en-US" b="1" i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Final Solution: Mobile Killing Units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Mother and child being executed</a:t>
            </a:r>
            <a:endParaRPr lang="en-US" dirty="0"/>
          </a:p>
        </p:txBody>
      </p:sp>
      <p:pic>
        <p:nvPicPr>
          <p:cNvPr id="9" name="Content Placeholder 8" descr="einsatzgrupp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2485961"/>
            <a:ext cx="4497388" cy="3329115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Polish Civilians being executed </a:t>
            </a:r>
            <a:endParaRPr lang="en-US" dirty="0"/>
          </a:p>
        </p:txBody>
      </p:sp>
      <p:pic>
        <p:nvPicPr>
          <p:cNvPr id="10" name="Content Placeholder 9" descr="Polish-civiliansEXECUTED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590801"/>
            <a:ext cx="4270375" cy="3124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r>
              <a:rPr lang="en-US" dirty="0"/>
              <a:t>Autumn of 1941, </a:t>
            </a:r>
            <a:r>
              <a:rPr lang="en-US" b="1" i="1" dirty="0"/>
              <a:t>SS chief Heinrich Himmler </a:t>
            </a:r>
            <a:r>
              <a:rPr lang="en-US" dirty="0"/>
              <a:t>begins the implementation of a </a:t>
            </a:r>
            <a:r>
              <a:rPr lang="en-US" b="1" i="1" dirty="0"/>
              <a:t>plan to systematically murder the Jews of central and eastern </a:t>
            </a:r>
            <a:r>
              <a:rPr lang="en-US" b="1" i="1" dirty="0" smtClean="0"/>
              <a:t>Poland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SS and police introduced </a:t>
            </a:r>
            <a:r>
              <a:rPr lang="en-US" b="1" i="1" dirty="0"/>
              <a:t>mobile gas vans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dirty="0"/>
              <a:t>were used </a:t>
            </a:r>
            <a:r>
              <a:rPr lang="en-US" b="1" i="1" dirty="0"/>
              <a:t>to complement ongoing shooting operations.</a:t>
            </a:r>
          </a:p>
          <a:p>
            <a:r>
              <a:rPr lang="en-US" dirty="0" smtClean="0"/>
              <a:t>Three</a:t>
            </a:r>
            <a:r>
              <a:rPr lang="en-US" b="1" i="1" dirty="0"/>
              <a:t> </a:t>
            </a:r>
            <a:r>
              <a:rPr lang="en-US" b="1" i="1" u="sng" dirty="0" smtClean="0"/>
              <a:t>extermination camps</a:t>
            </a:r>
            <a:r>
              <a:rPr lang="en-US" dirty="0" smtClean="0"/>
              <a:t> </a:t>
            </a:r>
            <a:r>
              <a:rPr lang="en-US" b="1" i="1" dirty="0" smtClean="0"/>
              <a:t>were </a:t>
            </a:r>
            <a:r>
              <a:rPr lang="en-US" b="1" i="1" dirty="0"/>
              <a:t>established in Poland </a:t>
            </a:r>
            <a:r>
              <a:rPr lang="en-US" dirty="0"/>
              <a:t>-- </a:t>
            </a:r>
            <a:r>
              <a:rPr lang="en-US" dirty="0" err="1"/>
              <a:t>Belzec</a:t>
            </a:r>
            <a:r>
              <a:rPr lang="en-US" dirty="0"/>
              <a:t>, </a:t>
            </a:r>
            <a:r>
              <a:rPr lang="en-US" dirty="0" err="1"/>
              <a:t>Sobibor</a:t>
            </a:r>
            <a:r>
              <a:rPr lang="en-US" dirty="0"/>
              <a:t>, and Treblinka.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Solution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Mobile Gas Van</a:t>
            </a:r>
            <a:endParaRPr lang="en-US" dirty="0"/>
          </a:p>
        </p:txBody>
      </p:sp>
      <p:pic>
        <p:nvPicPr>
          <p:cNvPr id="7" name="Content Placeholder 6" descr="deathvan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73574"/>
            <a:ext cx="4040188" cy="275388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Ongoing shooting operations</a:t>
            </a:r>
            <a:endParaRPr lang="en-US" dirty="0"/>
          </a:p>
        </p:txBody>
      </p:sp>
      <p:pic>
        <p:nvPicPr>
          <p:cNvPr id="8" name="Content Placeholder 7" descr="KielceNazi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757886"/>
            <a:ext cx="4041775" cy="27852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Concentration Camp and Extermination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/>
              <a:t>Concentration camps</a:t>
            </a:r>
            <a:r>
              <a:rPr lang="en-US" dirty="0"/>
              <a:t>, on the other hand, had a number of purposes, among these to work as reformatory facilities, “punishment camps”, POW camps, transit camps, etc. </a:t>
            </a:r>
            <a:endParaRPr lang="en-US" dirty="0" smtClean="0"/>
          </a:p>
          <a:p>
            <a:r>
              <a:rPr lang="en-US" b="1" u="sng" dirty="0"/>
              <a:t>Extermination camps</a:t>
            </a:r>
            <a:r>
              <a:rPr lang="en-US" dirty="0"/>
              <a:t> were only constructed with one purpose: to mass murder Jews and other “unwanted”. </a:t>
            </a:r>
            <a:endParaRPr lang="en-US" dirty="0" smtClean="0"/>
          </a:p>
          <a:p>
            <a:r>
              <a:rPr lang="en-US" b="1" u="sng" dirty="0" smtClean="0"/>
              <a:t>Combined camps </a:t>
            </a:r>
            <a:r>
              <a:rPr lang="en-US" dirty="0" smtClean="0"/>
              <a:t>were used to serve both purposes. 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/>
              <a:t>Auschwitz-</a:t>
            </a:r>
            <a:r>
              <a:rPr lang="en-US" b="1" dirty="0" err="1" smtClean="0"/>
              <a:t>Birkenau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Map of Concentration and Extermination Camps</a:t>
            </a:r>
            <a:endParaRPr lang="en-US" sz="2800" b="1" dirty="0"/>
          </a:p>
        </p:txBody>
      </p:sp>
      <p:pic>
        <p:nvPicPr>
          <p:cNvPr id="4" name="Content Placeholder 3" descr="EasternEurope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33401"/>
            <a:ext cx="9143999" cy="6324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347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Chapter 29 - The Holocaust / “Final Solution”</vt:lpstr>
      <vt:lpstr>The Final Solution </vt:lpstr>
      <vt:lpstr>Slide 3</vt:lpstr>
      <vt:lpstr>Slide 4</vt:lpstr>
      <vt:lpstr>The Final Solution: Mobile Killing Units</vt:lpstr>
      <vt:lpstr>Slide 6</vt:lpstr>
      <vt:lpstr>The Final Solution</vt:lpstr>
      <vt:lpstr>Concentration Camp and Extermination Camp</vt:lpstr>
      <vt:lpstr>Map of Concentration and Extermination Camps</vt:lpstr>
      <vt:lpstr>Auschwitz-Birkenau</vt:lpstr>
      <vt:lpstr>Auschwitz-Birkenau </vt:lpstr>
      <vt:lpstr>Auschwitz-Birkenau</vt:lpstr>
      <vt:lpstr>Auschwitz-Birkenau</vt:lpstr>
      <vt:lpstr>Auschwitz-Birkenau </vt:lpstr>
      <vt:lpstr>Auschwitz-Birkenau </vt:lpstr>
      <vt:lpstr>Final Solution Review 1941-1945</vt:lpstr>
      <vt:lpstr>Videos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Holocaust / “Final Solution”</dc:title>
  <dc:creator>sbehler</dc:creator>
  <cp:lastModifiedBy>sbehler</cp:lastModifiedBy>
  <cp:revision>13</cp:revision>
  <dcterms:created xsi:type="dcterms:W3CDTF">2015-03-20T00:30:13Z</dcterms:created>
  <dcterms:modified xsi:type="dcterms:W3CDTF">2016-03-18T18:07:25Z</dcterms:modified>
</cp:coreProperties>
</file>