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1" r:id="rId2"/>
    <p:sldId id="258" r:id="rId3"/>
    <p:sldId id="259" r:id="rId4"/>
    <p:sldId id="261" r:id="rId5"/>
    <p:sldId id="320" r:id="rId6"/>
    <p:sldId id="262" r:id="rId7"/>
    <p:sldId id="263" r:id="rId8"/>
    <p:sldId id="265" r:id="rId9"/>
    <p:sldId id="304" r:id="rId10"/>
    <p:sldId id="282" r:id="rId11"/>
    <p:sldId id="283" r:id="rId12"/>
    <p:sldId id="284" r:id="rId13"/>
    <p:sldId id="268" r:id="rId14"/>
    <p:sldId id="267" r:id="rId15"/>
    <p:sldId id="269" r:id="rId16"/>
    <p:sldId id="270" r:id="rId17"/>
    <p:sldId id="271" r:id="rId18"/>
    <p:sldId id="272" r:id="rId19"/>
    <p:sldId id="277" r:id="rId20"/>
    <p:sldId id="285" r:id="rId21"/>
    <p:sldId id="286" r:id="rId22"/>
    <p:sldId id="278" r:id="rId23"/>
    <p:sldId id="279" r:id="rId24"/>
    <p:sldId id="280" r:id="rId25"/>
    <p:sldId id="295" r:id="rId26"/>
    <p:sldId id="296" r:id="rId27"/>
    <p:sldId id="297" r:id="rId28"/>
    <p:sldId id="298" r:id="rId29"/>
    <p:sldId id="299" r:id="rId30"/>
    <p:sldId id="301" r:id="rId31"/>
    <p:sldId id="300"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A192A-F6B5-470A-B8A7-D9E3B2254F0B}" type="datetimeFigureOut">
              <a:rPr lang="en-US" smtClean="0"/>
              <a:pPr/>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9670E-C3BD-4A17-BB48-1ED0A91840FA}" type="slidenum">
              <a:rPr lang="en-US" smtClean="0"/>
              <a:pPr/>
              <a:t>‹#›</a:t>
            </a:fld>
            <a:endParaRPr lang="en-US"/>
          </a:p>
        </p:txBody>
      </p:sp>
    </p:spTree>
    <p:extLst>
      <p:ext uri="{BB962C8B-B14F-4D97-AF65-F5344CB8AC3E}">
        <p14:creationId xmlns:p14="http://schemas.microsoft.com/office/powerpoint/2010/main" xmlns="" val="417779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02EE83-54A7-46DA-B833-DC739195F02B}" type="slidenum">
              <a:rPr lang="en-US" smtClean="0"/>
              <a:pPr/>
              <a:t>19</a:t>
            </a:fld>
            <a:endParaRPr lang="en-US" smtClean="0"/>
          </a:p>
        </p:txBody>
      </p:sp>
    </p:spTree>
    <p:extLst>
      <p:ext uri="{BB962C8B-B14F-4D97-AF65-F5344CB8AC3E}">
        <p14:creationId xmlns:p14="http://schemas.microsoft.com/office/powerpoint/2010/main" xmlns="" val="925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51E326-140A-43BC-901E-C9093BABD68B}" type="slidenum">
              <a:rPr lang="en-US" smtClean="0"/>
              <a:pPr/>
              <a:t>22</a:t>
            </a:fld>
            <a:endParaRPr lang="en-US" smtClean="0"/>
          </a:p>
        </p:txBody>
      </p:sp>
    </p:spTree>
    <p:extLst>
      <p:ext uri="{BB962C8B-B14F-4D97-AF65-F5344CB8AC3E}">
        <p14:creationId xmlns:p14="http://schemas.microsoft.com/office/powerpoint/2010/main" xmlns="" val="406671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4E89DF-DBD5-40A1-977E-8818524A7251}" type="slidenum">
              <a:rPr lang="en-US" smtClean="0"/>
              <a:pPr/>
              <a:t>24</a:t>
            </a:fld>
            <a:endParaRPr lang="en-US" smtClean="0"/>
          </a:p>
        </p:txBody>
      </p:sp>
    </p:spTree>
    <p:extLst>
      <p:ext uri="{BB962C8B-B14F-4D97-AF65-F5344CB8AC3E}">
        <p14:creationId xmlns:p14="http://schemas.microsoft.com/office/powerpoint/2010/main" xmlns="" val="128609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446B2-F749-4A67-9CEC-BEDC12D1A2EE}"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446B2-F749-4A67-9CEC-BEDC12D1A2EE}"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446B2-F749-4A67-9CEC-BEDC12D1A2EE}"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446B2-F749-4A67-9CEC-BEDC12D1A2EE}"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446B2-F749-4A67-9CEC-BEDC12D1A2EE}"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446B2-F749-4A67-9CEC-BEDC12D1A2EE}"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446B2-F749-4A67-9CEC-BEDC12D1A2EE}" type="datetimeFigureOut">
              <a:rPr lang="en-US" smtClean="0"/>
              <a:pPr/>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446B2-F749-4A67-9CEC-BEDC12D1A2EE}"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446B2-F749-4A67-9CEC-BEDC12D1A2EE}"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446B2-F749-4A67-9CEC-BEDC12D1A2EE}"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446B2-F749-4A67-9CEC-BEDC12D1A2EE}"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90DA6-3FA4-4780-84FD-62C2FB7526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446B2-F749-4A67-9CEC-BEDC12D1A2EE}" type="datetimeFigureOut">
              <a:rPr lang="en-US" smtClean="0"/>
              <a:pPr/>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90DA6-3FA4-4780-84FD-62C2FB7526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2d7eOF8-4gw"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7772400" cy="1470025"/>
          </a:xfrm>
        </p:spPr>
        <p:txBody>
          <a:bodyPr/>
          <a:lstStyle/>
          <a:p>
            <a:pPr algn="l"/>
            <a:r>
              <a:rPr lang="en-US" dirty="0" smtClean="0"/>
              <a:t>Chapter 30 – The Division of Europe</a:t>
            </a:r>
            <a:endParaRPr lang="en-US" dirty="0"/>
          </a:p>
        </p:txBody>
      </p:sp>
      <p:sp>
        <p:nvSpPr>
          <p:cNvPr id="3" name="TextBox 2"/>
          <p:cNvSpPr txBox="1"/>
          <p:nvPr/>
        </p:nvSpPr>
        <p:spPr>
          <a:xfrm>
            <a:off x="228600" y="2819400"/>
            <a:ext cx="8610599" cy="3046988"/>
          </a:xfrm>
          <a:prstGeom prst="rect">
            <a:avLst/>
          </a:prstGeom>
          <a:noFill/>
        </p:spPr>
        <p:txBody>
          <a:bodyPr wrap="square" rtlCol="0">
            <a:spAutoFit/>
          </a:bodyPr>
          <a:lstStyle/>
          <a:p>
            <a:pPr marL="342900" indent="-342900">
              <a:buAutoNum type="arabicPeriod"/>
            </a:pPr>
            <a:r>
              <a:rPr lang="en-US" sz="3200" dirty="0" smtClean="0"/>
              <a:t>Reading Quiz</a:t>
            </a:r>
          </a:p>
          <a:p>
            <a:pPr marL="342900" indent="-342900">
              <a:buAutoNum type="arabicPeriod"/>
            </a:pPr>
            <a:r>
              <a:rPr lang="en-US" sz="3200" dirty="0" smtClean="0"/>
              <a:t>Discuss post-WWII</a:t>
            </a:r>
          </a:p>
          <a:p>
            <a:pPr marL="342900" indent="-342900">
              <a:buAutoNum type="arabicPeriod"/>
            </a:pPr>
            <a:endParaRPr lang="en-US" sz="3200" dirty="0" smtClean="0"/>
          </a:p>
          <a:p>
            <a:pPr marL="342900" indent="-342900"/>
            <a:endParaRPr lang="en-US" sz="3200" dirty="0" smtClean="0"/>
          </a:p>
          <a:p>
            <a:pPr marL="342900" indent="-342900"/>
            <a:r>
              <a:rPr lang="en-US" sz="3200" dirty="0" smtClean="0"/>
              <a:t>HW: “Toward European Unity” (p.997) – “Soviet Eastern Europe, 1945 – 1968” (</a:t>
            </a:r>
            <a:r>
              <a:rPr lang="en-US" sz="3200" b="1" dirty="0" smtClean="0"/>
              <a:t>stop at p. 1007</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Truman Doctrine [1947]</a:t>
            </a:r>
          </a:p>
        </p:txBody>
      </p:sp>
      <p:sp>
        <p:nvSpPr>
          <p:cNvPr id="45059" name="Text Box 3"/>
          <p:cNvSpPr txBox="1">
            <a:spLocks noChangeArrowheads="1"/>
          </p:cNvSpPr>
          <p:nvPr/>
        </p:nvSpPr>
        <p:spPr bwMode="auto">
          <a:xfrm>
            <a:off x="381000" y="1044575"/>
            <a:ext cx="8458200" cy="4293483"/>
          </a:xfrm>
          <a:prstGeom prst="rect">
            <a:avLst/>
          </a:prstGeom>
          <a:noFill/>
          <a:ln w="9525">
            <a:noFill/>
            <a:miter lim="800000"/>
            <a:headEnd/>
            <a:tailEnd/>
          </a:ln>
          <a:effectLst/>
        </p:spPr>
        <p:txBody>
          <a:bodyPr wrap="square">
            <a:spAutoFit/>
          </a:bodyPr>
          <a:lstStyle/>
          <a:p>
            <a:pPr marL="574675" indent="-574675">
              <a:spcBef>
                <a:spcPct val="50000"/>
              </a:spcBef>
              <a:buFontTx/>
              <a:buAutoNum type="arabicPeriod"/>
            </a:pPr>
            <a:r>
              <a:rPr lang="en-US" sz="2600" dirty="0">
                <a:latin typeface="Arial" pitchFamily="34" charset="0"/>
                <a:cs typeface="Arial" pitchFamily="34" charset="0"/>
              </a:rPr>
              <a:t>Civil War in Greece.</a:t>
            </a:r>
          </a:p>
          <a:p>
            <a:pPr marL="574675" indent="-574675">
              <a:spcBef>
                <a:spcPct val="50000"/>
              </a:spcBef>
              <a:buFontTx/>
              <a:buAutoNum type="arabicPeriod"/>
            </a:pPr>
            <a:r>
              <a:rPr lang="en-US" sz="2600" dirty="0">
                <a:latin typeface="Arial" pitchFamily="34" charset="0"/>
                <a:cs typeface="Arial" pitchFamily="34" charset="0"/>
              </a:rPr>
              <a:t>Turkey under pressure from the USSR for concessions in the Dardanelles.</a:t>
            </a:r>
          </a:p>
          <a:p>
            <a:pPr marL="574675" indent="-574675">
              <a:spcBef>
                <a:spcPct val="50000"/>
              </a:spcBef>
              <a:buFontTx/>
              <a:buAutoNum type="arabicPeriod"/>
            </a:pPr>
            <a:r>
              <a:rPr lang="en-US" sz="2600" i="1" dirty="0">
                <a:latin typeface="Arial" pitchFamily="34" charset="0"/>
                <a:cs typeface="Arial" pitchFamily="34" charset="0"/>
              </a:rPr>
              <a:t>The U. S. should support free peoples throughout the world who were resisting takeovers by armed minorities or outside pressures…We must assist free peoples to work out their own destinies in their own way.</a:t>
            </a:r>
            <a:endParaRPr lang="en-US" sz="2600" dirty="0">
              <a:latin typeface="Arial" pitchFamily="34" charset="0"/>
              <a:cs typeface="Arial" pitchFamily="34" charset="0"/>
            </a:endParaRPr>
          </a:p>
          <a:p>
            <a:pPr marL="574675" indent="-574675">
              <a:spcBef>
                <a:spcPct val="50000"/>
              </a:spcBef>
              <a:buFontTx/>
              <a:buAutoNum type="arabicPeriod"/>
            </a:pPr>
            <a:r>
              <a:rPr lang="en-US" sz="2600" dirty="0">
                <a:latin typeface="Arial" pitchFamily="34" charset="0"/>
                <a:cs typeface="Arial" pitchFamily="34" charset="0"/>
              </a:rPr>
              <a:t>The U.S. gave Greece &amp; Turkey $400 million in aid.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wd">
                                    <p:tmAbs val="500"/>
                                  </p:iterate>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990600" y="1524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dirty="0">
                <a:solidFill>
                  <a:srgbClr val="D40000"/>
                </a:solidFill>
                <a:effectLst>
                  <a:outerShdw blurRad="38100" dist="38100" dir="2700000" algn="tl">
                    <a:srgbClr val="C0C0C0"/>
                  </a:outerShdw>
                </a:effectLst>
              </a:rPr>
              <a:t>Marshall Plan [1948]</a:t>
            </a:r>
          </a:p>
        </p:txBody>
      </p:sp>
      <p:sp>
        <p:nvSpPr>
          <p:cNvPr id="46083" name="Text Box 3"/>
          <p:cNvSpPr txBox="1">
            <a:spLocks noChangeArrowheads="1"/>
          </p:cNvSpPr>
          <p:nvPr/>
        </p:nvSpPr>
        <p:spPr bwMode="auto">
          <a:xfrm>
            <a:off x="381000" y="1143000"/>
            <a:ext cx="8458200" cy="4708981"/>
          </a:xfrm>
          <a:prstGeom prst="rect">
            <a:avLst/>
          </a:prstGeom>
          <a:noFill/>
          <a:ln w="9525">
            <a:noFill/>
            <a:miter lim="800000"/>
            <a:headEnd/>
            <a:tailEnd/>
          </a:ln>
          <a:effectLst/>
        </p:spPr>
        <p:txBody>
          <a:bodyPr wrap="square">
            <a:spAutoFit/>
          </a:bodyPr>
          <a:lstStyle/>
          <a:p>
            <a:pPr marL="574675" indent="-574675">
              <a:spcBef>
                <a:spcPct val="50000"/>
              </a:spcBef>
              <a:buClr>
                <a:schemeClr val="tx1"/>
              </a:buClr>
              <a:buFontTx/>
              <a:buAutoNum type="arabicPeriod"/>
            </a:pPr>
            <a:r>
              <a:rPr lang="en-US" sz="2400" dirty="0">
                <a:solidFill>
                  <a:srgbClr val="FF0000"/>
                </a:solidFill>
                <a:latin typeface="Arial" pitchFamily="34" charset="0"/>
                <a:cs typeface="Arial" pitchFamily="34" charset="0"/>
              </a:rPr>
              <a:t>“European Recovery </a:t>
            </a:r>
            <a:br>
              <a:rPr lang="en-US" sz="2400" dirty="0">
                <a:solidFill>
                  <a:srgbClr val="FF0000"/>
                </a:solidFill>
                <a:latin typeface="Arial" pitchFamily="34" charset="0"/>
                <a:cs typeface="Arial" pitchFamily="34" charset="0"/>
              </a:rPr>
            </a:br>
            <a:r>
              <a:rPr lang="en-US" sz="2400" dirty="0">
                <a:solidFill>
                  <a:srgbClr val="FF0000"/>
                </a:solidFill>
                <a:latin typeface="Arial" pitchFamily="34" charset="0"/>
                <a:cs typeface="Arial" pitchFamily="34" charset="0"/>
              </a:rPr>
              <a:t>Program.”</a:t>
            </a:r>
          </a:p>
          <a:p>
            <a:pPr marL="574675" indent="-574675">
              <a:spcBef>
                <a:spcPct val="50000"/>
              </a:spcBef>
              <a:buClr>
                <a:schemeClr val="tx1"/>
              </a:buClr>
              <a:buFontTx/>
              <a:buAutoNum type="arabicPeriod"/>
            </a:pPr>
            <a:r>
              <a:rPr lang="en-US" sz="2400" dirty="0">
                <a:latin typeface="Arial" pitchFamily="34" charset="0"/>
                <a:cs typeface="Arial" pitchFamily="34" charset="0"/>
              </a:rPr>
              <a:t>Secretary of State, </a:t>
            </a:r>
            <a:br>
              <a:rPr lang="en-US" sz="2400" dirty="0">
                <a:latin typeface="Arial" pitchFamily="34" charset="0"/>
                <a:cs typeface="Arial" pitchFamily="34" charset="0"/>
              </a:rPr>
            </a:br>
            <a:r>
              <a:rPr lang="en-US" sz="2400" dirty="0">
                <a:latin typeface="Arial" pitchFamily="34" charset="0"/>
                <a:cs typeface="Arial" pitchFamily="34" charset="0"/>
              </a:rPr>
              <a:t>George Marshall</a:t>
            </a:r>
          </a:p>
          <a:p>
            <a:pPr marL="574675" indent="-574675">
              <a:spcBef>
                <a:spcPct val="50000"/>
              </a:spcBef>
              <a:buClr>
                <a:schemeClr val="tx1"/>
              </a:buClr>
              <a:buFontTx/>
              <a:buAutoNum type="arabicPeriod"/>
            </a:pPr>
            <a:r>
              <a:rPr lang="en-US" sz="2400" dirty="0">
                <a:latin typeface="Arial" pitchFamily="34" charset="0"/>
                <a:cs typeface="Arial" pitchFamily="34" charset="0"/>
              </a:rPr>
              <a:t>The U. S. should provide </a:t>
            </a:r>
            <a:br>
              <a:rPr lang="en-US" sz="2400" dirty="0">
                <a:latin typeface="Arial" pitchFamily="34" charset="0"/>
                <a:cs typeface="Arial" pitchFamily="34" charset="0"/>
              </a:rPr>
            </a:br>
            <a:r>
              <a:rPr lang="en-US" sz="2400" dirty="0">
                <a:latin typeface="Arial" pitchFamily="34" charset="0"/>
                <a:cs typeface="Arial" pitchFamily="34" charset="0"/>
              </a:rPr>
              <a:t>aid to </a:t>
            </a:r>
            <a:r>
              <a:rPr lang="en-US" sz="2400" u="sng" dirty="0">
                <a:latin typeface="Arial" pitchFamily="34" charset="0"/>
                <a:cs typeface="Arial" pitchFamily="34" charset="0"/>
              </a:rPr>
              <a:t>all</a:t>
            </a:r>
            <a:r>
              <a:rPr lang="en-US" sz="2400" dirty="0">
                <a:latin typeface="Arial" pitchFamily="34" charset="0"/>
                <a:cs typeface="Arial" pitchFamily="34" charset="0"/>
              </a:rPr>
              <a:t> European nations </a:t>
            </a:r>
            <a:br>
              <a:rPr lang="en-US" sz="2400" dirty="0">
                <a:latin typeface="Arial" pitchFamily="34" charset="0"/>
                <a:cs typeface="Arial" pitchFamily="34" charset="0"/>
              </a:rPr>
            </a:br>
            <a:r>
              <a:rPr lang="en-US" sz="2400" dirty="0">
                <a:latin typeface="Arial" pitchFamily="34" charset="0"/>
                <a:cs typeface="Arial" pitchFamily="34" charset="0"/>
              </a:rPr>
              <a:t>that need it.  This move </a:t>
            </a:r>
            <a:br>
              <a:rPr lang="en-US" sz="2400" dirty="0">
                <a:latin typeface="Arial" pitchFamily="34" charset="0"/>
                <a:cs typeface="Arial" pitchFamily="34" charset="0"/>
              </a:rPr>
            </a:br>
            <a:r>
              <a:rPr lang="en-US" sz="2400" i="1" dirty="0">
                <a:latin typeface="Arial" pitchFamily="34" charset="0"/>
                <a:cs typeface="Arial" pitchFamily="34" charset="0"/>
              </a:rPr>
              <a:t>is not against any country or doctrine, but against hunger, poverty, desperation, and chaos.</a:t>
            </a:r>
          </a:p>
          <a:p>
            <a:pPr marL="574675" indent="-574675">
              <a:spcBef>
                <a:spcPct val="50000"/>
              </a:spcBef>
              <a:buClr>
                <a:schemeClr val="tx1"/>
              </a:buClr>
              <a:buFontTx/>
              <a:buAutoNum type="arabicPeriod"/>
            </a:pPr>
            <a:r>
              <a:rPr lang="en-US" sz="2400" dirty="0">
                <a:latin typeface="Arial" pitchFamily="34" charset="0"/>
                <a:cs typeface="Arial" pitchFamily="34" charset="0"/>
                <a:sym typeface="Wingdings" pitchFamily="2" charset="2"/>
              </a:rPr>
              <a:t>$12.5 billion of US aid to Western Europe extended to Eastern Europe &amp; USSR, [but this was rejected].</a:t>
            </a:r>
          </a:p>
        </p:txBody>
      </p:sp>
      <p:pic>
        <p:nvPicPr>
          <p:cNvPr id="46084" name="Picture 4" descr="image?id=21601"/>
          <p:cNvPicPr>
            <a:picLocks noChangeAspect="1" noChangeArrowheads="1"/>
          </p:cNvPicPr>
          <p:nvPr/>
        </p:nvPicPr>
        <p:blipFill>
          <a:blip r:embed="rId2" cstate="print"/>
          <a:srcRect b="6667"/>
          <a:stretch>
            <a:fillRect/>
          </a:stretch>
        </p:blipFill>
        <p:spPr bwMode="auto">
          <a:xfrm>
            <a:off x="6324600" y="1066800"/>
            <a:ext cx="2022475" cy="2667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par>
                                <p:cTn id="11" presetID="4" presetClass="entr" presetSubtype="32"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ox(out)">
                                      <p:cBhvr>
                                        <p:cTn id="13" dur="500"/>
                                        <p:tgtEl>
                                          <p:spTgt spid="4608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2192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dirty="0">
                <a:solidFill>
                  <a:srgbClr val="D40000"/>
                </a:solidFill>
                <a:effectLst>
                  <a:outerShdw blurRad="38100" dist="38100" dir="2700000" algn="tl">
                    <a:srgbClr val="C0C0C0"/>
                  </a:outerShdw>
                </a:effectLst>
              </a:rPr>
              <a:t>Post-War Germany</a:t>
            </a:r>
          </a:p>
        </p:txBody>
      </p:sp>
      <p:pic>
        <p:nvPicPr>
          <p:cNvPr id="6149" name="Picture 5" descr="map-Divided Germany and the Berlin Airlift, 1946-1949"/>
          <p:cNvPicPr>
            <a:picLocks noChangeAspect="1" noChangeArrowheads="1"/>
          </p:cNvPicPr>
          <p:nvPr/>
        </p:nvPicPr>
        <p:blipFill>
          <a:blip r:embed="rId2" cstate="print">
            <a:lum bright="-12000" contrast="12000"/>
          </a:blip>
          <a:srcRect/>
          <a:stretch>
            <a:fillRect/>
          </a:stretch>
        </p:blipFill>
        <p:spPr bwMode="auto">
          <a:xfrm>
            <a:off x="2209800" y="990600"/>
            <a:ext cx="5229225" cy="54864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Division of Germany</a:t>
            </a:r>
            <a:endParaRPr lang="en-US" dirty="0"/>
          </a:p>
        </p:txBody>
      </p:sp>
      <p:pic>
        <p:nvPicPr>
          <p:cNvPr id="4" name="Content Placeholder 3" descr="Image16.gif"/>
          <p:cNvPicPr>
            <a:picLocks noGrp="1" noChangeAspect="1"/>
          </p:cNvPicPr>
          <p:nvPr>
            <p:ph idx="1"/>
          </p:nvPr>
        </p:nvPicPr>
        <p:blipFill>
          <a:blip r:embed="rId2" cstate="print"/>
          <a:stretch>
            <a:fillRect/>
          </a:stretch>
        </p:blipFill>
        <p:spPr>
          <a:xfrm>
            <a:off x="685800" y="914400"/>
            <a:ext cx="7848600" cy="5486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Soviets Counter Marshall Plan</a:t>
            </a:r>
            <a:endParaRPr lang="en-US" dirty="0"/>
          </a:p>
        </p:txBody>
      </p:sp>
      <p:sp>
        <p:nvSpPr>
          <p:cNvPr id="3" name="Content Placeholder 2"/>
          <p:cNvSpPr>
            <a:spLocks noGrp="1"/>
          </p:cNvSpPr>
          <p:nvPr>
            <p:ph sz="half" idx="1"/>
          </p:nvPr>
        </p:nvSpPr>
        <p:spPr/>
        <p:txBody>
          <a:bodyPr/>
          <a:lstStyle/>
          <a:p>
            <a:r>
              <a:rPr lang="en-US" dirty="0" smtClean="0"/>
              <a:t>The Soviets saw the Marshall Plan as a U.S. attempt to buy the support of countries</a:t>
            </a:r>
          </a:p>
          <a:p>
            <a:r>
              <a:rPr lang="en-US" dirty="0" smtClean="0"/>
              <a:t>In response they formed the Council for Mutual Economic Assistance (COMECON), but it failed due to lack of Soviet funding</a:t>
            </a:r>
            <a:endParaRPr lang="en-US" dirty="0"/>
          </a:p>
        </p:txBody>
      </p:sp>
      <p:pic>
        <p:nvPicPr>
          <p:cNvPr id="5" name="Content Placeholder 4" descr="Marshal%20Plan%20Map.jpg"/>
          <p:cNvPicPr>
            <a:picLocks noGrp="1" noChangeAspect="1"/>
          </p:cNvPicPr>
          <p:nvPr>
            <p:ph sz="half" idx="2"/>
          </p:nvPr>
        </p:nvPicPr>
        <p:blipFill>
          <a:blip r:embed="rId2" cstate="print"/>
          <a:stretch>
            <a:fillRect/>
          </a:stretch>
        </p:blipFill>
        <p:spPr>
          <a:xfrm>
            <a:off x="4419600" y="1752600"/>
            <a:ext cx="4343400" cy="4191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Germany</a:t>
            </a:r>
            <a:endParaRPr lang="en-US" dirty="0"/>
          </a:p>
        </p:txBody>
      </p:sp>
      <p:sp>
        <p:nvSpPr>
          <p:cNvPr id="3" name="Content Placeholder 2"/>
          <p:cNvSpPr>
            <a:spLocks noGrp="1"/>
          </p:cNvSpPr>
          <p:nvPr>
            <p:ph sz="half" idx="1"/>
          </p:nvPr>
        </p:nvSpPr>
        <p:spPr>
          <a:xfrm>
            <a:off x="381000" y="1295400"/>
            <a:ext cx="5181600" cy="5562600"/>
          </a:xfrm>
        </p:spPr>
        <p:txBody>
          <a:bodyPr>
            <a:normAutofit fontScale="92500"/>
          </a:bodyPr>
          <a:lstStyle/>
          <a:p>
            <a:r>
              <a:rPr lang="en-US" dirty="0" smtClean="0"/>
              <a:t>The allies (U.S., G.B., France) were making plans to return West Germany to it’s people</a:t>
            </a:r>
          </a:p>
          <a:p>
            <a:r>
              <a:rPr lang="en-US" dirty="0" smtClean="0"/>
              <a:t>The Soviets opposed the creation of a separate West German State and blockaded (cut off access to) East Germany and East Berlin</a:t>
            </a:r>
          </a:p>
          <a:p>
            <a:r>
              <a:rPr lang="en-US" dirty="0"/>
              <a:t>Since the city of Berlin had been situated entirely within the Soviet zone of occupation, West Berlin became an island of democracy within Communist East Germany.</a:t>
            </a:r>
          </a:p>
        </p:txBody>
      </p:sp>
      <p:pic>
        <p:nvPicPr>
          <p:cNvPr id="5" name="Content Placeholder 4" descr="berlin_sectors.gif"/>
          <p:cNvPicPr>
            <a:picLocks noGrp="1" noChangeAspect="1"/>
          </p:cNvPicPr>
          <p:nvPr>
            <p:ph sz="half" idx="2"/>
          </p:nvPr>
        </p:nvPicPr>
        <p:blipFill>
          <a:blip r:embed="rId2" cstate="print"/>
          <a:stretch>
            <a:fillRect/>
          </a:stretch>
        </p:blipFill>
        <p:spPr>
          <a:xfrm>
            <a:off x="5715000" y="1447800"/>
            <a:ext cx="3190875" cy="388619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Berlin Airlift - 1948</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Soviet blockade cut off food and supplies for the 2.5 million residence of West Berlin</a:t>
            </a:r>
          </a:p>
          <a:p>
            <a:r>
              <a:rPr lang="en-US" dirty="0" smtClean="0"/>
              <a:t>The U.S. did not want WW III, but how could the people of West Berlin be kept alive with the whole city being in East German (soviet controlled) zone?</a:t>
            </a:r>
            <a:endParaRPr lang="en-US" dirty="0"/>
          </a:p>
        </p:txBody>
      </p:sp>
      <p:pic>
        <p:nvPicPr>
          <p:cNvPr id="5" name="Content Placeholder 4" descr="berlin-airlift-map.png"/>
          <p:cNvPicPr>
            <a:picLocks noGrp="1" noChangeAspect="1"/>
          </p:cNvPicPr>
          <p:nvPr>
            <p:ph sz="half" idx="2"/>
          </p:nvPr>
        </p:nvPicPr>
        <p:blipFill>
          <a:blip r:embed="rId2" cstate="print"/>
          <a:stretch>
            <a:fillRect/>
          </a:stretch>
        </p:blipFill>
        <p:spPr>
          <a:xfrm>
            <a:off x="4648200" y="1600200"/>
            <a:ext cx="4267199" cy="4419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Berlin Airlift</a:t>
            </a:r>
            <a:endParaRPr lang="en-US" u="sng" dirty="0"/>
          </a:p>
        </p:txBody>
      </p:sp>
      <p:sp>
        <p:nvSpPr>
          <p:cNvPr id="3" name="Content Placeholder 2"/>
          <p:cNvSpPr>
            <a:spLocks noGrp="1"/>
          </p:cNvSpPr>
          <p:nvPr>
            <p:ph sz="half" idx="1"/>
          </p:nvPr>
        </p:nvSpPr>
        <p:spPr/>
        <p:txBody>
          <a:bodyPr/>
          <a:lstStyle/>
          <a:p>
            <a:r>
              <a:rPr lang="en-US" dirty="0" smtClean="0"/>
              <a:t>The allied powers began a massive airlift campaign dropping food and supplies into West Berlin to keep the people alive</a:t>
            </a:r>
          </a:p>
          <a:p>
            <a:r>
              <a:rPr lang="en-US" dirty="0" smtClean="0"/>
              <a:t>200,000 flights (more than 600 a day), 2.3 million tons of supplies, over 10 months</a:t>
            </a:r>
            <a:endParaRPr lang="en-US" dirty="0"/>
          </a:p>
        </p:txBody>
      </p:sp>
      <p:pic>
        <p:nvPicPr>
          <p:cNvPr id="7" name="Content Placeholder 6" descr="TOON6.jpg"/>
          <p:cNvPicPr>
            <a:picLocks noGrp="1" noChangeAspect="1"/>
          </p:cNvPicPr>
          <p:nvPr>
            <p:ph sz="half" idx="2"/>
          </p:nvPr>
        </p:nvPicPr>
        <p:blipFill>
          <a:blip r:embed="rId2" cstate="print"/>
          <a:stretch>
            <a:fillRect/>
          </a:stretch>
        </p:blipFill>
        <p:spPr>
          <a:xfrm>
            <a:off x="4648200" y="1788383"/>
            <a:ext cx="4038600" cy="414959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Airlift</a:t>
            </a:r>
            <a:endParaRPr lang="en-US" dirty="0"/>
          </a:p>
        </p:txBody>
      </p:sp>
      <p:pic>
        <p:nvPicPr>
          <p:cNvPr id="4" name="Content Placeholder 3" descr="berlin airlift.jpg"/>
          <p:cNvPicPr>
            <a:picLocks noGrp="1" noChangeAspect="1"/>
          </p:cNvPicPr>
          <p:nvPr>
            <p:ph sz="half" idx="1"/>
          </p:nvPr>
        </p:nvPicPr>
        <p:blipFill>
          <a:blip r:embed="rId2" cstate="print"/>
          <a:stretch>
            <a:fillRect/>
          </a:stretch>
        </p:blipFill>
        <p:spPr>
          <a:xfrm>
            <a:off x="457200" y="1600200"/>
            <a:ext cx="4572000" cy="4495800"/>
          </a:xfrm>
        </p:spPr>
      </p:pic>
      <p:sp>
        <p:nvSpPr>
          <p:cNvPr id="7" name="Content Placeholder 6"/>
          <p:cNvSpPr>
            <a:spLocks noGrp="1"/>
          </p:cNvSpPr>
          <p:nvPr>
            <p:ph sz="half" idx="2"/>
          </p:nvPr>
        </p:nvSpPr>
        <p:spPr>
          <a:xfrm>
            <a:off x="5562600" y="1600200"/>
            <a:ext cx="3124200" cy="4525963"/>
          </a:xfrm>
        </p:spPr>
        <p:txBody>
          <a:bodyPr/>
          <a:lstStyle/>
          <a:p>
            <a:r>
              <a:rPr lang="en-US" dirty="0" smtClean="0">
                <a:hlinkClick r:id="rId3"/>
              </a:rPr>
              <a:t>http://www.youtube.com/watch?v=2d7eOF8-4gw</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latin typeface="Arial" pitchFamily="34" charset="0"/>
                <a:cs typeface="Arial" pitchFamily="34" charset="0"/>
              </a:rPr>
              <a:t>New Alliances</a:t>
            </a:r>
          </a:p>
        </p:txBody>
      </p:sp>
      <p:sp>
        <p:nvSpPr>
          <p:cNvPr id="19459" name="Content Placeholder 2"/>
          <p:cNvSpPr>
            <a:spLocks noGrp="1"/>
          </p:cNvSpPr>
          <p:nvPr>
            <p:ph idx="1"/>
          </p:nvPr>
        </p:nvSpPr>
        <p:spPr/>
        <p:txBody>
          <a:bodyPr>
            <a:normAutofit/>
          </a:bodyPr>
          <a:lstStyle/>
          <a:p>
            <a:pPr marL="342900" lvl="1" indent="-342900">
              <a:buFontTx/>
              <a:buChar char="•"/>
            </a:pPr>
            <a:r>
              <a:rPr lang="en-US" b="1" dirty="0" smtClean="0">
                <a:solidFill>
                  <a:srgbClr val="FF0000"/>
                </a:solidFill>
                <a:latin typeface="Arial" pitchFamily="34" charset="0"/>
                <a:cs typeface="Arial" pitchFamily="34" charset="0"/>
              </a:rPr>
              <a:t>North Atlantic Treaty Organization (NATO) </a:t>
            </a:r>
            <a:r>
              <a:rPr lang="en-US" dirty="0" smtClean="0">
                <a:latin typeface="Arial" pitchFamily="34" charset="0"/>
                <a:cs typeface="Arial" pitchFamily="34" charset="0"/>
              </a:rPr>
              <a:t>was formed between US and other European nations. (mutual help if attacked)</a:t>
            </a:r>
            <a:endParaRPr lang="en-US" b="1" dirty="0" smtClean="0">
              <a:solidFill>
                <a:srgbClr val="FF0000"/>
              </a:solidFill>
              <a:latin typeface="Arial" pitchFamily="34" charset="0"/>
              <a:cs typeface="Arial" pitchFamily="34" charset="0"/>
            </a:endParaRPr>
          </a:p>
          <a:p>
            <a:r>
              <a:rPr lang="en-US" sz="2800" b="1" dirty="0" smtClean="0">
                <a:solidFill>
                  <a:srgbClr val="FF0000"/>
                </a:solidFill>
                <a:latin typeface="Arial" pitchFamily="34" charset="0"/>
                <a:cs typeface="Arial" pitchFamily="34" charset="0"/>
              </a:rPr>
              <a:t>Warsaw Pact- </a:t>
            </a:r>
            <a:r>
              <a:rPr lang="en-US" sz="2800" dirty="0" smtClean="0">
                <a:latin typeface="Arial" pitchFamily="34" charset="0"/>
                <a:cs typeface="Arial" pitchFamily="34" charset="0"/>
              </a:rPr>
              <a:t>formed in 1955 between Soviet Union, Albania, Bulgaria, Czechoslovakia, East Germany, Hungary, Poland, and Romania. </a:t>
            </a:r>
          </a:p>
          <a:p>
            <a:endParaRPr lang="en-US" sz="2800" dirty="0" smtClean="0">
              <a:latin typeface="Arial" pitchFamily="34" charset="0"/>
              <a:cs typeface="Arial" pitchFamily="34" charset="0"/>
            </a:endParaRPr>
          </a:p>
          <a:p>
            <a:r>
              <a:rPr lang="en-US" sz="2800" i="1" dirty="0" smtClean="0">
                <a:latin typeface="Arial" pitchFamily="34" charset="0"/>
                <a:cs typeface="Arial" pitchFamily="34" charset="0"/>
              </a:rPr>
              <a:t>World is in an alliance system just like before WWI</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46050"/>
            <a:ext cx="8382000" cy="844550"/>
          </a:xfrm>
        </p:spPr>
        <p:txBody>
          <a:bodyPr>
            <a:normAutofit fontScale="90000"/>
          </a:bodyPr>
          <a:lstStyle/>
          <a:p>
            <a:r>
              <a:rPr lang="en-US" sz="6600" b="1" dirty="0" smtClean="0"/>
              <a:t>Cold War</a:t>
            </a:r>
            <a:endParaRPr lang="en-US" sz="6600" b="1" dirty="0"/>
          </a:p>
        </p:txBody>
      </p:sp>
      <p:sp>
        <p:nvSpPr>
          <p:cNvPr id="5123" name="Rectangle 3"/>
          <p:cNvSpPr>
            <a:spLocks noGrp="1" noChangeArrowheads="1"/>
          </p:cNvSpPr>
          <p:nvPr>
            <p:ph type="body" idx="1"/>
          </p:nvPr>
        </p:nvSpPr>
        <p:spPr>
          <a:xfrm>
            <a:off x="0" y="1447800"/>
            <a:ext cx="9144000" cy="5791200"/>
          </a:xfrm>
        </p:spPr>
        <p:txBody>
          <a:bodyPr/>
          <a:lstStyle/>
          <a:p>
            <a:pPr>
              <a:lnSpc>
                <a:spcPct val="90000"/>
              </a:lnSpc>
            </a:pPr>
            <a:r>
              <a:rPr lang="en-US" sz="4400" dirty="0"/>
              <a:t>Superpowers= USA and USSR</a:t>
            </a:r>
          </a:p>
          <a:p>
            <a:pPr>
              <a:lnSpc>
                <a:spcPct val="90000"/>
              </a:lnSpc>
            </a:pPr>
            <a:r>
              <a:rPr lang="en-US" sz="4400" dirty="0"/>
              <a:t>Cold War- Post WWII tension/hostility between the superpowers</a:t>
            </a:r>
          </a:p>
          <a:p>
            <a:pPr lvl="1">
              <a:lnSpc>
                <a:spcPct val="90000"/>
              </a:lnSpc>
            </a:pPr>
            <a:r>
              <a:rPr lang="en-US" sz="4000" dirty="0"/>
              <a:t>No actual </a:t>
            </a:r>
            <a:r>
              <a:rPr lang="en-US" sz="4000" dirty="0" smtClean="0"/>
              <a:t>fighting</a:t>
            </a:r>
            <a:endParaRPr lang="en-US" sz="40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219200" y="152400"/>
            <a:ext cx="7315200" cy="1190625"/>
          </a:xfrm>
          <a:prstGeom prst="rect">
            <a:avLst/>
          </a:prstGeom>
          <a:noFill/>
          <a:ln w="9525">
            <a:noFill/>
            <a:miter lim="800000"/>
            <a:headEnd/>
            <a:tailEnd/>
          </a:ln>
          <a:effectLst/>
        </p:spPr>
        <p:txBody>
          <a:bodyPr>
            <a:spAutoFit/>
          </a:bodyPr>
          <a:lstStyle/>
          <a:p>
            <a:pPr algn="ctr">
              <a:spcBef>
                <a:spcPct val="50000"/>
              </a:spcBef>
            </a:pPr>
            <a:r>
              <a:rPr lang="en-US" sz="3600" b="1" u="sng" dirty="0">
                <a:solidFill>
                  <a:srgbClr val="D40000"/>
                </a:solidFill>
                <a:effectLst>
                  <a:outerShdw blurRad="38100" dist="38100" dir="2700000" algn="tl">
                    <a:srgbClr val="C0C0C0"/>
                  </a:outerShdw>
                </a:effectLst>
              </a:rPr>
              <a:t>N</a:t>
            </a:r>
            <a:r>
              <a:rPr lang="en-US" sz="3600" b="1" dirty="0">
                <a:solidFill>
                  <a:srgbClr val="D40000"/>
                </a:solidFill>
                <a:effectLst>
                  <a:outerShdw blurRad="38100" dist="38100" dir="2700000" algn="tl">
                    <a:srgbClr val="C0C0C0"/>
                  </a:outerShdw>
                </a:effectLst>
              </a:rPr>
              <a:t>orth </a:t>
            </a:r>
            <a:r>
              <a:rPr lang="en-US" sz="3600" b="1" u="sng" dirty="0">
                <a:solidFill>
                  <a:srgbClr val="D40000"/>
                </a:solidFill>
                <a:effectLst>
                  <a:outerShdw blurRad="38100" dist="38100" dir="2700000" algn="tl">
                    <a:srgbClr val="C0C0C0"/>
                  </a:outerShdw>
                </a:effectLst>
              </a:rPr>
              <a:t>A</a:t>
            </a:r>
            <a:r>
              <a:rPr lang="en-US" sz="3600" b="1" dirty="0">
                <a:solidFill>
                  <a:srgbClr val="D40000"/>
                </a:solidFill>
                <a:effectLst>
                  <a:outerShdw blurRad="38100" dist="38100" dir="2700000" algn="tl">
                    <a:srgbClr val="C0C0C0"/>
                  </a:outerShdw>
                </a:effectLst>
              </a:rPr>
              <a:t>tlantic </a:t>
            </a:r>
            <a:r>
              <a:rPr lang="en-US" sz="3600" b="1" u="sng" dirty="0">
                <a:solidFill>
                  <a:srgbClr val="D40000"/>
                </a:solidFill>
                <a:effectLst>
                  <a:outerShdw blurRad="38100" dist="38100" dir="2700000" algn="tl">
                    <a:srgbClr val="C0C0C0"/>
                  </a:outerShdw>
                </a:effectLst>
              </a:rPr>
              <a:t>T</a:t>
            </a:r>
            <a:r>
              <a:rPr lang="en-US" sz="3600" b="1" dirty="0">
                <a:solidFill>
                  <a:srgbClr val="D40000"/>
                </a:solidFill>
                <a:effectLst>
                  <a:outerShdw blurRad="38100" dist="38100" dir="2700000" algn="tl">
                    <a:srgbClr val="C0C0C0"/>
                  </a:outerShdw>
                </a:effectLst>
              </a:rPr>
              <a:t>reaty </a:t>
            </a:r>
            <a:r>
              <a:rPr lang="en-US" sz="3600" b="1" u="sng" dirty="0">
                <a:solidFill>
                  <a:srgbClr val="D40000"/>
                </a:solidFill>
                <a:effectLst>
                  <a:outerShdw blurRad="38100" dist="38100" dir="2700000" algn="tl">
                    <a:srgbClr val="C0C0C0"/>
                  </a:outerShdw>
                </a:effectLst>
              </a:rPr>
              <a:t>O</a:t>
            </a:r>
            <a:r>
              <a:rPr lang="en-US" sz="3600" b="1" dirty="0">
                <a:solidFill>
                  <a:srgbClr val="D40000"/>
                </a:solidFill>
                <a:effectLst>
                  <a:outerShdw blurRad="38100" dist="38100" dir="2700000" algn="tl">
                    <a:srgbClr val="C0C0C0"/>
                  </a:outerShdw>
                </a:effectLst>
              </a:rPr>
              <a:t>rganization (1949)</a:t>
            </a:r>
          </a:p>
        </p:txBody>
      </p:sp>
      <p:sp>
        <p:nvSpPr>
          <p:cNvPr id="7172" name="Text Box 4"/>
          <p:cNvSpPr txBox="1">
            <a:spLocks noChangeArrowheads="1"/>
          </p:cNvSpPr>
          <p:nvPr/>
        </p:nvSpPr>
        <p:spPr bwMode="auto">
          <a:xfrm>
            <a:off x="1143000" y="3657600"/>
            <a:ext cx="3124200" cy="2903537"/>
          </a:xfrm>
          <a:prstGeom prst="rect">
            <a:avLst/>
          </a:prstGeom>
          <a:noFill/>
          <a:ln w="9525">
            <a:noFill/>
            <a:miter lim="800000"/>
            <a:headEnd/>
            <a:tailEnd/>
          </a:ln>
          <a:effectLst/>
        </p:spPr>
        <p:txBody>
          <a:bodyPr>
            <a:spAutoFit/>
          </a:bodyPr>
          <a:lstStyle/>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United States</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Belgium</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Britain</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Canada</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Denmark</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France</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Iceland</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Italy</a:t>
            </a:r>
          </a:p>
        </p:txBody>
      </p:sp>
      <p:sp>
        <p:nvSpPr>
          <p:cNvPr id="7173" name="Text Box 5"/>
          <p:cNvSpPr txBox="1">
            <a:spLocks noChangeArrowheads="1"/>
          </p:cNvSpPr>
          <p:nvPr/>
        </p:nvSpPr>
        <p:spPr bwMode="auto">
          <a:xfrm>
            <a:off x="6019800" y="3733800"/>
            <a:ext cx="2895600" cy="2781300"/>
          </a:xfrm>
          <a:prstGeom prst="rect">
            <a:avLst/>
          </a:prstGeom>
          <a:noFill/>
          <a:ln w="9525">
            <a:noFill/>
            <a:miter lim="800000"/>
            <a:headEnd/>
            <a:tailEnd/>
          </a:ln>
          <a:effectLst/>
        </p:spPr>
        <p:txBody>
          <a:bodyPr>
            <a:spAutoFit/>
          </a:bodyPr>
          <a:lstStyle/>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Luxemburg</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Netherlands</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Norway</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Portugal</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1952: Greece &amp; </a:t>
            </a:r>
            <a:br>
              <a:rPr lang="en-US" sz="1600" b="1" dirty="0">
                <a:effectLst>
                  <a:outerShdw blurRad="38100" dist="38100" dir="2700000" algn="tl">
                    <a:srgbClr val="C0C0C0"/>
                  </a:outerShdw>
                </a:effectLst>
                <a:latin typeface="Comic Sans MS" pitchFamily="66" charset="0"/>
              </a:rPr>
            </a:br>
            <a:r>
              <a:rPr lang="en-US" sz="1600" b="1" dirty="0">
                <a:effectLst>
                  <a:outerShdw blurRad="38100" dist="38100" dir="2700000" algn="tl">
                    <a:srgbClr val="C0C0C0"/>
                  </a:outerShdw>
                </a:effectLst>
                <a:latin typeface="Comic Sans MS" pitchFamily="66" charset="0"/>
              </a:rPr>
              <a:t>       Turkey</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1955: West Germany</a:t>
            </a:r>
          </a:p>
          <a:p>
            <a:pPr marL="398463" indent="-398463">
              <a:spcBef>
                <a:spcPct val="50000"/>
              </a:spcBef>
              <a:buClr>
                <a:schemeClr val="accent2"/>
              </a:buClr>
              <a:buSzPct val="105000"/>
              <a:buFont typeface="Wingdings" pitchFamily="2" charset="2"/>
              <a:buChar char="v"/>
            </a:pPr>
            <a:r>
              <a:rPr lang="en-US" sz="1600" b="1" dirty="0">
                <a:effectLst>
                  <a:outerShdw blurRad="38100" dist="38100" dir="2700000" algn="tl">
                    <a:srgbClr val="C0C0C0"/>
                  </a:outerShdw>
                </a:effectLst>
                <a:latin typeface="Comic Sans MS" pitchFamily="66" charset="0"/>
              </a:rPr>
              <a:t>1983: Spain</a:t>
            </a:r>
          </a:p>
        </p:txBody>
      </p:sp>
      <p:pic>
        <p:nvPicPr>
          <p:cNvPr id="7174" name="Picture 6" descr="Map_of_NATO_countries2"/>
          <p:cNvPicPr>
            <a:picLocks noChangeAspect="1" noChangeArrowheads="1"/>
          </p:cNvPicPr>
          <p:nvPr/>
        </p:nvPicPr>
        <p:blipFill>
          <a:blip r:embed="rId2" cstate="print">
            <a:lum bright="-6000" contrast="6000"/>
          </a:blip>
          <a:srcRect b="4283"/>
          <a:stretch>
            <a:fillRect/>
          </a:stretch>
        </p:blipFill>
        <p:spPr bwMode="auto">
          <a:xfrm>
            <a:off x="1828800" y="1447800"/>
            <a:ext cx="5510212" cy="2057400"/>
          </a:xfrm>
          <a:prstGeom prst="rect">
            <a:avLst/>
          </a:prstGeom>
          <a:noFill/>
          <a:ln w="9525">
            <a:solidFill>
              <a:schemeClr val="tx2"/>
            </a:solidFill>
            <a:miter lim="800000"/>
            <a:headEnd/>
            <a:tailEnd/>
          </a:ln>
        </p:spPr>
      </p:pic>
      <p:pic>
        <p:nvPicPr>
          <p:cNvPr id="7175" name="Picture 7" descr="NATO Flag"/>
          <p:cNvPicPr>
            <a:picLocks noChangeAspect="1" noChangeArrowheads="1"/>
          </p:cNvPicPr>
          <p:nvPr/>
        </p:nvPicPr>
        <p:blipFill>
          <a:blip r:embed="rId3" cstate="print">
            <a:lum contrast="6000"/>
          </a:blip>
          <a:srcRect/>
          <a:stretch>
            <a:fillRect/>
          </a:stretch>
        </p:blipFill>
        <p:spPr bwMode="auto">
          <a:xfrm>
            <a:off x="3733800" y="4419600"/>
            <a:ext cx="1562100" cy="12366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52600" y="273050"/>
            <a:ext cx="70866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D40000"/>
                </a:solidFill>
                <a:effectLst>
                  <a:outerShdw blurRad="38100" dist="38100" dir="2700000" algn="tl">
                    <a:srgbClr val="C0C0C0"/>
                  </a:outerShdw>
                </a:effectLst>
              </a:rPr>
              <a:t>Warsaw Pact (1955)</a:t>
            </a:r>
          </a:p>
        </p:txBody>
      </p:sp>
      <p:pic>
        <p:nvPicPr>
          <p:cNvPr id="49156" name="Picture 4" descr="Map_of_Warsaw_Pact_countries"/>
          <p:cNvPicPr>
            <a:picLocks noChangeAspect="1" noChangeArrowheads="1"/>
          </p:cNvPicPr>
          <p:nvPr/>
        </p:nvPicPr>
        <p:blipFill>
          <a:blip r:embed="rId2" cstate="print">
            <a:lum contrast="6000"/>
          </a:blip>
          <a:srcRect/>
          <a:stretch>
            <a:fillRect/>
          </a:stretch>
        </p:blipFill>
        <p:spPr bwMode="auto">
          <a:xfrm>
            <a:off x="2057400" y="2133600"/>
            <a:ext cx="5676900" cy="2085975"/>
          </a:xfrm>
          <a:prstGeom prst="rect">
            <a:avLst/>
          </a:prstGeom>
          <a:noFill/>
          <a:ln w="9525">
            <a:solidFill>
              <a:schemeClr val="tx2"/>
            </a:solidFill>
            <a:miter lim="800000"/>
            <a:headEnd/>
            <a:tailEnd/>
          </a:ln>
        </p:spPr>
      </p:pic>
      <p:pic>
        <p:nvPicPr>
          <p:cNvPr id="49157" name="Picture 5" descr="Warsaw_Pact_seal"/>
          <p:cNvPicPr>
            <a:picLocks noChangeAspect="1" noChangeArrowheads="1"/>
          </p:cNvPicPr>
          <p:nvPr/>
        </p:nvPicPr>
        <p:blipFill>
          <a:blip r:embed="rId3" cstate="print"/>
          <a:srcRect/>
          <a:stretch>
            <a:fillRect/>
          </a:stretch>
        </p:blipFill>
        <p:spPr bwMode="auto">
          <a:xfrm>
            <a:off x="4800600" y="1019175"/>
            <a:ext cx="990600" cy="962025"/>
          </a:xfrm>
          <a:prstGeom prst="rect">
            <a:avLst/>
          </a:prstGeom>
          <a:noFill/>
        </p:spPr>
      </p:pic>
      <p:sp>
        <p:nvSpPr>
          <p:cNvPr id="49159" name="Text Box 7"/>
          <p:cNvSpPr txBox="1">
            <a:spLocks noChangeArrowheads="1"/>
          </p:cNvSpPr>
          <p:nvPr/>
        </p:nvSpPr>
        <p:spPr bwMode="auto">
          <a:xfrm>
            <a:off x="1524000" y="4419600"/>
            <a:ext cx="2362200" cy="1604962"/>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pPr>
            <a:r>
              <a:rPr lang="en-US" b="1" dirty="0">
                <a:effectLst>
                  <a:outerShdw blurRad="38100" dist="38100" dir="2700000" algn="tl">
                    <a:srgbClr val="C0C0C0"/>
                  </a:outerShdw>
                </a:effectLst>
                <a:latin typeface="Comic Sans MS" pitchFamily="66" charset="0"/>
              </a:rPr>
              <a:t>U. S. S. R.</a:t>
            </a:r>
          </a:p>
          <a:p>
            <a:pPr marL="398463" indent="-398463">
              <a:spcBef>
                <a:spcPct val="50000"/>
              </a:spcBef>
              <a:buClr>
                <a:srgbClr val="D40000"/>
              </a:buClr>
              <a:buFont typeface="Zymbols" pitchFamily="2" charset="0"/>
              <a:buChar char="}"/>
            </a:pPr>
            <a:r>
              <a:rPr lang="en-US" b="1" dirty="0">
                <a:effectLst>
                  <a:outerShdw blurRad="38100" dist="38100" dir="2700000" algn="tl">
                    <a:srgbClr val="C0C0C0"/>
                  </a:outerShdw>
                </a:effectLst>
                <a:latin typeface="Comic Sans MS" pitchFamily="66" charset="0"/>
              </a:rPr>
              <a:t>Albania</a:t>
            </a:r>
          </a:p>
          <a:p>
            <a:pPr marL="398463" indent="-398463">
              <a:spcBef>
                <a:spcPct val="50000"/>
              </a:spcBef>
              <a:buClr>
                <a:srgbClr val="D40000"/>
              </a:buClr>
              <a:buFont typeface="Zymbols" pitchFamily="2" charset="0"/>
              <a:buChar char="}"/>
            </a:pPr>
            <a:r>
              <a:rPr lang="en-US" b="1" dirty="0">
                <a:effectLst>
                  <a:outerShdw blurRad="38100" dist="38100" dir="2700000" algn="tl">
                    <a:srgbClr val="C0C0C0"/>
                  </a:outerShdw>
                </a:effectLst>
                <a:latin typeface="Comic Sans MS" pitchFamily="66" charset="0"/>
              </a:rPr>
              <a:t>Bulgaria</a:t>
            </a:r>
          </a:p>
          <a:p>
            <a:pPr marL="398463" indent="-398463">
              <a:spcBef>
                <a:spcPct val="50000"/>
              </a:spcBef>
              <a:buClr>
                <a:srgbClr val="D40000"/>
              </a:buClr>
              <a:buFont typeface="Zymbols" pitchFamily="2" charset="0"/>
              <a:buChar char="}"/>
            </a:pPr>
            <a:r>
              <a:rPr lang="en-US" b="1" dirty="0">
                <a:effectLst>
                  <a:outerShdw blurRad="38100" dist="38100" dir="2700000" algn="tl">
                    <a:srgbClr val="C0C0C0"/>
                  </a:outerShdw>
                </a:effectLst>
                <a:latin typeface="Comic Sans MS" pitchFamily="66" charset="0"/>
              </a:rPr>
              <a:t>Czechoslovakia</a:t>
            </a:r>
          </a:p>
        </p:txBody>
      </p:sp>
      <p:sp>
        <p:nvSpPr>
          <p:cNvPr id="49160" name="Text Box 8"/>
          <p:cNvSpPr txBox="1">
            <a:spLocks noChangeArrowheads="1"/>
          </p:cNvSpPr>
          <p:nvPr/>
        </p:nvSpPr>
        <p:spPr bwMode="auto">
          <a:xfrm>
            <a:off x="5334000" y="4495800"/>
            <a:ext cx="2362200" cy="1604962"/>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pPr>
            <a:r>
              <a:rPr lang="en-US" b="1" dirty="0">
                <a:effectLst>
                  <a:outerShdw blurRad="38100" dist="38100" dir="2700000" algn="tl">
                    <a:srgbClr val="C0C0C0"/>
                  </a:outerShdw>
                </a:effectLst>
                <a:latin typeface="Comic Sans MS" pitchFamily="66" charset="0"/>
              </a:rPr>
              <a:t>East Germany</a:t>
            </a:r>
          </a:p>
          <a:p>
            <a:pPr marL="398463" indent="-398463">
              <a:spcBef>
                <a:spcPct val="50000"/>
              </a:spcBef>
              <a:buClr>
                <a:srgbClr val="D40000"/>
              </a:buClr>
              <a:buFont typeface="Zymbols" pitchFamily="2" charset="0"/>
              <a:buChar char="}"/>
            </a:pPr>
            <a:r>
              <a:rPr lang="en-US" b="1" dirty="0">
                <a:effectLst>
                  <a:outerShdw blurRad="38100" dist="38100" dir="2700000" algn="tl">
                    <a:srgbClr val="C0C0C0"/>
                  </a:outerShdw>
                </a:effectLst>
                <a:latin typeface="Comic Sans MS" pitchFamily="66" charset="0"/>
              </a:rPr>
              <a:t>Hungary</a:t>
            </a:r>
          </a:p>
          <a:p>
            <a:pPr marL="398463" indent="-398463">
              <a:spcBef>
                <a:spcPct val="50000"/>
              </a:spcBef>
              <a:buClr>
                <a:srgbClr val="D40000"/>
              </a:buClr>
              <a:buFont typeface="Zymbols" pitchFamily="2" charset="0"/>
              <a:buChar char="}"/>
            </a:pPr>
            <a:r>
              <a:rPr lang="en-US" b="1" dirty="0">
                <a:effectLst>
                  <a:outerShdw blurRad="38100" dist="38100" dir="2700000" algn="tl">
                    <a:srgbClr val="C0C0C0"/>
                  </a:outerShdw>
                </a:effectLst>
                <a:latin typeface="Comic Sans MS" pitchFamily="66" charset="0"/>
              </a:rPr>
              <a:t>Poland</a:t>
            </a:r>
          </a:p>
          <a:p>
            <a:pPr marL="398463" indent="-398463">
              <a:spcBef>
                <a:spcPct val="50000"/>
              </a:spcBef>
              <a:buClr>
                <a:srgbClr val="D40000"/>
              </a:buClr>
              <a:buFont typeface="Zymbols" pitchFamily="2" charset="0"/>
              <a:buChar char="}"/>
            </a:pPr>
            <a:r>
              <a:rPr lang="en-US" b="1" dirty="0">
                <a:effectLst>
                  <a:outerShdw blurRad="38100" dist="38100" dir="2700000" algn="tl">
                    <a:srgbClr val="C0C0C0"/>
                  </a:outerShdw>
                </a:effectLst>
                <a:latin typeface="Comic Sans MS" pitchFamily="66" charset="0"/>
              </a:rPr>
              <a:t>Rumania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Arial" pitchFamily="34" charset="0"/>
                <a:cs typeface="Arial" pitchFamily="34" charset="0"/>
              </a:rPr>
              <a:t>Korean War</a:t>
            </a:r>
          </a:p>
        </p:txBody>
      </p:sp>
      <p:sp>
        <p:nvSpPr>
          <p:cNvPr id="2048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Began in 1950 as an attempt by the Communist </a:t>
            </a:r>
            <a:r>
              <a:rPr lang="en-US" sz="2800" dirty="0" err="1" smtClean="0">
                <a:latin typeface="Arial" pitchFamily="34" charset="0"/>
                <a:cs typeface="Arial" pitchFamily="34" charset="0"/>
              </a:rPr>
              <a:t>gov’t</a:t>
            </a:r>
            <a:r>
              <a:rPr lang="en-US" sz="2800" dirty="0" smtClean="0">
                <a:latin typeface="Arial" pitchFamily="34" charset="0"/>
                <a:cs typeface="Arial" pitchFamily="34" charset="0"/>
              </a:rPr>
              <a:t> of North Korea to take over South Korea.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2 big results</a:t>
            </a:r>
          </a:p>
          <a:p>
            <a:pPr lvl="1"/>
            <a:r>
              <a:rPr lang="en-US" dirty="0" smtClean="0">
                <a:latin typeface="Arial" pitchFamily="34" charset="0"/>
                <a:cs typeface="Arial" pitchFamily="34" charset="0"/>
              </a:rPr>
              <a:t>Confirmed American fears about spread of Communism</a:t>
            </a:r>
          </a:p>
          <a:p>
            <a:pPr lvl="1"/>
            <a:r>
              <a:rPr lang="en-US" dirty="0" smtClean="0">
                <a:latin typeface="Arial" pitchFamily="34" charset="0"/>
                <a:cs typeface="Arial" pitchFamily="34" charset="0"/>
              </a:rPr>
              <a:t>Made USA very determined to contain Soviet power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752600" y="257175"/>
            <a:ext cx="7086600" cy="1190625"/>
          </a:xfrm>
          <a:prstGeom prst="rect">
            <a:avLst/>
          </a:prstGeom>
          <a:noFill/>
          <a:ln w="9525">
            <a:noFill/>
            <a:miter lim="800000"/>
            <a:headEnd/>
            <a:tailEnd/>
          </a:ln>
          <a:effectLst/>
        </p:spPr>
        <p:txBody>
          <a:bodyPr anchor="ctr">
            <a:spAutoFit/>
          </a:bodyPr>
          <a:lstStyle/>
          <a:p>
            <a:pPr algn="ctr">
              <a:spcBef>
                <a:spcPct val="50000"/>
              </a:spcBef>
              <a:defRPr/>
            </a:pPr>
            <a:r>
              <a:rPr lang="en-US" sz="3600" b="1">
                <a:solidFill>
                  <a:srgbClr val="D40000"/>
                </a:solidFill>
                <a:effectLst>
                  <a:outerShdw blurRad="38100" dist="38100" dir="2700000" algn="tl">
                    <a:srgbClr val="C0C0C0"/>
                  </a:outerShdw>
                </a:effectLst>
              </a:rPr>
              <a:t>The Korean War:  A “Police Action” (1950-1953)</a:t>
            </a:r>
          </a:p>
        </p:txBody>
      </p:sp>
      <p:pic>
        <p:nvPicPr>
          <p:cNvPr id="16387" name="Picture 3" descr="bd05889_"/>
          <p:cNvPicPr>
            <a:picLocks noChangeAspect="1" noChangeArrowheads="1"/>
          </p:cNvPicPr>
          <p:nvPr/>
        </p:nvPicPr>
        <p:blipFill>
          <a:blip r:embed="rId2" cstate="print">
            <a:clrChange>
              <a:clrFrom>
                <a:srgbClr val="FFFFFF"/>
              </a:clrFrom>
              <a:clrTo>
                <a:srgbClr val="FFFFFF">
                  <a:alpha val="0"/>
                </a:srgbClr>
              </a:clrTo>
            </a:clrChange>
          </a:blip>
          <a:srcRect r="18478"/>
          <a:stretch>
            <a:fillRect/>
          </a:stretch>
        </p:blipFill>
        <p:spPr bwMode="auto">
          <a:xfrm>
            <a:off x="3352800" y="1447800"/>
            <a:ext cx="2297112" cy="4502150"/>
          </a:xfrm>
          <a:prstGeom prst="rect">
            <a:avLst/>
          </a:prstGeom>
          <a:noFill/>
          <a:ln w="9525">
            <a:noFill/>
            <a:miter lim="800000"/>
            <a:headEnd/>
            <a:tailEnd/>
          </a:ln>
        </p:spPr>
      </p:pic>
      <p:sp>
        <p:nvSpPr>
          <p:cNvPr id="16388" name="Freeform 4"/>
          <p:cNvSpPr>
            <a:spLocks/>
          </p:cNvSpPr>
          <p:nvPr/>
        </p:nvSpPr>
        <p:spPr bwMode="auto">
          <a:xfrm>
            <a:off x="5029200" y="3441700"/>
            <a:ext cx="393700" cy="520700"/>
          </a:xfrm>
          <a:custGeom>
            <a:avLst/>
            <a:gdLst>
              <a:gd name="T0" fmla="*/ 0 w 248"/>
              <a:gd name="T1" fmla="*/ 520700 h 376"/>
              <a:gd name="T2" fmla="*/ 55563 w 248"/>
              <a:gd name="T3" fmla="*/ 487464 h 376"/>
              <a:gd name="T4" fmla="*/ 149225 w 248"/>
              <a:gd name="T5" fmla="*/ 243732 h 376"/>
              <a:gd name="T6" fmla="*/ 204788 w 248"/>
              <a:gd name="T7" fmla="*/ 227114 h 376"/>
              <a:gd name="T8" fmla="*/ 260350 w 248"/>
              <a:gd name="T9" fmla="*/ 195263 h 376"/>
              <a:gd name="T10" fmla="*/ 373063 w 248"/>
              <a:gd name="T11" fmla="*/ 96939 h 376"/>
              <a:gd name="T12" fmla="*/ 392113 w 248"/>
              <a:gd name="T13" fmla="*/ 0 h 376"/>
              <a:gd name="T14" fmla="*/ 0 60000 65536"/>
              <a:gd name="T15" fmla="*/ 0 60000 65536"/>
              <a:gd name="T16" fmla="*/ 0 60000 65536"/>
              <a:gd name="T17" fmla="*/ 0 60000 65536"/>
              <a:gd name="T18" fmla="*/ 0 60000 65536"/>
              <a:gd name="T19" fmla="*/ 0 60000 65536"/>
              <a:gd name="T20" fmla="*/ 0 60000 65536"/>
              <a:gd name="T21" fmla="*/ 0 w 248"/>
              <a:gd name="T22" fmla="*/ 0 h 376"/>
              <a:gd name="T23" fmla="*/ 248 w 248"/>
              <a:gd name="T24" fmla="*/ 376 h 3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376">
                <a:moveTo>
                  <a:pt x="0" y="376"/>
                </a:moveTo>
                <a:cubicBezTo>
                  <a:pt x="12" y="368"/>
                  <a:pt x="27" y="364"/>
                  <a:pt x="35" y="352"/>
                </a:cubicBezTo>
                <a:cubicBezTo>
                  <a:pt x="64" y="306"/>
                  <a:pt x="76" y="228"/>
                  <a:pt x="94" y="176"/>
                </a:cubicBezTo>
                <a:cubicBezTo>
                  <a:pt x="98" y="164"/>
                  <a:pt x="118" y="170"/>
                  <a:pt x="129" y="164"/>
                </a:cubicBezTo>
                <a:cubicBezTo>
                  <a:pt x="141" y="158"/>
                  <a:pt x="154" y="150"/>
                  <a:pt x="164" y="141"/>
                </a:cubicBezTo>
                <a:cubicBezTo>
                  <a:pt x="189" y="119"/>
                  <a:pt x="235" y="70"/>
                  <a:pt x="235" y="70"/>
                </a:cubicBezTo>
                <a:cubicBezTo>
                  <a:pt x="248" y="8"/>
                  <a:pt x="247" y="32"/>
                  <a:pt x="247" y="0"/>
                </a:cubicBezTo>
              </a:path>
            </a:pathLst>
          </a:custGeom>
          <a:noFill/>
          <a:ln w="76200" cap="sq" cmpd="sng">
            <a:solidFill>
              <a:srgbClr val="FFFF00"/>
            </a:solidFill>
            <a:prstDash val="solid"/>
            <a:round/>
            <a:headEnd type="none" w="sm" len="sm"/>
            <a:tailEnd type="none" w="sm" len="sm"/>
          </a:ln>
        </p:spPr>
        <p:txBody>
          <a:bodyPr wrap="none"/>
          <a:lstStyle/>
          <a:p>
            <a:endParaRPr lang="en-US"/>
          </a:p>
        </p:txBody>
      </p:sp>
      <p:pic>
        <p:nvPicPr>
          <p:cNvPr id="16389" name="Picture 5" descr="syng280"/>
          <p:cNvPicPr>
            <a:picLocks noChangeAspect="1" noChangeArrowheads="1"/>
          </p:cNvPicPr>
          <p:nvPr/>
        </p:nvPicPr>
        <p:blipFill>
          <a:blip r:embed="rId3" cstate="print">
            <a:lum bright="-6000" contrast="6000"/>
          </a:blip>
          <a:srcRect l="5405" r="10811"/>
          <a:stretch>
            <a:fillRect/>
          </a:stretch>
        </p:blipFill>
        <p:spPr bwMode="auto">
          <a:xfrm>
            <a:off x="6324600" y="3352800"/>
            <a:ext cx="1914525" cy="1958975"/>
          </a:xfrm>
          <a:prstGeom prst="rect">
            <a:avLst/>
          </a:prstGeom>
          <a:noFill/>
          <a:ln w="9525">
            <a:solidFill>
              <a:schemeClr val="tx2"/>
            </a:solidFill>
            <a:miter lim="800000"/>
            <a:headEnd/>
            <a:tailEnd/>
          </a:ln>
        </p:spPr>
      </p:pic>
      <p:sp>
        <p:nvSpPr>
          <p:cNvPr id="94214" name="Text Box 6"/>
          <p:cNvSpPr txBox="1">
            <a:spLocks noChangeArrowheads="1"/>
          </p:cNvSpPr>
          <p:nvPr/>
        </p:nvSpPr>
        <p:spPr bwMode="auto">
          <a:xfrm>
            <a:off x="6019800" y="54864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b="1">
                <a:effectLst>
                  <a:outerShdw blurRad="38100" dist="38100" dir="2700000" algn="tl">
                    <a:srgbClr val="C0C0C0"/>
                  </a:outerShdw>
                </a:effectLst>
                <a:latin typeface="Comic Sans MS" pitchFamily="66" charset="0"/>
              </a:rPr>
              <a:t>Syngman Rhee</a:t>
            </a:r>
          </a:p>
        </p:txBody>
      </p:sp>
      <p:pic>
        <p:nvPicPr>
          <p:cNvPr id="16391" name="Picture 7" descr="Kim"/>
          <p:cNvPicPr>
            <a:picLocks noChangeAspect="1" noChangeArrowheads="1"/>
          </p:cNvPicPr>
          <p:nvPr/>
        </p:nvPicPr>
        <p:blipFill>
          <a:blip r:embed="rId4" cstate="print"/>
          <a:srcRect/>
          <a:stretch>
            <a:fillRect/>
          </a:stretch>
        </p:blipFill>
        <p:spPr bwMode="auto">
          <a:xfrm>
            <a:off x="685800" y="1828800"/>
            <a:ext cx="1782762" cy="2438400"/>
          </a:xfrm>
          <a:prstGeom prst="rect">
            <a:avLst/>
          </a:prstGeom>
          <a:noFill/>
          <a:ln w="9525">
            <a:solidFill>
              <a:schemeClr val="tx2"/>
            </a:solidFill>
            <a:miter lim="800000"/>
            <a:headEnd/>
            <a:tailEnd/>
          </a:ln>
        </p:spPr>
      </p:pic>
      <p:sp>
        <p:nvSpPr>
          <p:cNvPr id="94216" name="Text Box 8"/>
          <p:cNvSpPr txBox="1">
            <a:spLocks noChangeArrowheads="1"/>
          </p:cNvSpPr>
          <p:nvPr/>
        </p:nvSpPr>
        <p:spPr bwMode="auto">
          <a:xfrm>
            <a:off x="609600" y="4343400"/>
            <a:ext cx="2743200" cy="457200"/>
          </a:xfrm>
          <a:prstGeom prst="rect">
            <a:avLst/>
          </a:prstGeom>
          <a:noFill/>
          <a:ln w="9525">
            <a:noFill/>
            <a:miter lim="800000"/>
            <a:headEnd/>
            <a:tailEnd/>
          </a:ln>
          <a:effectLst/>
        </p:spPr>
        <p:txBody>
          <a:bodyPr>
            <a:spAutoFit/>
          </a:bodyPr>
          <a:lstStyle/>
          <a:p>
            <a:pPr algn="ctr">
              <a:spcBef>
                <a:spcPct val="50000"/>
              </a:spcBef>
              <a:defRPr/>
            </a:pPr>
            <a:r>
              <a:rPr lang="en-US" sz="2400" b="1" dirty="0">
                <a:effectLst>
                  <a:outerShdw blurRad="38100" dist="38100" dir="2700000" algn="tl">
                    <a:srgbClr val="C0C0C0"/>
                  </a:outerShdw>
                </a:effectLst>
                <a:latin typeface="Comic Sans MS" pitchFamily="66" charset="0"/>
              </a:rPr>
              <a:t>Kim Il-Sung</a:t>
            </a:r>
          </a:p>
        </p:txBody>
      </p:sp>
      <p:sp>
        <p:nvSpPr>
          <p:cNvPr id="94217" name="Text Box 9"/>
          <p:cNvSpPr txBox="1">
            <a:spLocks noChangeArrowheads="1"/>
          </p:cNvSpPr>
          <p:nvPr/>
        </p:nvSpPr>
        <p:spPr bwMode="auto">
          <a:xfrm>
            <a:off x="1936750" y="6110288"/>
            <a:ext cx="3930650" cy="519112"/>
          </a:xfrm>
          <a:prstGeom prst="rect">
            <a:avLst/>
          </a:prstGeom>
          <a:noFill/>
          <a:ln w="12700">
            <a:noFill/>
            <a:miter lim="800000"/>
            <a:headEnd/>
            <a:tailEnd/>
          </a:ln>
          <a:effectLst/>
        </p:spPr>
        <p:txBody>
          <a:bodyPr lIns="91436" rIns="91436">
            <a:spAutoFit/>
          </a:bodyPr>
          <a:lstStyle/>
          <a:p>
            <a:pPr algn="ctr" eaLnBrk="0" hangingPunct="0">
              <a:spcBef>
                <a:spcPct val="50000"/>
              </a:spcBef>
              <a:defRPr/>
            </a:pPr>
            <a:r>
              <a:rPr lang="en-US" sz="2800" b="1">
                <a:solidFill>
                  <a:srgbClr val="FF0000"/>
                </a:solidFill>
                <a:effectLst>
                  <a:outerShdw blurRad="38100" dist="38100" dir="2700000" algn="tl">
                    <a:srgbClr val="C0C0C0"/>
                  </a:outerShdw>
                </a:effectLst>
                <a:latin typeface="Comic Sans MS" pitchFamily="66" charset="0"/>
              </a:rPr>
              <a:t>“Domino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4217">
                                            <p:txEl>
                                              <p:pRg st="0" end="0"/>
                                            </p:txEl>
                                          </p:spTgt>
                                        </p:tgtEl>
                                        <p:attrNameLst>
                                          <p:attrName>style.visibility</p:attrName>
                                        </p:attrNameLst>
                                      </p:cBhvr>
                                      <p:to>
                                        <p:strVal val="visible"/>
                                      </p:to>
                                    </p:set>
                                    <p:anim calcmode="lin" valueType="num">
                                      <p:cBhvr>
                                        <p:cTn id="7" dur="500" fill="hold"/>
                                        <p:tgtEl>
                                          <p:spTgt spid="942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2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42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2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2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228600"/>
            <a:ext cx="8229600" cy="1143000"/>
          </a:xfrm>
        </p:spPr>
        <p:txBody>
          <a:bodyPr/>
          <a:lstStyle/>
          <a:p>
            <a:r>
              <a:rPr lang="en-US" dirty="0" smtClean="0">
                <a:latin typeface="Comic Sans MS" pitchFamily="66" charset="0"/>
              </a:rPr>
              <a:t>Korean War</a:t>
            </a:r>
          </a:p>
        </p:txBody>
      </p:sp>
      <p:pic>
        <p:nvPicPr>
          <p:cNvPr id="21507" name="Content Placeholder 3" descr="korwar-map2.jpg"/>
          <p:cNvPicPr>
            <a:picLocks noGrp="1" noChangeAspect="1"/>
          </p:cNvPicPr>
          <p:nvPr>
            <p:ph idx="1"/>
          </p:nvPr>
        </p:nvPicPr>
        <p:blipFill>
          <a:blip r:embed="rId3" cstate="print"/>
          <a:srcRect/>
          <a:stretch>
            <a:fillRect/>
          </a:stretch>
        </p:blipFill>
        <p:spPr>
          <a:xfrm>
            <a:off x="2286000" y="1219200"/>
            <a:ext cx="4214813" cy="5307012"/>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fontScale="90000"/>
          </a:bodyPr>
          <a:lstStyle/>
          <a:p>
            <a:r>
              <a:rPr lang="en-US" dirty="0" smtClean="0"/>
              <a:t>New Governments and European Economic Integration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28600" y="505599"/>
            <a:ext cx="8610600" cy="646331"/>
          </a:xfrm>
          <a:prstGeom prst="rect">
            <a:avLst/>
          </a:prstGeom>
          <a:noFill/>
          <a:ln w="9525">
            <a:noFill/>
            <a:miter lim="800000"/>
            <a:headEnd/>
            <a:tailEnd/>
          </a:ln>
          <a:effectLst/>
        </p:spPr>
        <p:txBody>
          <a:bodyPr wrap="square" anchor="ctr">
            <a:spAutoFit/>
          </a:bodyPr>
          <a:lstStyle/>
          <a:p>
            <a:pPr algn="ctr">
              <a:spcBef>
                <a:spcPct val="50000"/>
              </a:spcBef>
            </a:pPr>
            <a:r>
              <a:rPr lang="en-US" sz="3600" b="1" dirty="0" smtClean="0">
                <a:solidFill>
                  <a:srgbClr val="D40000"/>
                </a:solidFill>
                <a:effectLst>
                  <a:outerShdw blurRad="38100" dist="38100" dir="2700000" algn="tl">
                    <a:srgbClr val="C0C0C0"/>
                  </a:outerShdw>
                </a:effectLst>
              </a:rPr>
              <a:t>France - 4</a:t>
            </a:r>
            <a:r>
              <a:rPr lang="en-US" sz="3600" b="1" baseline="30000" dirty="0" smtClean="0">
                <a:solidFill>
                  <a:srgbClr val="D40000"/>
                </a:solidFill>
                <a:effectLst>
                  <a:outerShdw blurRad="38100" dist="38100" dir="2700000" algn="tl">
                    <a:srgbClr val="C0C0C0"/>
                  </a:outerShdw>
                </a:effectLst>
              </a:rPr>
              <a:t>th</a:t>
            </a:r>
            <a:r>
              <a:rPr lang="en-US" sz="3600" b="1" dirty="0" smtClean="0">
                <a:solidFill>
                  <a:srgbClr val="D40000"/>
                </a:solidFill>
                <a:effectLst>
                  <a:outerShdw blurRad="38100" dist="38100" dir="2700000" algn="tl">
                    <a:srgbClr val="C0C0C0"/>
                  </a:outerShdw>
                </a:effectLst>
              </a:rPr>
              <a:t> </a:t>
            </a:r>
            <a:r>
              <a:rPr lang="en-US" sz="3600" b="1" dirty="0">
                <a:solidFill>
                  <a:srgbClr val="D40000"/>
                </a:solidFill>
                <a:effectLst>
                  <a:outerShdw blurRad="38100" dist="38100" dir="2700000" algn="tl">
                    <a:srgbClr val="C0C0C0"/>
                  </a:outerShdw>
                </a:effectLst>
              </a:rPr>
              <a:t>French Republic: 1945-1958</a:t>
            </a:r>
          </a:p>
        </p:txBody>
      </p:sp>
      <p:sp>
        <p:nvSpPr>
          <p:cNvPr id="13315" name="Text Box 3"/>
          <p:cNvSpPr txBox="1">
            <a:spLocks noChangeArrowheads="1"/>
          </p:cNvSpPr>
          <p:nvPr/>
        </p:nvSpPr>
        <p:spPr bwMode="auto">
          <a:xfrm>
            <a:off x="609600" y="1317625"/>
            <a:ext cx="8153400" cy="3893374"/>
          </a:xfrm>
          <a:prstGeom prst="rect">
            <a:avLst/>
          </a:prstGeom>
          <a:noFill/>
          <a:ln w="9525">
            <a:noFill/>
            <a:miter lim="800000"/>
            <a:headEnd/>
            <a:tailEnd/>
          </a:ln>
          <a:effectLst/>
        </p:spPr>
        <p:txBody>
          <a:bodyPr wrap="square">
            <a:spAutoFit/>
          </a:bodyPr>
          <a:lstStyle/>
          <a:p>
            <a:pPr marL="515938" indent="-515938">
              <a:spcBef>
                <a:spcPct val="50000"/>
              </a:spcBef>
              <a:buClr>
                <a:schemeClr val="accent2"/>
              </a:buClr>
              <a:buFontTx/>
              <a:buAutoNum type="arabicPeriod"/>
            </a:pPr>
            <a:r>
              <a:rPr lang="en-US" sz="2600" dirty="0">
                <a:latin typeface="Arial" pitchFamily="34" charset="0"/>
                <a:cs typeface="Arial" pitchFamily="34" charset="0"/>
              </a:rPr>
              <a:t>Democratic, but politically unstable </a:t>
            </a:r>
            <a:br>
              <a:rPr lang="en-US" sz="2600" dirty="0">
                <a:latin typeface="Arial" pitchFamily="34" charset="0"/>
                <a:cs typeface="Arial" pitchFamily="34" charset="0"/>
              </a:rPr>
            </a:br>
            <a:r>
              <a:rPr lang="en-US" sz="2600" dirty="0">
                <a:latin typeface="Arial" pitchFamily="34" charset="0"/>
                <a:cs typeface="Arial" pitchFamily="34" charset="0"/>
              </a:rPr>
              <a:t>[27 </a:t>
            </a:r>
            <a:r>
              <a:rPr lang="en-US" sz="2600" dirty="0" smtClean="0">
                <a:latin typeface="Arial" pitchFamily="34" charset="0"/>
                <a:cs typeface="Arial" pitchFamily="34" charset="0"/>
              </a:rPr>
              <a:t>parties!]</a:t>
            </a:r>
            <a:endParaRPr lang="en-US" sz="2600" dirty="0">
              <a:latin typeface="Arial" pitchFamily="34" charset="0"/>
              <a:cs typeface="Arial" pitchFamily="34" charset="0"/>
            </a:endParaRPr>
          </a:p>
          <a:p>
            <a:pPr marL="515938" indent="-515938">
              <a:spcBef>
                <a:spcPct val="50000"/>
              </a:spcBef>
              <a:buClr>
                <a:schemeClr val="accent2"/>
              </a:buClr>
              <a:buFontTx/>
              <a:buAutoNum type="arabicPeriod"/>
            </a:pPr>
            <a:r>
              <a:rPr lang="en-US" sz="2600" dirty="0">
                <a:latin typeface="Arial" pitchFamily="34" charset="0"/>
                <a:cs typeface="Arial" pitchFamily="34" charset="0"/>
              </a:rPr>
              <a:t>Universal suffrage.</a:t>
            </a:r>
          </a:p>
          <a:p>
            <a:pPr marL="515938" indent="-515938">
              <a:spcBef>
                <a:spcPct val="50000"/>
              </a:spcBef>
              <a:buClr>
                <a:schemeClr val="accent2"/>
              </a:buClr>
              <a:buFontTx/>
              <a:buAutoNum type="arabicPeriod"/>
            </a:pPr>
            <a:r>
              <a:rPr lang="en-US" sz="2600" dirty="0">
                <a:latin typeface="Arial" pitchFamily="34" charset="0"/>
                <a:cs typeface="Arial" pitchFamily="34" charset="0"/>
              </a:rPr>
              <a:t>Weak President; powerful legislature</a:t>
            </a:r>
          </a:p>
          <a:p>
            <a:pPr marL="515938" indent="-515938">
              <a:spcBef>
                <a:spcPct val="50000"/>
              </a:spcBef>
              <a:buClr>
                <a:schemeClr val="accent2"/>
              </a:buClr>
              <a:buFontTx/>
              <a:buAutoNum type="arabicPeriod"/>
            </a:pPr>
            <a:r>
              <a:rPr lang="en-US" sz="2600" dirty="0">
                <a:latin typeface="Arial" pitchFamily="34" charset="0"/>
                <a:cs typeface="Arial" pitchFamily="34" charset="0"/>
              </a:rPr>
              <a:t>Many political parties [coalition governments]</a:t>
            </a:r>
          </a:p>
          <a:p>
            <a:pPr marL="515938" indent="-515938">
              <a:spcBef>
                <a:spcPct val="50000"/>
              </a:spcBef>
              <a:buClr>
                <a:schemeClr val="accent2"/>
              </a:buClr>
              <a:buFontTx/>
              <a:buAutoNum type="arabicPeriod"/>
            </a:pPr>
            <a:r>
              <a:rPr lang="en-US" sz="2600" dirty="0">
                <a:latin typeface="Arial" pitchFamily="34" charset="0"/>
                <a:cs typeface="Arial" pitchFamily="34" charset="0"/>
              </a:rPr>
              <a:t>Failure to gracefully leave Indochina.</a:t>
            </a:r>
          </a:p>
          <a:p>
            <a:pPr marL="515938" indent="-515938">
              <a:spcBef>
                <a:spcPct val="50000"/>
              </a:spcBef>
              <a:buClr>
                <a:schemeClr val="accent2"/>
              </a:buClr>
              <a:buFontTx/>
              <a:buAutoNum type="arabicPeriod"/>
            </a:pPr>
            <a:r>
              <a:rPr lang="en-US" sz="2600" dirty="0" smtClean="0">
                <a:latin typeface="Arial" pitchFamily="34" charset="0"/>
                <a:cs typeface="Arial" pitchFamily="34" charset="0"/>
              </a:rPr>
              <a:t>Failed </a:t>
            </a:r>
            <a:r>
              <a:rPr lang="en-US" sz="2600" dirty="0">
                <a:latin typeface="Arial" pitchFamily="34" charset="0"/>
                <a:cs typeface="Arial" pitchFamily="34" charset="0"/>
              </a:rPr>
              <a:t>to settle the Algerian Crisis.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85800" y="228600"/>
            <a:ext cx="7620000" cy="1219200"/>
          </a:xfrm>
          <a:prstGeom prst="rect">
            <a:avLst/>
          </a:prstGeom>
          <a:noFill/>
          <a:ln w="9525">
            <a:noFill/>
            <a:miter lim="800000"/>
            <a:headEnd/>
            <a:tailEnd/>
          </a:ln>
          <a:effectLst/>
        </p:spPr>
        <p:txBody>
          <a:bodyPr anchor="ctr">
            <a:spAutoFit/>
          </a:bodyPr>
          <a:lstStyle/>
          <a:p>
            <a:pPr algn="ctr">
              <a:spcBef>
                <a:spcPct val="50000"/>
              </a:spcBef>
            </a:pPr>
            <a:r>
              <a:rPr lang="en-US" sz="3700" b="1" dirty="0">
                <a:solidFill>
                  <a:srgbClr val="D40000"/>
                </a:solidFill>
                <a:effectLst>
                  <a:outerShdw blurRad="38100" dist="38100" dir="2700000" algn="tl">
                    <a:srgbClr val="C0C0C0"/>
                  </a:outerShdw>
                </a:effectLst>
              </a:rPr>
              <a:t>5</a:t>
            </a:r>
            <a:r>
              <a:rPr lang="en-US" sz="3700" b="1" baseline="30000" dirty="0">
                <a:solidFill>
                  <a:srgbClr val="D40000"/>
                </a:solidFill>
                <a:effectLst>
                  <a:outerShdw blurRad="38100" dist="38100" dir="2700000" algn="tl">
                    <a:srgbClr val="C0C0C0"/>
                  </a:outerShdw>
                </a:effectLst>
              </a:rPr>
              <a:t>th</a:t>
            </a:r>
            <a:r>
              <a:rPr lang="en-US" sz="3700" b="1" dirty="0">
                <a:solidFill>
                  <a:srgbClr val="D40000"/>
                </a:solidFill>
                <a:effectLst>
                  <a:outerShdw blurRad="38100" dist="38100" dir="2700000" algn="tl">
                    <a:srgbClr val="C0C0C0"/>
                  </a:outerShdw>
                </a:effectLst>
              </a:rPr>
              <a:t> French Republic</a:t>
            </a:r>
            <a:br>
              <a:rPr lang="en-US" sz="3700" b="1" dirty="0">
                <a:solidFill>
                  <a:srgbClr val="D40000"/>
                </a:solidFill>
                <a:effectLst>
                  <a:outerShdw blurRad="38100" dist="38100" dir="2700000" algn="tl">
                    <a:srgbClr val="C0C0C0"/>
                  </a:outerShdw>
                </a:effectLst>
              </a:rPr>
            </a:br>
            <a:r>
              <a:rPr lang="en-US" sz="3700" b="1" dirty="0">
                <a:solidFill>
                  <a:srgbClr val="D40000"/>
                </a:solidFill>
                <a:effectLst>
                  <a:outerShdw blurRad="38100" dist="38100" dir="2700000" algn="tl">
                    <a:srgbClr val="C0C0C0"/>
                  </a:outerShdw>
                </a:effectLst>
              </a:rPr>
              <a:t>(1958-Present)</a:t>
            </a:r>
          </a:p>
        </p:txBody>
      </p:sp>
      <p:sp>
        <p:nvSpPr>
          <p:cNvPr id="51203" name="Text Box 3"/>
          <p:cNvSpPr txBox="1">
            <a:spLocks noChangeArrowheads="1"/>
          </p:cNvSpPr>
          <p:nvPr/>
        </p:nvSpPr>
        <p:spPr bwMode="auto">
          <a:xfrm>
            <a:off x="152400" y="1752600"/>
            <a:ext cx="6629400" cy="4435475"/>
          </a:xfrm>
          <a:prstGeom prst="rect">
            <a:avLst/>
          </a:prstGeom>
          <a:noFill/>
          <a:ln w="9525">
            <a:noFill/>
            <a:miter lim="800000"/>
            <a:headEnd/>
            <a:tailEnd/>
          </a:ln>
          <a:effectLst/>
        </p:spPr>
        <p:txBody>
          <a:bodyPr wrap="square">
            <a:spAutoFit/>
          </a:bodyPr>
          <a:lstStyle/>
          <a:p>
            <a:pPr marL="515938" indent="-515938">
              <a:spcBef>
                <a:spcPct val="50000"/>
              </a:spcBef>
              <a:buClr>
                <a:schemeClr val="accent2"/>
              </a:buClr>
              <a:buFontTx/>
              <a:buAutoNum type="arabicPeriod"/>
            </a:pPr>
            <a:r>
              <a:rPr lang="en-US" sz="3000" dirty="0">
                <a:latin typeface="Arial" pitchFamily="34" charset="0"/>
                <a:cs typeface="Arial" pitchFamily="34" charset="0"/>
              </a:rPr>
              <a:t>Powerful President.</a:t>
            </a:r>
            <a:br>
              <a:rPr lang="en-US" sz="3000" dirty="0">
                <a:latin typeface="Arial" pitchFamily="34" charset="0"/>
                <a:cs typeface="Arial" pitchFamily="34" charset="0"/>
              </a:rPr>
            </a:br>
            <a:r>
              <a:rPr lang="en-US" sz="3000" dirty="0">
                <a:latin typeface="Arial" pitchFamily="34" charset="0"/>
                <a:cs typeface="Arial" pitchFamily="34" charset="0"/>
              </a:rPr>
              <a:t>* first: </a:t>
            </a:r>
            <a:r>
              <a:rPr lang="en-US" sz="3000" dirty="0">
                <a:solidFill>
                  <a:srgbClr val="FF0000"/>
                </a:solidFill>
                <a:latin typeface="Arial" pitchFamily="34" charset="0"/>
                <a:cs typeface="Arial" pitchFamily="34" charset="0"/>
              </a:rPr>
              <a:t>Charles </a:t>
            </a:r>
            <a:br>
              <a:rPr lang="en-US" sz="3000" dirty="0">
                <a:solidFill>
                  <a:srgbClr val="FF0000"/>
                </a:solidFill>
                <a:latin typeface="Arial" pitchFamily="34" charset="0"/>
                <a:cs typeface="Arial" pitchFamily="34" charset="0"/>
              </a:rPr>
            </a:br>
            <a:r>
              <a:rPr lang="en-US" sz="3000" dirty="0">
                <a:solidFill>
                  <a:srgbClr val="FF0000"/>
                </a:solidFill>
                <a:latin typeface="Arial" pitchFamily="34" charset="0"/>
                <a:cs typeface="Arial" pitchFamily="34" charset="0"/>
              </a:rPr>
              <a:t>         </a:t>
            </a:r>
            <a:r>
              <a:rPr lang="en-US" sz="3000" dirty="0" err="1">
                <a:solidFill>
                  <a:srgbClr val="FF0000"/>
                </a:solidFill>
                <a:latin typeface="Arial" pitchFamily="34" charset="0"/>
                <a:cs typeface="Arial" pitchFamily="34" charset="0"/>
              </a:rPr>
              <a:t>DeGaulle</a:t>
            </a:r>
            <a:endParaRPr lang="en-US" sz="3000" dirty="0">
              <a:solidFill>
                <a:srgbClr val="FF0000"/>
              </a:solidFill>
              <a:latin typeface="Arial" pitchFamily="34" charset="0"/>
              <a:cs typeface="Arial" pitchFamily="34" charset="0"/>
            </a:endParaRPr>
          </a:p>
          <a:p>
            <a:pPr marL="515938" indent="-515938">
              <a:spcBef>
                <a:spcPct val="50000"/>
              </a:spcBef>
              <a:buClr>
                <a:schemeClr val="accent2"/>
              </a:buClr>
              <a:buFontTx/>
              <a:buAutoNum type="arabicPeriod"/>
            </a:pPr>
            <a:r>
              <a:rPr lang="en-US" sz="3000" dirty="0">
                <a:latin typeface="Arial" pitchFamily="34" charset="0"/>
                <a:cs typeface="Arial" pitchFamily="34" charset="0"/>
              </a:rPr>
              <a:t>Weak Cabinet.</a:t>
            </a:r>
          </a:p>
          <a:p>
            <a:pPr marL="515938" indent="-515938">
              <a:spcBef>
                <a:spcPct val="50000"/>
              </a:spcBef>
              <a:buClr>
                <a:schemeClr val="accent2"/>
              </a:buClr>
              <a:buFontTx/>
              <a:buAutoNum type="arabicPeriod"/>
            </a:pPr>
            <a:r>
              <a:rPr lang="en-US" sz="3000" dirty="0">
                <a:latin typeface="Arial" pitchFamily="34" charset="0"/>
                <a:cs typeface="Arial" pitchFamily="34" charset="0"/>
              </a:rPr>
              <a:t>Weakened </a:t>
            </a:r>
            <a:br>
              <a:rPr lang="en-US" sz="3000" dirty="0">
                <a:latin typeface="Arial" pitchFamily="34" charset="0"/>
                <a:cs typeface="Arial" pitchFamily="34" charset="0"/>
              </a:rPr>
            </a:br>
            <a:r>
              <a:rPr lang="en-US" sz="3000" dirty="0">
                <a:latin typeface="Arial" pitchFamily="34" charset="0"/>
                <a:cs typeface="Arial" pitchFamily="34" charset="0"/>
              </a:rPr>
              <a:t>legislature.</a:t>
            </a:r>
          </a:p>
          <a:p>
            <a:pPr marL="515938" indent="-515938">
              <a:spcBef>
                <a:spcPct val="50000"/>
              </a:spcBef>
              <a:buClr>
                <a:schemeClr val="accent2"/>
              </a:buClr>
              <a:buFontTx/>
              <a:buAutoNum type="arabicPeriod"/>
            </a:pPr>
            <a:r>
              <a:rPr lang="en-US" sz="3000" dirty="0">
                <a:latin typeface="Arial" pitchFamily="34" charset="0"/>
                <a:cs typeface="Arial" pitchFamily="34" charset="0"/>
              </a:rPr>
              <a:t>Separation of </a:t>
            </a:r>
            <a:br>
              <a:rPr lang="en-US" sz="3000" dirty="0">
                <a:latin typeface="Arial" pitchFamily="34" charset="0"/>
                <a:cs typeface="Arial" pitchFamily="34" charset="0"/>
              </a:rPr>
            </a:br>
            <a:r>
              <a:rPr lang="en-US" sz="3000" dirty="0">
                <a:latin typeface="Arial" pitchFamily="34" charset="0"/>
                <a:cs typeface="Arial" pitchFamily="34" charset="0"/>
              </a:rPr>
              <a:t>powers.</a:t>
            </a:r>
          </a:p>
        </p:txBody>
      </p:sp>
      <p:pic>
        <p:nvPicPr>
          <p:cNvPr id="51204" name="Picture 4" descr="DeGaulle during WW2"/>
          <p:cNvPicPr>
            <a:picLocks noChangeAspect="1" noChangeArrowheads="1"/>
          </p:cNvPicPr>
          <p:nvPr/>
        </p:nvPicPr>
        <p:blipFill>
          <a:blip r:embed="rId2" cstate="print">
            <a:lum bright="-6000" contrast="6000"/>
          </a:blip>
          <a:srcRect l="15591" t="2777"/>
          <a:stretch>
            <a:fillRect/>
          </a:stretch>
        </p:blipFill>
        <p:spPr bwMode="auto">
          <a:xfrm>
            <a:off x="6019800" y="1600200"/>
            <a:ext cx="2562225" cy="4572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04"/>
                                        </p:tgtEl>
                                        <p:attrNameLst>
                                          <p:attrName>style.visibility</p:attrName>
                                        </p:attrNameLst>
                                      </p:cBhvr>
                                      <p:to>
                                        <p:strVal val="visible"/>
                                      </p:to>
                                    </p:set>
                                    <p:animEffect transition="in" filter="fade">
                                      <p:cBhvr>
                                        <p:cTn id="9" dur="1000"/>
                                        <p:tgtEl>
                                          <p:spTgt spid="5120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1430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dirty="0" err="1">
                <a:solidFill>
                  <a:srgbClr val="D40000"/>
                </a:solidFill>
                <a:effectLst>
                  <a:outerShdw blurRad="38100" dist="38100" dir="2700000" algn="tl">
                    <a:srgbClr val="C0C0C0"/>
                  </a:outerShdw>
                </a:effectLst>
              </a:rPr>
              <a:t>DeGaulle’s</a:t>
            </a:r>
            <a:r>
              <a:rPr lang="en-US" sz="3600" b="1" dirty="0">
                <a:solidFill>
                  <a:srgbClr val="D40000"/>
                </a:solidFill>
                <a:effectLst>
                  <a:outerShdw blurRad="38100" dist="38100" dir="2700000" algn="tl">
                    <a:srgbClr val="C0C0C0"/>
                  </a:outerShdw>
                </a:effectLst>
              </a:rPr>
              <a:t> Achievements</a:t>
            </a:r>
          </a:p>
        </p:txBody>
      </p:sp>
      <p:sp>
        <p:nvSpPr>
          <p:cNvPr id="14339" name="Text Box 3"/>
          <p:cNvSpPr txBox="1">
            <a:spLocks noChangeArrowheads="1"/>
          </p:cNvSpPr>
          <p:nvPr/>
        </p:nvSpPr>
        <p:spPr bwMode="auto">
          <a:xfrm>
            <a:off x="3886200" y="914400"/>
            <a:ext cx="5029200" cy="4524315"/>
          </a:xfrm>
          <a:prstGeom prst="rect">
            <a:avLst/>
          </a:prstGeom>
          <a:noFill/>
          <a:ln w="9525">
            <a:noFill/>
            <a:miter lim="800000"/>
            <a:headEnd/>
            <a:tailEnd/>
          </a:ln>
          <a:effectLst/>
        </p:spPr>
        <p:txBody>
          <a:bodyPr wrap="square">
            <a:spAutoFit/>
          </a:bodyPr>
          <a:lstStyle/>
          <a:p>
            <a:pPr marL="515938" indent="-515938">
              <a:spcBef>
                <a:spcPct val="50000"/>
              </a:spcBef>
              <a:buClr>
                <a:schemeClr val="accent2"/>
              </a:buClr>
              <a:buFontTx/>
              <a:buAutoNum type="arabicPeriod"/>
            </a:pPr>
            <a:r>
              <a:rPr lang="en-US" sz="2400" dirty="0">
                <a:latin typeface="Arial" pitchFamily="34" charset="0"/>
                <a:cs typeface="Arial" pitchFamily="34" charset="0"/>
              </a:rPr>
              <a:t>Settled the Algerian </a:t>
            </a:r>
            <a:br>
              <a:rPr lang="en-US" sz="2400" dirty="0">
                <a:latin typeface="Arial" pitchFamily="34" charset="0"/>
                <a:cs typeface="Arial" pitchFamily="34" charset="0"/>
              </a:rPr>
            </a:br>
            <a:r>
              <a:rPr lang="en-US" sz="2400" dirty="0">
                <a:latin typeface="Arial" pitchFamily="34" charset="0"/>
                <a:cs typeface="Arial" pitchFamily="34" charset="0"/>
              </a:rPr>
              <a:t>Crisis.</a:t>
            </a:r>
          </a:p>
          <a:p>
            <a:pPr marL="515938" indent="-515938">
              <a:spcBef>
                <a:spcPct val="50000"/>
              </a:spcBef>
              <a:buClr>
                <a:schemeClr val="accent2"/>
              </a:buClr>
              <a:buFontTx/>
              <a:buAutoNum type="arabicPeriod"/>
            </a:pPr>
            <a:r>
              <a:rPr lang="en-US" sz="2400" dirty="0">
                <a:latin typeface="Arial" pitchFamily="34" charset="0"/>
                <a:cs typeface="Arial" pitchFamily="34" charset="0"/>
              </a:rPr>
              <a:t>Made France a </a:t>
            </a:r>
            <a:br>
              <a:rPr lang="en-US" sz="2400" dirty="0">
                <a:latin typeface="Arial" pitchFamily="34" charset="0"/>
                <a:cs typeface="Arial" pitchFamily="34" charset="0"/>
              </a:rPr>
            </a:br>
            <a:r>
              <a:rPr lang="en-US" sz="2400" dirty="0">
                <a:latin typeface="Arial" pitchFamily="34" charset="0"/>
                <a:cs typeface="Arial" pitchFamily="34" charset="0"/>
              </a:rPr>
              <a:t>nuclear power.</a:t>
            </a:r>
          </a:p>
          <a:p>
            <a:pPr marL="515938" indent="-515938">
              <a:spcBef>
                <a:spcPct val="50000"/>
              </a:spcBef>
              <a:buClr>
                <a:schemeClr val="accent2"/>
              </a:buClr>
              <a:buFontTx/>
              <a:buAutoNum type="arabicPeriod"/>
            </a:pPr>
            <a:r>
              <a:rPr lang="en-US" sz="2400" dirty="0">
                <a:latin typeface="Arial" pitchFamily="34" charset="0"/>
                <a:cs typeface="Arial" pitchFamily="34" charset="0"/>
              </a:rPr>
              <a:t>Sustained general </a:t>
            </a:r>
            <a:br>
              <a:rPr lang="en-US" sz="2400" dirty="0">
                <a:latin typeface="Arial" pitchFamily="34" charset="0"/>
                <a:cs typeface="Arial" pitchFamily="34" charset="0"/>
              </a:rPr>
            </a:br>
            <a:r>
              <a:rPr lang="en-US" sz="2400" dirty="0">
                <a:latin typeface="Arial" pitchFamily="34" charset="0"/>
                <a:cs typeface="Arial" pitchFamily="34" charset="0"/>
              </a:rPr>
              <a:t>prosperity.</a:t>
            </a:r>
          </a:p>
          <a:p>
            <a:pPr marL="515938" indent="-515938">
              <a:spcBef>
                <a:spcPct val="50000"/>
              </a:spcBef>
              <a:buClr>
                <a:schemeClr val="accent2"/>
              </a:buClr>
              <a:buFontTx/>
              <a:buAutoNum type="arabicPeriod"/>
            </a:pPr>
            <a:r>
              <a:rPr lang="en-US" sz="2400" dirty="0">
                <a:latin typeface="Arial" pitchFamily="34" charset="0"/>
                <a:cs typeface="Arial" pitchFamily="34" charset="0"/>
              </a:rPr>
              <a:t>Maintained a stable, </a:t>
            </a:r>
            <a:br>
              <a:rPr lang="en-US" sz="2400" dirty="0">
                <a:latin typeface="Arial" pitchFamily="34" charset="0"/>
                <a:cs typeface="Arial" pitchFamily="34" charset="0"/>
              </a:rPr>
            </a:br>
            <a:r>
              <a:rPr lang="en-US" sz="2400" dirty="0">
                <a:latin typeface="Arial" pitchFamily="34" charset="0"/>
                <a:cs typeface="Arial" pitchFamily="34" charset="0"/>
              </a:rPr>
              <a:t>democratic government.</a:t>
            </a:r>
          </a:p>
          <a:p>
            <a:pPr marL="515938" indent="-515938">
              <a:spcBef>
                <a:spcPct val="50000"/>
              </a:spcBef>
              <a:buClr>
                <a:schemeClr val="accent2"/>
              </a:buClr>
              <a:buFontTx/>
              <a:buAutoNum type="arabicPeriod"/>
            </a:pPr>
            <a:r>
              <a:rPr lang="en-US" sz="2400" dirty="0">
                <a:latin typeface="Arial" pitchFamily="34" charset="0"/>
                <a:cs typeface="Arial" pitchFamily="34" charset="0"/>
              </a:rPr>
              <a:t>Made France more </a:t>
            </a:r>
            <a:br>
              <a:rPr lang="en-US" sz="2400" dirty="0">
                <a:latin typeface="Arial" pitchFamily="34" charset="0"/>
                <a:cs typeface="Arial" pitchFamily="34" charset="0"/>
              </a:rPr>
            </a:br>
            <a:r>
              <a:rPr lang="en-US" sz="2400" dirty="0">
                <a:latin typeface="Arial" pitchFamily="34" charset="0"/>
                <a:cs typeface="Arial" pitchFamily="34" charset="0"/>
              </a:rPr>
              <a:t>politically independent.</a:t>
            </a:r>
          </a:p>
        </p:txBody>
      </p:sp>
      <p:pic>
        <p:nvPicPr>
          <p:cNvPr id="14340" name="Picture 4" descr="Charles_de_Gaulle"/>
          <p:cNvPicPr>
            <a:picLocks noChangeAspect="1" noChangeArrowheads="1"/>
          </p:cNvPicPr>
          <p:nvPr/>
        </p:nvPicPr>
        <p:blipFill>
          <a:blip r:embed="rId2" cstate="print"/>
          <a:srcRect l="2850" r="5939"/>
          <a:stretch>
            <a:fillRect/>
          </a:stretch>
        </p:blipFill>
        <p:spPr bwMode="auto">
          <a:xfrm>
            <a:off x="685800" y="914400"/>
            <a:ext cx="2784475" cy="4191000"/>
          </a:xfrm>
          <a:prstGeom prst="rect">
            <a:avLst/>
          </a:prstGeom>
          <a:noFill/>
          <a:ln w="9525">
            <a:solidFill>
              <a:schemeClr val="tx1"/>
            </a:solidFill>
            <a:miter lim="800000"/>
            <a:headEnd/>
            <a:tailEnd/>
          </a:ln>
        </p:spPr>
      </p:pic>
      <p:sp>
        <p:nvSpPr>
          <p:cNvPr id="14341" name="Text Box 5"/>
          <p:cNvSpPr txBox="1">
            <a:spLocks noChangeArrowheads="1"/>
          </p:cNvSpPr>
          <p:nvPr/>
        </p:nvSpPr>
        <p:spPr bwMode="auto">
          <a:xfrm>
            <a:off x="609600" y="5486400"/>
            <a:ext cx="8077200" cy="1200329"/>
          </a:xfrm>
          <a:prstGeom prst="rect">
            <a:avLst/>
          </a:prstGeom>
          <a:noFill/>
          <a:ln w="9525">
            <a:noFill/>
            <a:miter lim="800000"/>
            <a:headEnd/>
            <a:tailEnd/>
          </a:ln>
          <a:effectLst/>
        </p:spPr>
        <p:txBody>
          <a:bodyPr wrap="square">
            <a:spAutoFit/>
          </a:bodyPr>
          <a:lstStyle/>
          <a:p>
            <a:pPr>
              <a:spcBef>
                <a:spcPct val="50000"/>
              </a:spcBef>
              <a:buClr>
                <a:schemeClr val="accent2"/>
              </a:buClr>
            </a:pPr>
            <a:r>
              <a:rPr lang="en-US" sz="2400" dirty="0">
                <a:latin typeface="Arial" pitchFamily="34" charset="0"/>
                <a:cs typeface="Arial" pitchFamily="34" charset="0"/>
              </a:rPr>
              <a:t>BUT, late ’60s student unrest and social changes challenged him.  In 1968 he resigned &amp; died of a heart attack in 1970.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222776"/>
            <a:ext cx="8229600" cy="1138773"/>
          </a:xfrm>
          <a:prstGeom prst="rect">
            <a:avLst/>
          </a:prstGeom>
          <a:noFill/>
          <a:ln w="9525">
            <a:noFill/>
            <a:miter lim="800000"/>
            <a:headEnd/>
            <a:tailEnd/>
          </a:ln>
          <a:effectLst/>
        </p:spPr>
        <p:txBody>
          <a:bodyPr wrap="square" anchor="ctr">
            <a:spAutoFit/>
          </a:bodyPr>
          <a:lstStyle/>
          <a:p>
            <a:pPr>
              <a:spcBef>
                <a:spcPct val="50000"/>
              </a:spcBef>
            </a:pPr>
            <a:r>
              <a:rPr lang="en-US" sz="3400" b="1" dirty="0" smtClean="0">
                <a:solidFill>
                  <a:srgbClr val="D40000"/>
                </a:solidFill>
                <a:effectLst>
                  <a:outerShdw blurRad="38100" dist="38100" dir="2700000" algn="tl">
                    <a:srgbClr val="C0C0C0"/>
                  </a:outerShdw>
                </a:effectLst>
              </a:rPr>
              <a:t>Great Britain: Clement </a:t>
            </a:r>
            <a:r>
              <a:rPr lang="en-US" sz="3400" b="1" dirty="0">
                <a:solidFill>
                  <a:srgbClr val="D40000"/>
                </a:solidFill>
                <a:effectLst>
                  <a:outerShdw blurRad="38100" dist="38100" dir="2700000" algn="tl">
                    <a:srgbClr val="C0C0C0"/>
                  </a:outerShdw>
                </a:effectLst>
              </a:rPr>
              <a:t>Attlee &amp; the Labor Party:  1945-1951</a:t>
            </a:r>
          </a:p>
        </p:txBody>
      </p:sp>
      <p:sp>
        <p:nvSpPr>
          <p:cNvPr id="15363" name="Text Box 3"/>
          <p:cNvSpPr txBox="1">
            <a:spLocks noChangeArrowheads="1"/>
          </p:cNvSpPr>
          <p:nvPr/>
        </p:nvSpPr>
        <p:spPr bwMode="auto">
          <a:xfrm>
            <a:off x="152400" y="1371600"/>
            <a:ext cx="8991600" cy="5224507"/>
          </a:xfrm>
          <a:prstGeom prst="rect">
            <a:avLst/>
          </a:prstGeom>
          <a:noFill/>
          <a:ln w="9525">
            <a:noFill/>
            <a:miter lim="800000"/>
            <a:headEnd/>
            <a:tailEnd/>
          </a:ln>
          <a:effectLst/>
        </p:spPr>
        <p:txBody>
          <a:bodyPr wrap="square">
            <a:spAutoFit/>
          </a:bodyPr>
          <a:lstStyle/>
          <a:p>
            <a:pPr marL="515938" indent="-515938">
              <a:spcBef>
                <a:spcPct val="50000"/>
              </a:spcBef>
              <a:buClr>
                <a:schemeClr val="accent2"/>
              </a:buClr>
              <a:buFontTx/>
              <a:buAutoNum type="arabicPeriod"/>
            </a:pPr>
            <a:r>
              <a:rPr lang="en-US" sz="2300" dirty="0">
                <a:latin typeface="Arial" pitchFamily="34" charset="0"/>
                <a:cs typeface="Arial" pitchFamily="34" charset="0"/>
              </a:rPr>
              <a:t>Limited socialist program</a:t>
            </a:r>
            <a:br>
              <a:rPr lang="en-US" sz="2300" dirty="0">
                <a:latin typeface="Arial" pitchFamily="34" charset="0"/>
                <a:cs typeface="Arial" pitchFamily="34" charset="0"/>
              </a:rPr>
            </a:br>
            <a:r>
              <a:rPr lang="en-US" sz="2300" dirty="0">
                <a:latin typeface="Arial" pitchFamily="34" charset="0"/>
                <a:cs typeface="Arial" pitchFamily="34" charset="0"/>
              </a:rPr>
              <a:t>[modern welfare state].</a:t>
            </a:r>
          </a:p>
          <a:p>
            <a:pPr marL="973138" lvl="1" indent="-342900">
              <a:spcBef>
                <a:spcPct val="50000"/>
              </a:spcBef>
              <a:buClr>
                <a:srgbClr val="008000"/>
              </a:buClr>
              <a:buFont typeface="Wingdings" pitchFamily="2" charset="2"/>
              <a:buChar char="«"/>
            </a:pPr>
            <a:r>
              <a:rPr lang="en-US" sz="2300" dirty="0">
                <a:latin typeface="Arial" pitchFamily="34" charset="0"/>
                <a:cs typeface="Arial" pitchFamily="34" charset="0"/>
              </a:rPr>
              <a:t>Natl. Insurance Act</a:t>
            </a:r>
          </a:p>
          <a:p>
            <a:pPr marL="973138" lvl="1" indent="-342900">
              <a:spcBef>
                <a:spcPct val="50000"/>
              </a:spcBef>
              <a:buClr>
                <a:srgbClr val="008000"/>
              </a:buClr>
              <a:buFont typeface="Wingdings" pitchFamily="2" charset="2"/>
              <a:buChar char="«"/>
            </a:pPr>
            <a:r>
              <a:rPr lang="en-US" sz="2300" dirty="0">
                <a:latin typeface="Arial" pitchFamily="34" charset="0"/>
                <a:cs typeface="Arial" pitchFamily="34" charset="0"/>
              </a:rPr>
              <a:t>Natl. Health Service </a:t>
            </a:r>
            <a:br>
              <a:rPr lang="en-US" sz="2300" dirty="0">
                <a:latin typeface="Arial" pitchFamily="34" charset="0"/>
                <a:cs typeface="Arial" pitchFamily="34" charset="0"/>
              </a:rPr>
            </a:br>
            <a:r>
              <a:rPr lang="en-US" sz="2300" dirty="0">
                <a:latin typeface="Arial" pitchFamily="34" charset="0"/>
                <a:cs typeface="Arial" pitchFamily="34" charset="0"/>
              </a:rPr>
              <a:t>Act</a:t>
            </a:r>
          </a:p>
          <a:p>
            <a:pPr marL="515938" indent="-515938">
              <a:spcBef>
                <a:spcPct val="50000"/>
              </a:spcBef>
              <a:buClr>
                <a:schemeClr val="accent2"/>
              </a:buClr>
              <a:buFontTx/>
              <a:buAutoNum type="arabicPeriod"/>
            </a:pPr>
            <a:r>
              <a:rPr lang="en-US" sz="2300" dirty="0">
                <a:latin typeface="Arial" pitchFamily="34" charset="0"/>
                <a:cs typeface="Arial" pitchFamily="34" charset="0"/>
              </a:rPr>
              <a:t>Nationalized coal mines, </a:t>
            </a:r>
            <a:br>
              <a:rPr lang="en-US" sz="2300" dirty="0">
                <a:latin typeface="Arial" pitchFamily="34" charset="0"/>
                <a:cs typeface="Arial" pitchFamily="34" charset="0"/>
              </a:rPr>
            </a:br>
            <a:r>
              <a:rPr lang="en-US" sz="2300" dirty="0">
                <a:latin typeface="Arial" pitchFamily="34" charset="0"/>
                <a:cs typeface="Arial" pitchFamily="34" charset="0"/>
              </a:rPr>
              <a:t>public utilities, steel </a:t>
            </a:r>
            <a:br>
              <a:rPr lang="en-US" sz="2300" dirty="0">
                <a:latin typeface="Arial" pitchFamily="34" charset="0"/>
                <a:cs typeface="Arial" pitchFamily="34" charset="0"/>
              </a:rPr>
            </a:br>
            <a:r>
              <a:rPr lang="en-US" sz="2300" dirty="0">
                <a:latin typeface="Arial" pitchFamily="34" charset="0"/>
                <a:cs typeface="Arial" pitchFamily="34" charset="0"/>
              </a:rPr>
              <a:t>industry, the Bank of </a:t>
            </a:r>
            <a:br>
              <a:rPr lang="en-US" sz="2300" dirty="0">
                <a:latin typeface="Arial" pitchFamily="34" charset="0"/>
                <a:cs typeface="Arial" pitchFamily="34" charset="0"/>
              </a:rPr>
            </a:br>
            <a:r>
              <a:rPr lang="en-US" sz="2300" dirty="0">
                <a:latin typeface="Arial" pitchFamily="34" charset="0"/>
                <a:cs typeface="Arial" pitchFamily="34" charset="0"/>
              </a:rPr>
              <a:t>England, RRs, motor </a:t>
            </a:r>
            <a:br>
              <a:rPr lang="en-US" sz="2300" dirty="0">
                <a:latin typeface="Arial" pitchFamily="34" charset="0"/>
                <a:cs typeface="Arial" pitchFamily="34" charset="0"/>
              </a:rPr>
            </a:br>
            <a:r>
              <a:rPr lang="en-US" sz="2300" dirty="0">
                <a:latin typeface="Arial" pitchFamily="34" charset="0"/>
                <a:cs typeface="Arial" pitchFamily="34" charset="0"/>
              </a:rPr>
              <a:t>transportation, and aviation. </a:t>
            </a:r>
          </a:p>
          <a:p>
            <a:pPr marL="515938" indent="-515938">
              <a:spcBef>
                <a:spcPct val="50000"/>
              </a:spcBef>
              <a:buClr>
                <a:schemeClr val="accent2"/>
              </a:buClr>
              <a:buFontTx/>
              <a:buAutoNum type="arabicPeriod"/>
            </a:pPr>
            <a:r>
              <a:rPr lang="en-US" sz="2300" dirty="0">
                <a:latin typeface="Arial" pitchFamily="34" charset="0"/>
                <a:cs typeface="Arial" pitchFamily="34" charset="0"/>
              </a:rPr>
              <a:t>Social insurance legislation: </a:t>
            </a:r>
            <a:r>
              <a:rPr lang="en-US" sz="2300" dirty="0">
                <a:solidFill>
                  <a:srgbClr val="FF0000"/>
                </a:solidFill>
                <a:latin typeface="Arial" pitchFamily="34" charset="0"/>
                <a:cs typeface="Arial" pitchFamily="34" charset="0"/>
                <a:sym typeface="Wingdings" pitchFamily="2" charset="2"/>
              </a:rPr>
              <a:t>“Cradle-to-Grave” security</a:t>
            </a:r>
            <a:r>
              <a:rPr lang="en-US" sz="2300" dirty="0">
                <a:latin typeface="Arial" pitchFamily="34" charset="0"/>
                <a:cs typeface="Arial" pitchFamily="34" charset="0"/>
                <a:sym typeface="Wingdings" pitchFamily="2" charset="2"/>
              </a:rPr>
              <a:t>.</a:t>
            </a:r>
          </a:p>
          <a:p>
            <a:pPr marL="515938" indent="-515938">
              <a:spcBef>
                <a:spcPct val="50000"/>
              </a:spcBef>
              <a:buClr>
                <a:schemeClr val="accent2"/>
              </a:buClr>
              <a:buFontTx/>
              <a:buAutoNum type="arabicPeriod"/>
            </a:pPr>
            <a:r>
              <a:rPr lang="en-US" sz="2300" dirty="0">
                <a:latin typeface="Arial" pitchFamily="34" charset="0"/>
                <a:cs typeface="Arial" pitchFamily="34" charset="0"/>
                <a:sym typeface="Wingdings" pitchFamily="2" charset="2"/>
              </a:rPr>
              <a:t>Socialized medicine  free national health care.</a:t>
            </a:r>
            <a:endParaRPr lang="en-US" sz="2300" dirty="0">
              <a:latin typeface="Arial" pitchFamily="34" charset="0"/>
              <a:cs typeface="Arial" pitchFamily="34" charset="0"/>
            </a:endParaRPr>
          </a:p>
        </p:txBody>
      </p:sp>
      <p:pic>
        <p:nvPicPr>
          <p:cNvPr id="15364" name="Picture 4" descr="attlee"/>
          <p:cNvPicPr>
            <a:picLocks noChangeAspect="1" noChangeArrowheads="1"/>
          </p:cNvPicPr>
          <p:nvPr/>
        </p:nvPicPr>
        <p:blipFill>
          <a:blip r:embed="rId2" cstate="print">
            <a:lum contrast="6000"/>
          </a:blip>
          <a:srcRect/>
          <a:stretch>
            <a:fillRect/>
          </a:stretch>
        </p:blipFill>
        <p:spPr bwMode="auto">
          <a:xfrm>
            <a:off x="6324600" y="1600200"/>
            <a:ext cx="2547938"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374650"/>
            <a:ext cx="7772400" cy="844550"/>
          </a:xfrm>
        </p:spPr>
        <p:txBody>
          <a:bodyPr>
            <a:normAutofit fontScale="90000"/>
          </a:bodyPr>
          <a:lstStyle/>
          <a:p>
            <a:r>
              <a:rPr lang="en-US" sz="8000" b="1" dirty="0"/>
              <a:t>USSR</a:t>
            </a:r>
          </a:p>
        </p:txBody>
      </p:sp>
      <p:sp>
        <p:nvSpPr>
          <p:cNvPr id="6147" name="Rectangle 3"/>
          <p:cNvSpPr>
            <a:spLocks noGrp="1" noChangeArrowheads="1"/>
          </p:cNvSpPr>
          <p:nvPr>
            <p:ph type="body" idx="1"/>
          </p:nvPr>
        </p:nvSpPr>
        <p:spPr>
          <a:xfrm>
            <a:off x="152400" y="1524000"/>
            <a:ext cx="5334000" cy="4953000"/>
          </a:xfrm>
        </p:spPr>
        <p:txBody>
          <a:bodyPr>
            <a:normAutofit/>
          </a:bodyPr>
          <a:lstStyle/>
          <a:p>
            <a:r>
              <a:rPr lang="en-US" sz="2800" dirty="0" smtClean="0"/>
              <a:t>Puppet </a:t>
            </a:r>
            <a:r>
              <a:rPr lang="en-US" sz="2800" dirty="0" err="1"/>
              <a:t>govts</a:t>
            </a:r>
            <a:r>
              <a:rPr lang="en-US" sz="2800" dirty="0"/>
              <a:t>. established by force to protect Western frontiers (Buffer Zone)</a:t>
            </a:r>
          </a:p>
          <a:p>
            <a:r>
              <a:rPr lang="en-US" sz="2800" dirty="0"/>
              <a:t>“Satellites”- Poland, Czech., Hungary, Romania, Bulgaria (Bloc countries)</a:t>
            </a:r>
          </a:p>
          <a:p>
            <a:r>
              <a:rPr lang="en-US" sz="2800" dirty="0"/>
              <a:t>Albania and  Yugoslavia- Communist</a:t>
            </a:r>
          </a:p>
          <a:p>
            <a:pPr lvl="1"/>
            <a:r>
              <a:rPr lang="en-US" dirty="0"/>
              <a:t>Part of Soviet Bloc </a:t>
            </a:r>
          </a:p>
        </p:txBody>
      </p:sp>
      <p:pic>
        <p:nvPicPr>
          <p:cNvPr id="4" name="Content Placeholder 10" descr="iron_curtain_TBBJ.gif"/>
          <p:cNvPicPr>
            <a:picLocks noChangeAspect="1"/>
          </p:cNvPicPr>
          <p:nvPr/>
        </p:nvPicPr>
        <p:blipFill>
          <a:blip r:embed="rId2" cstate="print"/>
          <a:stretch>
            <a:fillRect/>
          </a:stretch>
        </p:blipFill>
        <p:spPr>
          <a:xfrm>
            <a:off x="5638800" y="1981200"/>
            <a:ext cx="3200400" cy="3886200"/>
          </a:xfrm>
          <a:prstGeom prst="rect">
            <a:avLst/>
          </a:prstGeom>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85800" y="146576"/>
            <a:ext cx="8001000" cy="1138773"/>
          </a:xfrm>
          <a:prstGeom prst="rect">
            <a:avLst/>
          </a:prstGeom>
          <a:noFill/>
          <a:ln w="9525">
            <a:noFill/>
            <a:miter lim="800000"/>
            <a:headEnd/>
            <a:tailEnd/>
          </a:ln>
          <a:effectLst/>
        </p:spPr>
        <p:txBody>
          <a:bodyPr wrap="square" anchor="ctr">
            <a:spAutoFit/>
          </a:bodyPr>
          <a:lstStyle/>
          <a:p>
            <a:pPr>
              <a:spcBef>
                <a:spcPct val="50000"/>
              </a:spcBef>
            </a:pPr>
            <a:r>
              <a:rPr lang="en-US" sz="3400" b="1" dirty="0">
                <a:solidFill>
                  <a:srgbClr val="D40000"/>
                </a:solidFill>
                <a:effectLst>
                  <a:outerShdw blurRad="38100" dist="38100" dir="2700000" algn="tl">
                    <a:srgbClr val="C0C0C0"/>
                  </a:outerShdw>
                </a:effectLst>
              </a:rPr>
              <a:t>Clement Attlee &amp; the Labor Party:  1945-1951</a:t>
            </a:r>
          </a:p>
        </p:txBody>
      </p:sp>
      <p:sp>
        <p:nvSpPr>
          <p:cNvPr id="52227" name="Text Box 3"/>
          <p:cNvSpPr txBox="1">
            <a:spLocks noChangeArrowheads="1"/>
          </p:cNvSpPr>
          <p:nvPr/>
        </p:nvSpPr>
        <p:spPr bwMode="auto">
          <a:xfrm>
            <a:off x="457200" y="1600200"/>
            <a:ext cx="8077200" cy="4093428"/>
          </a:xfrm>
          <a:prstGeom prst="rect">
            <a:avLst/>
          </a:prstGeom>
          <a:noFill/>
          <a:ln w="9525">
            <a:noFill/>
            <a:miter lim="800000"/>
            <a:headEnd/>
            <a:tailEnd/>
          </a:ln>
          <a:effectLst/>
        </p:spPr>
        <p:txBody>
          <a:bodyPr wrap="square">
            <a:spAutoFit/>
          </a:bodyPr>
          <a:lstStyle/>
          <a:p>
            <a:pPr marL="515938" indent="-515938">
              <a:spcBef>
                <a:spcPct val="50000"/>
              </a:spcBef>
              <a:buClr>
                <a:schemeClr val="accent2"/>
              </a:buClr>
              <a:buFontTx/>
              <a:buAutoNum type="arabicPeriod" startAt="6"/>
            </a:pPr>
            <a:r>
              <a:rPr lang="en-US" sz="2600" dirty="0">
                <a:latin typeface="Arial" pitchFamily="34" charset="0"/>
                <a:cs typeface="Arial" pitchFamily="34" charset="0"/>
                <a:sym typeface="Wingdings" pitchFamily="2" charset="2"/>
              </a:rPr>
              <a:t>Britain is in a big debt!</a:t>
            </a:r>
          </a:p>
          <a:p>
            <a:pPr marL="515938" indent="-515938">
              <a:spcBef>
                <a:spcPct val="50000"/>
              </a:spcBef>
              <a:buClr>
                <a:schemeClr val="accent2"/>
              </a:buClr>
              <a:buFontTx/>
              <a:buAutoNum type="arabicPeriod" startAt="6"/>
            </a:pPr>
            <a:r>
              <a:rPr lang="en-US" sz="2600" dirty="0">
                <a:latin typeface="Arial" pitchFamily="34" charset="0"/>
                <a:cs typeface="Arial" pitchFamily="34" charset="0"/>
                <a:sym typeface="Wingdings" pitchFamily="2" charset="2"/>
              </a:rPr>
              <a:t>The beginning of the end of the British Empire.</a:t>
            </a:r>
          </a:p>
          <a:p>
            <a:pPr marL="973138" lvl="1" indent="-342900">
              <a:spcBef>
                <a:spcPct val="50000"/>
              </a:spcBef>
              <a:buClr>
                <a:srgbClr val="D40000"/>
              </a:buClr>
              <a:buSzPct val="110000"/>
              <a:buFont typeface="Wingdings" pitchFamily="2" charset="2"/>
              <a:buChar char="§"/>
            </a:pPr>
            <a:r>
              <a:rPr lang="en-US" sz="2600" dirty="0">
                <a:latin typeface="Arial" pitchFamily="34" charset="0"/>
                <a:cs typeface="Arial" pitchFamily="34" charset="0"/>
              </a:rPr>
              <a:t>India – 1947</a:t>
            </a:r>
            <a:br>
              <a:rPr lang="en-US" sz="2600" dirty="0">
                <a:latin typeface="Arial" pitchFamily="34" charset="0"/>
                <a:cs typeface="Arial" pitchFamily="34" charset="0"/>
              </a:rPr>
            </a:br>
            <a:endParaRPr lang="en-US" sz="2600" dirty="0">
              <a:latin typeface="Arial" pitchFamily="34" charset="0"/>
              <a:cs typeface="Arial" pitchFamily="34" charset="0"/>
            </a:endParaRPr>
          </a:p>
          <a:p>
            <a:pPr marL="973138" lvl="1" indent="-342900">
              <a:spcBef>
                <a:spcPct val="50000"/>
              </a:spcBef>
              <a:buClr>
                <a:srgbClr val="D40000"/>
              </a:buClr>
              <a:buSzPct val="110000"/>
              <a:buFont typeface="Wingdings" pitchFamily="2" charset="2"/>
              <a:buChar char="§"/>
            </a:pPr>
            <a:r>
              <a:rPr lang="en-US" sz="2600" dirty="0">
                <a:latin typeface="Arial" pitchFamily="34" charset="0"/>
                <a:cs typeface="Arial" pitchFamily="34" charset="0"/>
              </a:rPr>
              <a:t>Palestine – 1948</a:t>
            </a:r>
            <a:br>
              <a:rPr lang="en-US" sz="2600" dirty="0">
                <a:latin typeface="Arial" pitchFamily="34" charset="0"/>
                <a:cs typeface="Arial" pitchFamily="34" charset="0"/>
              </a:rPr>
            </a:br>
            <a:endParaRPr lang="en-US" sz="2600" dirty="0">
              <a:latin typeface="Arial" pitchFamily="34" charset="0"/>
              <a:cs typeface="Arial" pitchFamily="34" charset="0"/>
            </a:endParaRPr>
          </a:p>
          <a:p>
            <a:pPr marL="973138" lvl="1" indent="-342900">
              <a:spcBef>
                <a:spcPct val="50000"/>
              </a:spcBef>
              <a:buClr>
                <a:srgbClr val="D40000"/>
              </a:buClr>
              <a:buSzPct val="110000"/>
              <a:buFont typeface="Wingdings" pitchFamily="2" charset="2"/>
              <a:buChar char="§"/>
            </a:pPr>
            <a:r>
              <a:rPr lang="en-US" sz="2600" dirty="0">
                <a:latin typeface="Arial" pitchFamily="34" charset="0"/>
                <a:cs typeface="Arial" pitchFamily="34" charset="0"/>
              </a:rPr>
              <a:t>Kenya </a:t>
            </a:r>
            <a:r>
              <a:rPr lang="en-US" sz="2600" dirty="0">
                <a:latin typeface="Arial" pitchFamily="34" charset="0"/>
                <a:cs typeface="Arial" pitchFamily="34" charset="0"/>
                <a:sym typeface="Wingdings" pitchFamily="2" charset="2"/>
              </a:rPr>
              <a:t> Mau </a:t>
            </a:r>
            <a:r>
              <a:rPr lang="en-US" sz="2600" dirty="0" err="1">
                <a:latin typeface="Arial" pitchFamily="34" charset="0"/>
                <a:cs typeface="Arial" pitchFamily="34" charset="0"/>
                <a:sym typeface="Wingdings" pitchFamily="2" charset="2"/>
              </a:rPr>
              <a:t>Mau</a:t>
            </a:r>
            <a:r>
              <a:rPr lang="en-US" sz="2600" dirty="0">
                <a:latin typeface="Arial" pitchFamily="34" charset="0"/>
                <a:cs typeface="Arial" pitchFamily="34" charset="0"/>
                <a:sym typeface="Wingdings" pitchFamily="2" charset="2"/>
              </a:rPr>
              <a:t> </a:t>
            </a:r>
            <a:br>
              <a:rPr lang="en-US" sz="2600" dirty="0">
                <a:latin typeface="Arial" pitchFamily="34" charset="0"/>
                <a:cs typeface="Arial" pitchFamily="34" charset="0"/>
                <a:sym typeface="Wingdings" pitchFamily="2" charset="2"/>
              </a:rPr>
            </a:br>
            <a:r>
              <a:rPr lang="en-US" sz="2600" dirty="0">
                <a:latin typeface="Arial" pitchFamily="34" charset="0"/>
                <a:cs typeface="Arial" pitchFamily="34" charset="0"/>
                <a:sym typeface="Wingdings" pitchFamily="2" charset="2"/>
              </a:rPr>
              <a:t>uprising - 1955</a:t>
            </a:r>
            <a:endParaRPr lang="en-US" sz="2600" dirty="0">
              <a:latin typeface="Arial" pitchFamily="34" charset="0"/>
              <a:cs typeface="Arial" pitchFamily="34" charset="0"/>
            </a:endParaRPr>
          </a:p>
        </p:txBody>
      </p:sp>
      <p:pic>
        <p:nvPicPr>
          <p:cNvPr id="52229" name="Picture 5" descr="Mau Mau"/>
          <p:cNvPicPr>
            <a:picLocks noChangeAspect="1" noChangeArrowheads="1"/>
          </p:cNvPicPr>
          <p:nvPr/>
        </p:nvPicPr>
        <p:blipFill>
          <a:blip r:embed="rId2" cstate="print"/>
          <a:srcRect/>
          <a:stretch>
            <a:fillRect/>
          </a:stretch>
        </p:blipFill>
        <p:spPr bwMode="auto">
          <a:xfrm>
            <a:off x="5638800" y="4800600"/>
            <a:ext cx="1146175" cy="1828800"/>
          </a:xfrm>
          <a:prstGeom prst="rect">
            <a:avLst/>
          </a:prstGeom>
          <a:noFill/>
          <a:ln w="9525">
            <a:solidFill>
              <a:schemeClr val="tx1"/>
            </a:solidFill>
            <a:miter lim="800000"/>
            <a:headEnd/>
            <a:tailEnd/>
          </a:ln>
        </p:spPr>
      </p:pic>
      <p:pic>
        <p:nvPicPr>
          <p:cNvPr id="52231" name="Picture 7" descr="israel%20flag"/>
          <p:cNvPicPr>
            <a:picLocks noChangeAspect="1" noChangeArrowheads="1"/>
          </p:cNvPicPr>
          <p:nvPr/>
        </p:nvPicPr>
        <p:blipFill>
          <a:blip r:embed="rId3" cstate="print"/>
          <a:srcRect/>
          <a:stretch>
            <a:fillRect/>
          </a:stretch>
        </p:blipFill>
        <p:spPr bwMode="auto">
          <a:xfrm>
            <a:off x="7467600" y="3733800"/>
            <a:ext cx="1285875" cy="938213"/>
          </a:xfrm>
          <a:prstGeom prst="rect">
            <a:avLst/>
          </a:prstGeom>
          <a:noFill/>
        </p:spPr>
      </p:pic>
      <p:pic>
        <p:nvPicPr>
          <p:cNvPr id="52233" name="Picture 9" descr="gandhi"/>
          <p:cNvPicPr>
            <a:picLocks noChangeAspect="1" noChangeArrowheads="1"/>
          </p:cNvPicPr>
          <p:nvPr/>
        </p:nvPicPr>
        <p:blipFill>
          <a:blip r:embed="rId4" cstate="print"/>
          <a:srcRect/>
          <a:stretch>
            <a:fillRect/>
          </a:stretch>
        </p:blipFill>
        <p:spPr bwMode="auto">
          <a:xfrm>
            <a:off x="5715000" y="2743200"/>
            <a:ext cx="1328738" cy="1390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left)">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ipe(left)">
                                      <p:cBhvr>
                                        <p:cTn id="17" dur="500"/>
                                        <p:tgtEl>
                                          <p:spTgt spid="52227">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2233"/>
                                        </p:tgtEl>
                                        <p:attrNameLst>
                                          <p:attrName>style.visibility</p:attrName>
                                        </p:attrNameLst>
                                      </p:cBhvr>
                                      <p:to>
                                        <p:strVal val="visible"/>
                                      </p:to>
                                    </p:set>
                                    <p:animEffect transition="in" filter="dissolve">
                                      <p:cBhvr>
                                        <p:cTn id="20" dur="500"/>
                                        <p:tgtEl>
                                          <p:spTgt spid="522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Effect transition="in" filter="wipe(left)">
                                      <p:cBhvr>
                                        <p:cTn id="25" dur="500"/>
                                        <p:tgtEl>
                                          <p:spTgt spid="52227">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2231"/>
                                        </p:tgtEl>
                                        <p:attrNameLst>
                                          <p:attrName>style.visibility</p:attrName>
                                        </p:attrNameLst>
                                      </p:cBhvr>
                                      <p:to>
                                        <p:strVal val="visible"/>
                                      </p:to>
                                    </p:set>
                                    <p:animEffect transition="in" filter="dissolve">
                                      <p:cBhvr>
                                        <p:cTn id="28" dur="500"/>
                                        <p:tgtEl>
                                          <p:spTgt spid="522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2227">
                                            <p:txEl>
                                              <p:pRg st="4" end="4"/>
                                            </p:txEl>
                                          </p:spTgt>
                                        </p:tgtEl>
                                        <p:attrNameLst>
                                          <p:attrName>style.visibility</p:attrName>
                                        </p:attrNameLst>
                                      </p:cBhvr>
                                      <p:to>
                                        <p:strVal val="visible"/>
                                      </p:to>
                                    </p:set>
                                    <p:animEffect transition="in" filter="wipe(left)">
                                      <p:cBhvr>
                                        <p:cTn id="33" dur="500"/>
                                        <p:tgtEl>
                                          <p:spTgt spid="52227">
                                            <p:txEl>
                                              <p:pRg st="4" end="4"/>
                                            </p:txEl>
                                          </p:spTgt>
                                        </p:tgtEl>
                                      </p:cBhvr>
                                    </p:animEffect>
                                  </p:childTnLst>
                                </p:cTn>
                              </p:par>
                              <p:par>
                                <p:cTn id="34" presetID="20" presetClass="entr" presetSubtype="0" fill="hold" nodeType="withEffect">
                                  <p:stCondLst>
                                    <p:cond delay="0"/>
                                  </p:stCondLst>
                                  <p:childTnLst>
                                    <p:set>
                                      <p:cBhvr>
                                        <p:cTn id="35" dur="1" fill="hold">
                                          <p:stCondLst>
                                            <p:cond delay="0"/>
                                          </p:stCondLst>
                                        </p:cTn>
                                        <p:tgtEl>
                                          <p:spTgt spid="52229"/>
                                        </p:tgtEl>
                                        <p:attrNameLst>
                                          <p:attrName>style.visibility</p:attrName>
                                        </p:attrNameLst>
                                      </p:cBhvr>
                                      <p:to>
                                        <p:strVal val="visible"/>
                                      </p:to>
                                    </p:set>
                                    <p:animEffect transition="in" filter="wedge">
                                      <p:cBhvr>
                                        <p:cTn id="36"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58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dirty="0">
                <a:solidFill>
                  <a:srgbClr val="D40000"/>
                </a:solidFill>
                <a:effectLst>
                  <a:outerShdw blurRad="38100" dist="38100" dir="2700000" algn="tl">
                    <a:srgbClr val="C0C0C0"/>
                  </a:outerShdw>
                </a:effectLst>
              </a:rPr>
              <a:t>Churchill Returns: 1951-1955</a:t>
            </a:r>
          </a:p>
        </p:txBody>
      </p:sp>
      <p:pic>
        <p:nvPicPr>
          <p:cNvPr id="16387" name="Picture 3" descr="Churchill-1951-TimeMag"/>
          <p:cNvPicPr>
            <a:picLocks noChangeAspect="1" noChangeArrowheads="1"/>
          </p:cNvPicPr>
          <p:nvPr/>
        </p:nvPicPr>
        <p:blipFill>
          <a:blip r:embed="rId2" cstate="print">
            <a:lum contrast="6000"/>
          </a:blip>
          <a:srcRect/>
          <a:stretch>
            <a:fillRect/>
          </a:stretch>
        </p:blipFill>
        <p:spPr bwMode="auto">
          <a:xfrm>
            <a:off x="5867400" y="990600"/>
            <a:ext cx="2536825" cy="3343275"/>
          </a:xfrm>
          <a:prstGeom prst="rect">
            <a:avLst/>
          </a:prstGeom>
          <a:noFill/>
          <a:ln w="9525">
            <a:solidFill>
              <a:schemeClr val="tx1"/>
            </a:solidFill>
            <a:miter lim="800000"/>
            <a:headEnd/>
            <a:tailEnd/>
          </a:ln>
        </p:spPr>
      </p:pic>
      <p:pic>
        <p:nvPicPr>
          <p:cNvPr id="16388" name="Picture 4" descr="cartoon-CHurchill returns - 1951"/>
          <p:cNvPicPr>
            <a:picLocks noChangeAspect="1" noChangeArrowheads="1"/>
          </p:cNvPicPr>
          <p:nvPr/>
        </p:nvPicPr>
        <p:blipFill>
          <a:blip r:embed="rId3" cstate="print">
            <a:lum bright="-6000" contrast="6000"/>
          </a:blip>
          <a:srcRect l="2168" t="1334" r="2438" b="2667"/>
          <a:stretch>
            <a:fillRect/>
          </a:stretch>
        </p:blipFill>
        <p:spPr bwMode="auto">
          <a:xfrm>
            <a:off x="914400" y="990600"/>
            <a:ext cx="3352800" cy="5486400"/>
          </a:xfrm>
          <a:prstGeom prst="rect">
            <a:avLst/>
          </a:prstGeom>
          <a:noFill/>
          <a:ln w="9525">
            <a:solidFill>
              <a:schemeClr val="tx1"/>
            </a:solidFill>
            <a:miter lim="800000"/>
            <a:headEnd/>
            <a:tailEnd/>
          </a:ln>
        </p:spPr>
      </p:pic>
      <p:sp>
        <p:nvSpPr>
          <p:cNvPr id="16389" name="Text Box 5"/>
          <p:cNvSpPr txBox="1">
            <a:spLocks noChangeArrowheads="1"/>
          </p:cNvSpPr>
          <p:nvPr/>
        </p:nvSpPr>
        <p:spPr bwMode="auto">
          <a:xfrm>
            <a:off x="5486400" y="4495800"/>
            <a:ext cx="3429000" cy="1997075"/>
          </a:xfrm>
          <a:prstGeom prst="rect">
            <a:avLst/>
          </a:prstGeom>
          <a:noFill/>
          <a:ln w="9525">
            <a:noFill/>
            <a:miter lim="800000"/>
            <a:headEnd/>
            <a:tailEnd/>
          </a:ln>
          <a:effectLst/>
        </p:spPr>
        <p:txBody>
          <a:bodyPr>
            <a:spAutoFit/>
          </a:bodyPr>
          <a:lstStyle/>
          <a:p>
            <a:pPr algn="ctr">
              <a:spcBef>
                <a:spcPct val="50000"/>
              </a:spcBef>
              <a:buClr>
                <a:schemeClr val="accent2"/>
              </a:buClr>
            </a:pPr>
            <a:r>
              <a:rPr lang="en-US" sz="2500" dirty="0">
                <a:latin typeface="Comic Sans MS" pitchFamily="66" charset="0"/>
                <a:sym typeface="Wingdings" pitchFamily="2" charset="2"/>
              </a:rPr>
              <a:t>He never really tried to destroy the “welfare state” established by Attlee’s government.</a:t>
            </a:r>
            <a:endParaRPr lang="en-US" sz="2500" dirty="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8600" y="228600"/>
            <a:ext cx="8229600" cy="646331"/>
          </a:xfrm>
          <a:prstGeom prst="rect">
            <a:avLst/>
          </a:prstGeom>
          <a:noFill/>
          <a:ln w="9525">
            <a:noFill/>
            <a:miter lim="800000"/>
            <a:headEnd/>
            <a:tailEnd/>
          </a:ln>
          <a:effectLst/>
        </p:spPr>
        <p:txBody>
          <a:bodyPr wrap="square" anchor="ctr">
            <a:spAutoFit/>
          </a:bodyPr>
          <a:lstStyle/>
          <a:p>
            <a:pPr>
              <a:spcBef>
                <a:spcPct val="50000"/>
              </a:spcBef>
            </a:pPr>
            <a:r>
              <a:rPr lang="en-US" sz="3600" b="1" dirty="0">
                <a:solidFill>
                  <a:srgbClr val="D40000"/>
                </a:solidFill>
                <a:effectLst>
                  <a:outerShdw blurRad="38100" dist="38100" dir="2700000" algn="tl">
                    <a:srgbClr val="C0C0C0"/>
                  </a:outerShdw>
                </a:effectLst>
              </a:rPr>
              <a:t>The Federated </a:t>
            </a:r>
            <a:r>
              <a:rPr lang="en-US" sz="3600" b="1" dirty="0" smtClean="0">
                <a:solidFill>
                  <a:srgbClr val="D40000"/>
                </a:solidFill>
                <a:effectLst>
                  <a:outerShdw blurRad="38100" dist="38100" dir="2700000" algn="tl">
                    <a:srgbClr val="C0C0C0"/>
                  </a:outerShdw>
                </a:effectLst>
              </a:rPr>
              <a:t>Republic of </a:t>
            </a:r>
            <a:r>
              <a:rPr lang="en-US" sz="3600" b="1" dirty="0">
                <a:solidFill>
                  <a:srgbClr val="D40000"/>
                </a:solidFill>
                <a:effectLst>
                  <a:outerShdw blurRad="38100" dist="38100" dir="2700000" algn="tl">
                    <a:srgbClr val="C0C0C0"/>
                  </a:outerShdw>
                </a:effectLst>
              </a:rPr>
              <a:t>Germany</a:t>
            </a:r>
          </a:p>
        </p:txBody>
      </p:sp>
      <p:sp>
        <p:nvSpPr>
          <p:cNvPr id="17412" name="Text Box 4"/>
          <p:cNvSpPr txBox="1">
            <a:spLocks noChangeArrowheads="1"/>
          </p:cNvSpPr>
          <p:nvPr/>
        </p:nvSpPr>
        <p:spPr bwMode="auto">
          <a:xfrm>
            <a:off x="228600" y="1371600"/>
            <a:ext cx="8458200" cy="5262979"/>
          </a:xfrm>
          <a:prstGeom prst="rect">
            <a:avLst/>
          </a:prstGeom>
          <a:noFill/>
          <a:ln w="9525">
            <a:noFill/>
            <a:miter lim="800000"/>
            <a:headEnd/>
            <a:tailEnd/>
          </a:ln>
          <a:effectLst/>
        </p:spPr>
        <p:txBody>
          <a:bodyPr wrap="square">
            <a:spAutoFit/>
          </a:bodyPr>
          <a:lstStyle/>
          <a:p>
            <a:pPr marL="515938" indent="-515938">
              <a:spcBef>
                <a:spcPct val="50000"/>
              </a:spcBef>
              <a:buClr>
                <a:schemeClr val="accent2"/>
              </a:buClr>
              <a:buFontTx/>
              <a:buAutoNum type="arabicPeriod"/>
            </a:pPr>
            <a:r>
              <a:rPr lang="en-US" sz="2400" dirty="0">
                <a:effectLst>
                  <a:outerShdw blurRad="38100" dist="38100" dir="2700000" algn="tl">
                    <a:srgbClr val="C0C0C0"/>
                  </a:outerShdw>
                </a:effectLst>
                <a:latin typeface="Arial" pitchFamily="34" charset="0"/>
                <a:cs typeface="Arial" pitchFamily="34" charset="0"/>
              </a:rPr>
              <a:t>Created in 1949 with</a:t>
            </a:r>
            <a:br>
              <a:rPr lang="en-US" sz="2400" dirty="0">
                <a:effectLst>
                  <a:outerShdw blurRad="38100" dist="38100" dir="2700000" algn="tl">
                    <a:srgbClr val="C0C0C0"/>
                  </a:outerShdw>
                </a:effectLst>
                <a:latin typeface="Arial" pitchFamily="34" charset="0"/>
                <a:cs typeface="Arial" pitchFamily="34" charset="0"/>
              </a:rPr>
            </a:br>
            <a:r>
              <a:rPr lang="en-US" sz="2400" dirty="0">
                <a:effectLst>
                  <a:outerShdw blurRad="38100" dist="38100" dir="2700000" algn="tl">
                    <a:srgbClr val="C0C0C0"/>
                  </a:outerShdw>
                </a:effectLst>
                <a:latin typeface="Arial" pitchFamily="34" charset="0"/>
                <a:cs typeface="Arial" pitchFamily="34" charset="0"/>
              </a:rPr>
              <a:t>the capital at Bonn.</a:t>
            </a:r>
          </a:p>
          <a:p>
            <a:pPr marL="515938" indent="-515938">
              <a:spcBef>
                <a:spcPct val="50000"/>
              </a:spcBef>
              <a:buClr>
                <a:schemeClr val="accent2"/>
              </a:buClr>
              <a:buFontTx/>
              <a:buAutoNum type="arabicPeriod"/>
            </a:pPr>
            <a:r>
              <a:rPr lang="en-US" sz="2400" dirty="0">
                <a:effectLst>
                  <a:outerShdw blurRad="38100" dist="38100" dir="2700000" algn="tl">
                    <a:srgbClr val="C0C0C0"/>
                  </a:outerShdw>
                </a:effectLst>
                <a:latin typeface="Arial" pitchFamily="34" charset="0"/>
                <a:cs typeface="Arial" pitchFamily="34" charset="0"/>
              </a:rPr>
              <a:t>Its army limited to</a:t>
            </a:r>
            <a:br>
              <a:rPr lang="en-US" sz="2400" dirty="0">
                <a:effectLst>
                  <a:outerShdw blurRad="38100" dist="38100" dir="2700000" algn="tl">
                    <a:srgbClr val="C0C0C0"/>
                  </a:outerShdw>
                </a:effectLst>
                <a:latin typeface="Arial" pitchFamily="34" charset="0"/>
                <a:cs typeface="Arial" pitchFamily="34" charset="0"/>
              </a:rPr>
            </a:br>
            <a:r>
              <a:rPr lang="en-US" sz="2400" dirty="0">
                <a:effectLst>
                  <a:outerShdw blurRad="38100" dist="38100" dir="2700000" algn="tl">
                    <a:srgbClr val="C0C0C0"/>
                  </a:outerShdw>
                </a:effectLst>
                <a:latin typeface="Arial" pitchFamily="34" charset="0"/>
                <a:cs typeface="Arial" pitchFamily="34" charset="0"/>
              </a:rPr>
              <a:t>12 divisions [275,000].</a:t>
            </a:r>
          </a:p>
          <a:p>
            <a:pPr marL="515938" indent="-515938">
              <a:spcBef>
                <a:spcPct val="50000"/>
              </a:spcBef>
              <a:buClr>
                <a:schemeClr val="accent2"/>
              </a:buClr>
              <a:buFontTx/>
              <a:buAutoNum type="arabicPeriod"/>
            </a:pPr>
            <a:r>
              <a:rPr lang="en-US" sz="2400" dirty="0" err="1">
                <a:effectLst>
                  <a:outerShdw blurRad="38100" dist="38100" dir="2700000" algn="tl">
                    <a:srgbClr val="C0C0C0"/>
                  </a:outerShdw>
                </a:effectLst>
                <a:latin typeface="Arial" pitchFamily="34" charset="0"/>
                <a:cs typeface="Arial" pitchFamily="34" charset="0"/>
              </a:rPr>
              <a:t>Konrad</a:t>
            </a:r>
            <a:r>
              <a:rPr lang="en-US" sz="2400" dirty="0">
                <a:effectLst>
                  <a:outerShdw blurRad="38100" dist="38100" dir="2700000" algn="tl">
                    <a:srgbClr val="C0C0C0"/>
                  </a:outerShdw>
                </a:effectLst>
                <a:latin typeface="Arial" pitchFamily="34" charset="0"/>
                <a:cs typeface="Arial" pitchFamily="34" charset="0"/>
              </a:rPr>
              <a:t> Adenauer, a</a:t>
            </a:r>
            <a:br>
              <a:rPr lang="en-US" sz="2400" dirty="0">
                <a:effectLst>
                  <a:outerShdw blurRad="38100" dist="38100" dir="2700000" algn="tl">
                    <a:srgbClr val="C0C0C0"/>
                  </a:outerShdw>
                </a:effectLst>
                <a:latin typeface="Arial" pitchFamily="34" charset="0"/>
                <a:cs typeface="Arial" pitchFamily="34" charset="0"/>
              </a:rPr>
            </a:br>
            <a:r>
              <a:rPr lang="en-US" sz="2400" dirty="0">
                <a:effectLst>
                  <a:outerShdw blurRad="38100" dist="38100" dir="2700000" algn="tl">
                    <a:srgbClr val="C0C0C0"/>
                  </a:outerShdw>
                </a:effectLst>
                <a:latin typeface="Arial" pitchFamily="34" charset="0"/>
                <a:cs typeface="Arial" pitchFamily="34" charset="0"/>
              </a:rPr>
              <a:t>Christian Democrat,</a:t>
            </a:r>
            <a:br>
              <a:rPr lang="en-US" sz="2400" dirty="0">
                <a:effectLst>
                  <a:outerShdw blurRad="38100" dist="38100" dir="2700000" algn="tl">
                    <a:srgbClr val="C0C0C0"/>
                  </a:outerShdw>
                </a:effectLst>
                <a:latin typeface="Arial" pitchFamily="34" charset="0"/>
                <a:cs typeface="Arial" pitchFamily="34" charset="0"/>
              </a:rPr>
            </a:br>
            <a:r>
              <a:rPr lang="en-US" sz="2400" dirty="0">
                <a:effectLst>
                  <a:outerShdw blurRad="38100" dist="38100" dir="2700000" algn="tl">
                    <a:srgbClr val="C0C0C0"/>
                  </a:outerShdw>
                </a:effectLst>
                <a:latin typeface="Arial" pitchFamily="34" charset="0"/>
                <a:cs typeface="Arial" pitchFamily="34" charset="0"/>
              </a:rPr>
              <a:t>was its 1</a:t>
            </a:r>
            <a:r>
              <a:rPr lang="en-US" sz="2400" baseline="30000" dirty="0">
                <a:effectLst>
                  <a:outerShdw blurRad="38100" dist="38100" dir="2700000" algn="tl">
                    <a:srgbClr val="C0C0C0"/>
                  </a:outerShdw>
                </a:effectLst>
                <a:latin typeface="Arial" pitchFamily="34" charset="0"/>
                <a:cs typeface="Arial" pitchFamily="34" charset="0"/>
              </a:rPr>
              <a:t>st</a:t>
            </a:r>
            <a:r>
              <a:rPr lang="en-US" sz="2400" dirty="0">
                <a:effectLst>
                  <a:outerShdw blurRad="38100" dist="38100" dir="2700000" algn="tl">
                    <a:srgbClr val="C0C0C0"/>
                  </a:outerShdw>
                </a:effectLst>
                <a:latin typeface="Arial" pitchFamily="34" charset="0"/>
                <a:cs typeface="Arial" pitchFamily="34" charset="0"/>
              </a:rPr>
              <a:t> President.</a:t>
            </a:r>
          </a:p>
          <a:p>
            <a:pPr marL="973138" lvl="1" indent="-342900">
              <a:spcBef>
                <a:spcPct val="50000"/>
              </a:spcBef>
              <a:buClr>
                <a:srgbClr val="D40000"/>
              </a:buClr>
              <a:buSzPct val="110000"/>
              <a:buFont typeface="Wingdings" pitchFamily="2" charset="2"/>
              <a:buChar char="§"/>
            </a:pPr>
            <a:r>
              <a:rPr lang="en-US" sz="2400" dirty="0">
                <a:effectLst>
                  <a:outerShdw blurRad="38100" dist="38100" dir="2700000" algn="tl">
                    <a:srgbClr val="C0C0C0"/>
                  </a:outerShdw>
                </a:effectLst>
                <a:latin typeface="Arial" pitchFamily="34" charset="0"/>
                <a:cs typeface="Arial" pitchFamily="34" charset="0"/>
              </a:rPr>
              <a:t>Coalition of moderates and conservatives.</a:t>
            </a:r>
          </a:p>
          <a:p>
            <a:pPr marL="973138" lvl="1" indent="-342900">
              <a:spcBef>
                <a:spcPct val="50000"/>
              </a:spcBef>
              <a:buClr>
                <a:srgbClr val="D40000"/>
              </a:buClr>
              <a:buSzPct val="110000"/>
              <a:buFont typeface="Wingdings" pitchFamily="2" charset="2"/>
              <a:buChar char="§"/>
            </a:pPr>
            <a:r>
              <a:rPr lang="en-US" sz="2400" dirty="0">
                <a:effectLst>
                  <a:outerShdw blurRad="38100" dist="38100" dir="2700000" algn="tl">
                    <a:srgbClr val="C0C0C0"/>
                  </a:outerShdw>
                </a:effectLst>
                <a:latin typeface="Arial" pitchFamily="34" charset="0"/>
                <a:cs typeface="Arial" pitchFamily="34" charset="0"/>
              </a:rPr>
              <a:t>Pro-Western foreign policy.</a:t>
            </a:r>
          </a:p>
          <a:p>
            <a:pPr marL="973138" lvl="1" indent="-342900">
              <a:spcBef>
                <a:spcPct val="50000"/>
              </a:spcBef>
              <a:buClr>
                <a:srgbClr val="D40000"/>
              </a:buClr>
              <a:buSzPct val="110000"/>
              <a:buFont typeface="Wingdings" pitchFamily="2" charset="2"/>
              <a:buChar char="§"/>
            </a:pPr>
            <a:r>
              <a:rPr lang="en-US" sz="2400" dirty="0">
                <a:effectLst>
                  <a:outerShdw blurRad="38100" dist="38100" dir="2700000" algn="tl">
                    <a:srgbClr val="C0C0C0"/>
                  </a:outerShdw>
                </a:effectLst>
                <a:latin typeface="Arial" pitchFamily="34" charset="0"/>
                <a:cs typeface="Arial" pitchFamily="34" charset="0"/>
              </a:rPr>
              <a:t>German “economic miracle.”</a:t>
            </a:r>
          </a:p>
          <a:p>
            <a:pPr marL="515938" indent="-515938">
              <a:spcBef>
                <a:spcPct val="50000"/>
              </a:spcBef>
              <a:buClr>
                <a:schemeClr val="accent2"/>
              </a:buClr>
              <a:buSzPct val="110000"/>
              <a:buFont typeface="Wingdings" pitchFamily="2" charset="2"/>
              <a:buAutoNum type="arabicPeriod"/>
            </a:pPr>
            <a:r>
              <a:rPr lang="en-US" sz="2400" dirty="0">
                <a:effectLst>
                  <a:outerShdw blurRad="38100" dist="38100" dir="2700000" algn="tl">
                    <a:srgbClr val="C0C0C0"/>
                  </a:outerShdw>
                </a:effectLst>
                <a:latin typeface="Arial" pitchFamily="34" charset="0"/>
                <a:cs typeface="Arial" pitchFamily="34" charset="0"/>
              </a:rPr>
              <a:t>“Father of Modern Germany.”</a:t>
            </a:r>
          </a:p>
        </p:txBody>
      </p:sp>
      <p:pic>
        <p:nvPicPr>
          <p:cNvPr id="17413" name="Picture 5" descr="KonradAdenauer"/>
          <p:cNvPicPr>
            <a:picLocks noChangeAspect="1" noChangeArrowheads="1"/>
          </p:cNvPicPr>
          <p:nvPr/>
        </p:nvPicPr>
        <p:blipFill>
          <a:blip r:embed="rId2" cstate="print">
            <a:lum contrast="6000"/>
          </a:blip>
          <a:srcRect/>
          <a:stretch>
            <a:fillRect/>
          </a:stretch>
        </p:blipFill>
        <p:spPr bwMode="auto">
          <a:xfrm>
            <a:off x="5562600" y="990600"/>
            <a:ext cx="2544763" cy="3352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dissolve">
                                      <p:cBhvr>
                                        <p:cTn id="17" dur="1000"/>
                                        <p:tgtEl>
                                          <p:spTgt spid="174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41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41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74650"/>
            <a:ext cx="7772400" cy="692150"/>
          </a:xfrm>
        </p:spPr>
        <p:txBody>
          <a:bodyPr>
            <a:normAutofit fontScale="90000"/>
          </a:bodyPr>
          <a:lstStyle/>
          <a:p>
            <a:r>
              <a:rPr lang="en-US" sz="7200" b="1" dirty="0"/>
              <a:t>United Nations</a:t>
            </a:r>
          </a:p>
        </p:txBody>
      </p:sp>
      <p:sp>
        <p:nvSpPr>
          <p:cNvPr id="9219" name="Rectangle 3"/>
          <p:cNvSpPr>
            <a:spLocks noGrp="1" noChangeArrowheads="1"/>
          </p:cNvSpPr>
          <p:nvPr>
            <p:ph type="body" idx="1"/>
          </p:nvPr>
        </p:nvSpPr>
        <p:spPr>
          <a:xfrm>
            <a:off x="381000" y="1219200"/>
            <a:ext cx="8610600" cy="5791200"/>
          </a:xfrm>
        </p:spPr>
        <p:txBody>
          <a:bodyPr/>
          <a:lstStyle/>
          <a:p>
            <a:pPr>
              <a:lnSpc>
                <a:spcPct val="90000"/>
              </a:lnSpc>
            </a:pPr>
            <a:r>
              <a:rPr lang="en-US" sz="4000" dirty="0"/>
              <a:t>April 1945 50 countries met</a:t>
            </a:r>
          </a:p>
          <a:p>
            <a:pPr>
              <a:lnSpc>
                <a:spcPct val="90000"/>
              </a:lnSpc>
            </a:pPr>
            <a:r>
              <a:rPr lang="en-US" sz="4000" dirty="0"/>
              <a:t>Charter and purpose developed</a:t>
            </a:r>
          </a:p>
          <a:p>
            <a:pPr lvl="1">
              <a:lnSpc>
                <a:spcPct val="90000"/>
              </a:lnSpc>
            </a:pPr>
            <a:r>
              <a:rPr lang="en-US" sz="3600" dirty="0"/>
              <a:t>Save future from war</a:t>
            </a:r>
          </a:p>
          <a:p>
            <a:pPr lvl="1">
              <a:lnSpc>
                <a:spcPct val="90000"/>
              </a:lnSpc>
            </a:pPr>
            <a:r>
              <a:rPr lang="en-US" sz="3600" dirty="0"/>
              <a:t>Promote national self-determination</a:t>
            </a:r>
          </a:p>
          <a:p>
            <a:pPr lvl="1">
              <a:lnSpc>
                <a:spcPct val="90000"/>
              </a:lnSpc>
            </a:pPr>
            <a:r>
              <a:rPr lang="en-US" sz="3600" dirty="0"/>
              <a:t>Promote respect for human rights</a:t>
            </a:r>
          </a:p>
          <a:p>
            <a:pPr lvl="1">
              <a:lnSpc>
                <a:spcPct val="90000"/>
              </a:lnSpc>
            </a:pPr>
            <a:r>
              <a:rPr lang="en-US" sz="3600" dirty="0"/>
              <a:t>Help nations solve problems</a:t>
            </a:r>
          </a:p>
          <a:p>
            <a:pPr>
              <a:lnSpc>
                <a:spcPct val="90000"/>
              </a:lnSpc>
            </a:pPr>
            <a:r>
              <a:rPr lang="en-US" sz="4000" dirty="0"/>
              <a:t>Headquarters- New York City</a:t>
            </a:r>
          </a:p>
          <a:p>
            <a:pPr lvl="1">
              <a:lnSpc>
                <a:spcPct val="90000"/>
              </a:lnSpc>
            </a:pPr>
            <a:endParaRPr lang="en-US" sz="4000" b="1"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UN"/>
          <p:cNvPicPr>
            <a:picLocks noChangeAspect="1" noChangeArrowheads="1"/>
          </p:cNvPicPr>
          <p:nvPr/>
        </p:nvPicPr>
        <p:blipFill>
          <a:blip r:embed="rId2" cstate="print">
            <a:clrChange>
              <a:clrFrom>
                <a:srgbClr val="F0F0F0"/>
              </a:clrFrom>
              <a:clrTo>
                <a:srgbClr val="F0F0F0">
                  <a:alpha val="0"/>
                </a:srgbClr>
              </a:clrTo>
            </a:clrChange>
            <a:lum bright="-12000" contrast="18000"/>
          </a:blip>
          <a:srcRect/>
          <a:stretch>
            <a:fillRect/>
          </a:stretch>
        </p:blipFill>
        <p:spPr bwMode="auto">
          <a:xfrm>
            <a:off x="838200" y="381000"/>
            <a:ext cx="6934200" cy="58572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Rivalry in Europe - Potsdam</a:t>
            </a:r>
            <a:endParaRPr lang="en-US" dirty="0"/>
          </a:p>
        </p:txBody>
      </p:sp>
      <p:sp>
        <p:nvSpPr>
          <p:cNvPr id="3" name="Content Placeholder 2"/>
          <p:cNvSpPr>
            <a:spLocks noGrp="1"/>
          </p:cNvSpPr>
          <p:nvPr>
            <p:ph sz="half" idx="1"/>
          </p:nvPr>
        </p:nvSpPr>
        <p:spPr>
          <a:xfrm>
            <a:off x="457200" y="1600200"/>
            <a:ext cx="4191000" cy="5029200"/>
          </a:xfrm>
        </p:spPr>
        <p:txBody>
          <a:bodyPr>
            <a:normAutofit fontScale="92500" lnSpcReduction="20000"/>
          </a:bodyPr>
          <a:lstStyle/>
          <a:p>
            <a:r>
              <a:rPr lang="en-US" dirty="0" smtClean="0"/>
              <a:t>The U.S. wanted self-determination (free choice of type of government) for liberated Nazi territories in Europe</a:t>
            </a:r>
          </a:p>
          <a:p>
            <a:r>
              <a:rPr lang="en-US" dirty="0" smtClean="0"/>
              <a:t>Stalin opposed this believing that free elections would oppose communism</a:t>
            </a:r>
          </a:p>
          <a:p>
            <a:r>
              <a:rPr lang="en-US" dirty="0" smtClean="0"/>
              <a:t>Stalin felt he needed these nations to protect Russia’s western border and continued to occupy the territories with troops</a:t>
            </a:r>
            <a:endParaRPr lang="en-US" dirty="0"/>
          </a:p>
        </p:txBody>
      </p:sp>
      <p:pic>
        <p:nvPicPr>
          <p:cNvPr id="11" name="Content Placeholder 10" descr="iron_curtain_TBBJ.gif"/>
          <p:cNvPicPr>
            <a:picLocks noGrp="1" noChangeAspect="1"/>
          </p:cNvPicPr>
          <p:nvPr>
            <p:ph sz="half" idx="2"/>
          </p:nvPr>
        </p:nvPicPr>
        <p:blipFill>
          <a:blip r:embed="rId2" cstate="print"/>
          <a:stretch>
            <a:fillRect/>
          </a:stretch>
        </p:blipFill>
        <p:spPr>
          <a:xfrm>
            <a:off x="4572000" y="1295400"/>
            <a:ext cx="4267200" cy="5181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cold War Conflict</a:t>
            </a:r>
            <a:endParaRPr lang="en-US" dirty="0"/>
          </a:p>
        </p:txBody>
      </p:sp>
      <p:sp>
        <p:nvSpPr>
          <p:cNvPr id="3" name="Content Placeholder 2"/>
          <p:cNvSpPr>
            <a:spLocks noGrp="1"/>
          </p:cNvSpPr>
          <p:nvPr>
            <p:ph sz="half" idx="1"/>
          </p:nvPr>
        </p:nvSpPr>
        <p:spPr/>
        <p:txBody>
          <a:bodyPr>
            <a:normAutofit/>
          </a:bodyPr>
          <a:lstStyle/>
          <a:p>
            <a:r>
              <a:rPr lang="en-US" dirty="0" smtClean="0"/>
              <a:t>A civil war in Greece pitted communists against anti-communist forces (who were supported by Britain)</a:t>
            </a:r>
          </a:p>
          <a:p>
            <a:r>
              <a:rPr lang="en-US" dirty="0" smtClean="0"/>
              <a:t>Great Britain could no longer support the anti-communists and the U.S. felt they should takeover the cause</a:t>
            </a:r>
            <a:endParaRPr lang="en-US" dirty="0"/>
          </a:p>
        </p:txBody>
      </p:sp>
      <p:pic>
        <p:nvPicPr>
          <p:cNvPr id="7" name="Content Placeholder 6" descr="03.jpg"/>
          <p:cNvPicPr>
            <a:picLocks noGrp="1" noChangeAspect="1"/>
          </p:cNvPicPr>
          <p:nvPr>
            <p:ph sz="half" idx="2"/>
          </p:nvPr>
        </p:nvPicPr>
        <p:blipFill>
          <a:blip r:embed="rId2" cstate="print"/>
          <a:stretch>
            <a:fillRect/>
          </a:stretch>
        </p:blipFill>
        <p:spPr>
          <a:xfrm>
            <a:off x="4648200" y="1752600"/>
            <a:ext cx="4038600" cy="4191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of Containment</a:t>
            </a:r>
            <a:endParaRPr lang="en-US" dirty="0"/>
          </a:p>
        </p:txBody>
      </p:sp>
      <p:sp>
        <p:nvSpPr>
          <p:cNvPr id="3" name="Content Placeholder 2"/>
          <p:cNvSpPr>
            <a:spLocks noGrp="1"/>
          </p:cNvSpPr>
          <p:nvPr>
            <p:ph sz="half" idx="1"/>
          </p:nvPr>
        </p:nvSpPr>
        <p:spPr/>
        <p:txBody>
          <a:bodyPr/>
          <a:lstStyle/>
          <a:p>
            <a:r>
              <a:rPr lang="en-US" dirty="0" smtClean="0"/>
              <a:t>With the Truman doctrine the U.S. began using a POLICY OF CONTAINMENT (to keep communism within its existing borders throughout the world)</a:t>
            </a:r>
            <a:endParaRPr lang="en-US" dirty="0"/>
          </a:p>
        </p:txBody>
      </p:sp>
      <p:pic>
        <p:nvPicPr>
          <p:cNvPr id="7" name="Content Placeholder 6" descr="image004.jpg"/>
          <p:cNvPicPr>
            <a:picLocks noGrp="1" noChangeAspect="1"/>
          </p:cNvPicPr>
          <p:nvPr>
            <p:ph sz="half" idx="2"/>
          </p:nvPr>
        </p:nvPicPr>
        <p:blipFill>
          <a:blip r:embed="rId2" cstate="print"/>
          <a:stretch>
            <a:fillRect/>
          </a:stretch>
        </p:blipFill>
        <p:spPr>
          <a:xfrm>
            <a:off x="4495800" y="1676400"/>
            <a:ext cx="4114800" cy="4572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990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dirty="0">
                <a:solidFill>
                  <a:srgbClr val="D40000"/>
                </a:solidFill>
                <a:effectLst>
                  <a:outerShdw blurRad="38100" dist="38100" dir="2700000" algn="tl">
                    <a:srgbClr val="C0C0C0"/>
                  </a:outerShdw>
                </a:effectLst>
              </a:rPr>
              <a:t>The “Iron Curtain”</a:t>
            </a:r>
          </a:p>
        </p:txBody>
      </p:sp>
      <p:sp>
        <p:nvSpPr>
          <p:cNvPr id="50179" name="Text Box 3"/>
          <p:cNvSpPr txBox="1">
            <a:spLocks noChangeArrowheads="1"/>
          </p:cNvSpPr>
          <p:nvPr/>
        </p:nvSpPr>
        <p:spPr bwMode="auto">
          <a:xfrm>
            <a:off x="990600" y="4800600"/>
            <a:ext cx="7162800" cy="1785104"/>
          </a:xfrm>
          <a:prstGeom prst="rect">
            <a:avLst/>
          </a:prstGeom>
          <a:noFill/>
          <a:ln w="9525">
            <a:noFill/>
            <a:miter lim="800000"/>
            <a:headEnd/>
            <a:tailEnd/>
          </a:ln>
          <a:effectLst/>
        </p:spPr>
        <p:txBody>
          <a:bodyPr>
            <a:spAutoFit/>
          </a:bodyPr>
          <a:lstStyle/>
          <a:p>
            <a:pPr>
              <a:spcBef>
                <a:spcPct val="50000"/>
              </a:spcBef>
            </a:pPr>
            <a:r>
              <a:rPr lang="en-US" sz="2200" i="1" dirty="0">
                <a:latin typeface="Arial" pitchFamily="34" charset="0"/>
                <a:cs typeface="Arial" pitchFamily="34" charset="0"/>
              </a:rPr>
              <a:t>From Stettin in the Balkans, to Trieste in the Adriatic, an </a:t>
            </a:r>
            <a:r>
              <a:rPr lang="en-US" sz="2200" i="1" dirty="0">
                <a:solidFill>
                  <a:srgbClr val="FF0000"/>
                </a:solidFill>
                <a:latin typeface="Arial" pitchFamily="34" charset="0"/>
                <a:cs typeface="Arial" pitchFamily="34" charset="0"/>
              </a:rPr>
              <a:t>iron curtain</a:t>
            </a:r>
            <a:r>
              <a:rPr lang="en-US" sz="2200" i="1" dirty="0">
                <a:latin typeface="Arial" pitchFamily="34" charset="0"/>
                <a:cs typeface="Arial" pitchFamily="34" charset="0"/>
              </a:rPr>
              <a:t> has descended across the Continent.  Behind that line lies the ancient capitals of Central and Eastern Europe.</a:t>
            </a:r>
            <a:br>
              <a:rPr lang="en-US" sz="2200" i="1" dirty="0">
                <a:latin typeface="Arial" pitchFamily="34" charset="0"/>
                <a:cs typeface="Arial" pitchFamily="34" charset="0"/>
              </a:rPr>
            </a:br>
            <a:r>
              <a:rPr lang="en-US" sz="2200" i="1" dirty="0">
                <a:latin typeface="Arial" pitchFamily="34" charset="0"/>
                <a:cs typeface="Arial" pitchFamily="34" charset="0"/>
              </a:rPr>
              <a:t>                      </a:t>
            </a:r>
            <a:r>
              <a:rPr lang="en-US" sz="2200" dirty="0">
                <a:latin typeface="Arial" pitchFamily="34" charset="0"/>
                <a:cs typeface="Arial" pitchFamily="34" charset="0"/>
              </a:rPr>
              <a:t>-- Sir Winston Churchill, 1946</a:t>
            </a:r>
            <a:endParaRPr lang="en-US" sz="2200" i="1" dirty="0">
              <a:latin typeface="Arial" pitchFamily="34" charset="0"/>
              <a:cs typeface="Arial" pitchFamily="34" charset="0"/>
            </a:endParaRPr>
          </a:p>
        </p:txBody>
      </p:sp>
      <p:pic>
        <p:nvPicPr>
          <p:cNvPr id="50181" name="Picture 5" descr="Cold_War_Europe_1945_1990"/>
          <p:cNvPicPr>
            <a:picLocks noChangeAspect="1" noChangeArrowheads="1"/>
          </p:cNvPicPr>
          <p:nvPr/>
        </p:nvPicPr>
        <p:blipFill>
          <a:blip r:embed="rId2" cstate="print">
            <a:lum bright="-6000" contrast="6000"/>
          </a:blip>
          <a:srcRect/>
          <a:stretch>
            <a:fillRect/>
          </a:stretch>
        </p:blipFill>
        <p:spPr bwMode="auto">
          <a:xfrm>
            <a:off x="2362200" y="914400"/>
            <a:ext cx="4724400" cy="382587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0179"/>
                                        </p:tgtEl>
                                        <p:attrNameLst>
                                          <p:attrName>style.visibility</p:attrName>
                                        </p:attrNameLst>
                                      </p:cBhvr>
                                      <p:to>
                                        <p:strVal val="visible"/>
                                      </p:to>
                                    </p:set>
                                    <p:animEffect transition="in" filter="wipe(left)">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880</Words>
  <Application>Microsoft Office PowerPoint</Application>
  <PresentationFormat>On-screen Show (4:3)</PresentationFormat>
  <Paragraphs>148</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Chapter 30 – The Division of Europe</vt:lpstr>
      <vt:lpstr>Cold War</vt:lpstr>
      <vt:lpstr>USSR</vt:lpstr>
      <vt:lpstr>United Nations</vt:lpstr>
      <vt:lpstr>Slide 5</vt:lpstr>
      <vt:lpstr>Rivalry in Europe - Potsdam</vt:lpstr>
      <vt:lpstr>First cold War Conflict</vt:lpstr>
      <vt:lpstr>Policy of Containment</vt:lpstr>
      <vt:lpstr>Slide 9</vt:lpstr>
      <vt:lpstr>Slide 10</vt:lpstr>
      <vt:lpstr>Slide 11</vt:lpstr>
      <vt:lpstr>Slide 12</vt:lpstr>
      <vt:lpstr>Division of Germany</vt:lpstr>
      <vt:lpstr>Soviets Counter Marshall Plan</vt:lpstr>
      <vt:lpstr>Division of Germany</vt:lpstr>
      <vt:lpstr>The Berlin Airlift - 1948</vt:lpstr>
      <vt:lpstr>Berlin Airlift</vt:lpstr>
      <vt:lpstr>Berlin Airlift</vt:lpstr>
      <vt:lpstr>New Alliances</vt:lpstr>
      <vt:lpstr>Slide 20</vt:lpstr>
      <vt:lpstr>Slide 21</vt:lpstr>
      <vt:lpstr>Korean War</vt:lpstr>
      <vt:lpstr>Slide 23</vt:lpstr>
      <vt:lpstr>Korean War</vt:lpstr>
      <vt:lpstr>New Governments and European Economic Integration</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 – The Cold War – The Division of Europe</dc:title>
  <dc:creator>sbehler</dc:creator>
  <cp:lastModifiedBy>sbehler</cp:lastModifiedBy>
  <cp:revision>30</cp:revision>
  <dcterms:created xsi:type="dcterms:W3CDTF">2015-04-06T12:51:16Z</dcterms:created>
  <dcterms:modified xsi:type="dcterms:W3CDTF">2016-04-05T14:15:28Z</dcterms:modified>
</cp:coreProperties>
</file>