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</p:sldMasterIdLst>
  <p:notesMasterIdLst>
    <p:notesMasterId r:id="rId24"/>
  </p:notesMasterIdLst>
  <p:sldIdLst>
    <p:sldId id="282" r:id="rId3"/>
    <p:sldId id="256" r:id="rId4"/>
    <p:sldId id="258" r:id="rId5"/>
    <p:sldId id="257" r:id="rId6"/>
    <p:sldId id="263" r:id="rId7"/>
    <p:sldId id="273" r:id="rId8"/>
    <p:sldId id="261" r:id="rId9"/>
    <p:sldId id="274" r:id="rId10"/>
    <p:sldId id="269" r:id="rId11"/>
    <p:sldId id="272" r:id="rId12"/>
    <p:sldId id="275" r:id="rId13"/>
    <p:sldId id="271" r:id="rId14"/>
    <p:sldId id="260" r:id="rId15"/>
    <p:sldId id="262" r:id="rId16"/>
    <p:sldId id="279" r:id="rId17"/>
    <p:sldId id="277" r:id="rId18"/>
    <p:sldId id="276" r:id="rId19"/>
    <p:sldId id="278" r:id="rId20"/>
    <p:sldId id="270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62C"/>
    <a:srgbClr val="9286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E6AE-650D-4C9A-91A3-FA0A60D40882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BAAA-1D3D-4D44-9D42-F6C4DA47F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41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338A9-F80D-4640-9D63-6F69679B90B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5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88484B-7F89-425C-B114-6E3B9A4E980D}" type="slidenum">
              <a:rPr lang="et-EE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70BC-81C4-4BA9-90DB-6C449C14ABAD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F403-AE6A-4FA7-BBFA-33667DFD26FE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64E6-3FE9-4E0C-A1DF-496F792BE9FA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BDDD5-D26B-4433-A454-76ECF1C04813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1A8B-AB12-4998-A5CE-BB000A60DF6B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2FCDD-A1BC-4E39-BC58-33AB3C393E8E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E9CA3-35C8-4C2A-A032-6C55E36F0EFB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CD45D-070C-4842-9922-22EC5A869A5B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BE6BE-354D-4A2D-81B2-16753813D625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E1A6-CC3C-4E2B-86E6-C1FA43E554F8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4AC21-3DB8-4D0F-89AB-3A83DC2A5282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88484B-7F89-425C-B114-6E3B9A4E980D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t-E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BF0A0-A7F3-4250-BB1F-4D64D64E044B}" type="slidenum">
              <a:rPr lang="et-EE">
                <a:solidFill>
                  <a:srgbClr val="000000"/>
                </a:solidFill>
              </a:rPr>
              <a:pPr/>
              <a:t>‹#›</a:t>
            </a:fld>
            <a:endParaRPr lang="et-E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F7E724E-BAEB-4CBD-A5A4-CA1E1599044C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13649D-C3A3-4247-8974-4ADA9FCF5542}" type="slidenum">
              <a:rPr lang="et-E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2/2c/Urteil_des_Pari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2/2c/Urteil_des_Pari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f/f1/Manet,_Edouard_-_Le_D%C3%A9jeuner_sur_l'Herbe_(The_Picnic)_(1)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a/Tizian_10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5E462C"/>
                </a:solidFill>
              </a:rPr>
              <a:t>Age of ‘isms</a:t>
            </a:r>
            <a:endParaRPr lang="en-US" sz="4800" dirty="0">
              <a:solidFill>
                <a:srgbClr val="5E462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E462C"/>
                </a:solidFill>
              </a:rPr>
              <a:t>Agenda: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5E462C"/>
                </a:solidFill>
              </a:rPr>
              <a:t>Review of Romanticism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5E462C"/>
                </a:solidFill>
              </a:rPr>
              <a:t>Realism &amp; Impressionism</a:t>
            </a:r>
          </a:p>
          <a:p>
            <a:pPr marL="342900" indent="-342900">
              <a:buAutoNum type="arabicPeriod"/>
            </a:pPr>
            <a:endParaRPr lang="en-US" sz="3600" dirty="0" smtClean="0">
              <a:solidFill>
                <a:srgbClr val="5E462C"/>
              </a:solidFill>
            </a:endParaRPr>
          </a:p>
          <a:p>
            <a:pPr marL="342900" indent="-342900"/>
            <a:endParaRPr lang="en-US" sz="3600" dirty="0" smtClean="0">
              <a:solidFill>
                <a:srgbClr val="5E462C"/>
              </a:solidFill>
            </a:endParaRPr>
          </a:p>
          <a:p>
            <a:pPr marL="342900" indent="-342900"/>
            <a:r>
              <a:rPr lang="en-US" sz="3600" dirty="0" smtClean="0">
                <a:solidFill>
                  <a:srgbClr val="5E462C"/>
                </a:solidFill>
              </a:rPr>
              <a:t>HW:  summary of three paintings (each ‘ism)</a:t>
            </a:r>
            <a:endParaRPr lang="en-US" sz="3600" dirty="0">
              <a:solidFill>
                <a:srgbClr val="5E46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5949950"/>
            <a:ext cx="5148262" cy="908050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Jean-Francois Millet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19800"/>
            <a:ext cx="5003800" cy="981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t-EE" sz="3600" i="1" dirty="0">
                <a:solidFill>
                  <a:schemeClr val="accent6">
                    <a:lumMod val="75000"/>
                  </a:schemeClr>
                </a:solidFill>
              </a:rPr>
              <a:t>The Gleaners</a:t>
            </a:r>
            <a:r>
              <a:rPr lang="et-EE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t-EE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t-EE" sz="3600" dirty="0">
                <a:solidFill>
                  <a:schemeClr val="accent6">
                    <a:lumMod val="75000"/>
                  </a:schemeClr>
                </a:solidFill>
              </a:rPr>
              <a:t>1857</a:t>
            </a:r>
            <a:r>
              <a:rPr lang="et-EE" sz="1800" dirty="0">
                <a:solidFill>
                  <a:schemeClr val="bg1"/>
                </a:solidFill>
              </a:rPr>
              <a:t/>
            </a:r>
            <a:br>
              <a:rPr lang="et-EE" sz="1800" dirty="0">
                <a:solidFill>
                  <a:schemeClr val="bg1"/>
                </a:solidFill>
              </a:rPr>
            </a:br>
            <a:endParaRPr lang="et-EE" sz="1800" dirty="0">
              <a:solidFill>
                <a:schemeClr val="bg1"/>
              </a:solidFill>
            </a:endParaRPr>
          </a:p>
        </p:txBody>
      </p:sp>
      <p:pic>
        <p:nvPicPr>
          <p:cNvPr id="119815" name="Picture 7" descr="03glea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0"/>
            <a:ext cx="7812088" cy="588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gelus (Angelus Domini) - Jean-Francois Millet - www.jeanmillet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868317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916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Angelus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 1857              Jean-Francois Millet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3635375" cy="1773238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Jean-Francois Millet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97200"/>
            <a:ext cx="3563938" cy="386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sz="3600" i="1" dirty="0">
                <a:solidFill>
                  <a:schemeClr val="accent6">
                    <a:lumMod val="75000"/>
                  </a:schemeClr>
                </a:solidFill>
              </a:rPr>
              <a:t>The Walk to </a:t>
            </a:r>
            <a:r>
              <a:rPr lang="et-EE" sz="3600" i="1" dirty="0" smtClean="0">
                <a:solidFill>
                  <a:schemeClr val="accent6">
                    <a:lumMod val="75000"/>
                  </a:schemeClr>
                </a:solidFill>
              </a:rPr>
              <a:t>Work</a:t>
            </a:r>
            <a:endParaRPr lang="et-EE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51" name="Picture 7" descr="walk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6800" y="0"/>
            <a:ext cx="55372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Édouard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Manet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381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9144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1832 – 1883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Born in Paris, France (frequently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visited and studied at the Louvre when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he was young and was extremely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Influenced by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Ren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. masters).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Painted “modern-life” subjects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He began as a Realist but made the transition to Impressionism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6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His two most famous paintings are thought to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have marked the beginning of Modern art.</a:t>
            </a:r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The Luncheon on the Grass</a:t>
            </a:r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Olympia</a:t>
            </a:r>
            <a:endParaRPr lang="en-US" sz="2600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4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1066800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The Luncheon on the Grass               </a:t>
            </a:r>
          </a:p>
          <a:p>
            <a:endParaRPr lang="en-US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Édouard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Manet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1863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Image:Urteil des 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47" r="1695" b="2545"/>
          <a:stretch>
            <a:fillRect/>
          </a:stretch>
        </p:blipFill>
        <p:spPr bwMode="auto">
          <a:xfrm>
            <a:off x="914400" y="838200"/>
            <a:ext cx="7467600" cy="497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 Box 6"/>
          <p:cNvSpPr txBox="1">
            <a:spLocks/>
          </p:cNvSpPr>
          <p:nvPr/>
        </p:nvSpPr>
        <p:spPr bwMode="auto">
          <a:xfrm>
            <a:off x="0" y="381000"/>
            <a:ext cx="8915400" cy="357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defTabSz="822325">
              <a:spcBef>
                <a:spcPct val="50000"/>
              </a:spcBef>
              <a:tabLst>
                <a:tab pos="754063" algn="l"/>
              </a:tabLst>
            </a:pPr>
            <a:r>
              <a:rPr lang="en-US" sz="1800">
                <a:solidFill>
                  <a:schemeClr val="bg1"/>
                </a:solidFill>
              </a:rPr>
              <a:t>1510  </a:t>
            </a:r>
            <a:r>
              <a:rPr lang="en-US" sz="1800" b="1">
                <a:solidFill>
                  <a:schemeClr val="accent1"/>
                </a:solidFill>
              </a:rPr>
              <a:t>HIGH ITALIAN RENAISSANCE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Image:Urteil des 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4237" t="47826" r="1695" b="2545"/>
          <a:stretch>
            <a:fillRect/>
          </a:stretch>
        </p:blipFill>
        <p:spPr bwMode="auto">
          <a:xfrm>
            <a:off x="457200" y="5334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077" name="Picture 5" descr="Image:Manet, Edouard - Le Déjeuner sur l'Herbe (The Picnic) (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9946" t="21629" r="4541" b="10815"/>
          <a:stretch>
            <a:fillRect/>
          </a:stretch>
        </p:blipFill>
        <p:spPr bwMode="auto">
          <a:xfrm>
            <a:off x="4114800" y="2667000"/>
            <a:ext cx="4572000" cy="323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/>
          </p:cNvSpPr>
          <p:nvPr/>
        </p:nvSpPr>
        <p:spPr bwMode="auto">
          <a:xfrm>
            <a:off x="731838" y="176213"/>
            <a:ext cx="7680325" cy="6370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defTabSz="822325">
              <a:spcBef>
                <a:spcPct val="50000"/>
              </a:spcBef>
              <a:tabLst>
                <a:tab pos="754063" algn="l"/>
              </a:tabLst>
            </a:pPr>
            <a:r>
              <a:rPr lang="en-US" sz="3600" i="1" dirty="0" smtClean="0">
                <a:solidFill>
                  <a:srgbClr val="5E462C"/>
                </a:solidFill>
              </a:rPr>
              <a:t>Olympia</a:t>
            </a:r>
            <a:r>
              <a:rPr lang="en-US" sz="3600" dirty="0">
                <a:solidFill>
                  <a:srgbClr val="5E462C"/>
                </a:solidFill>
              </a:rPr>
              <a:t>, </a:t>
            </a:r>
            <a:r>
              <a:rPr lang="en-US" sz="3600" dirty="0" smtClean="0">
                <a:solidFill>
                  <a:srgbClr val="5E462C"/>
                </a:solidFill>
              </a:rPr>
              <a:t>1863    </a:t>
            </a:r>
            <a:r>
              <a:rPr lang="en-US" sz="3600" dirty="0" err="1" smtClean="0">
                <a:solidFill>
                  <a:srgbClr val="5E462C"/>
                </a:solidFill>
              </a:rPr>
              <a:t>Edouard</a:t>
            </a:r>
            <a:r>
              <a:rPr lang="en-US" sz="3600" dirty="0" smtClean="0">
                <a:solidFill>
                  <a:srgbClr val="5E462C"/>
                </a:solidFill>
              </a:rPr>
              <a:t> </a:t>
            </a:r>
            <a:r>
              <a:rPr lang="en-US" sz="3600" dirty="0" err="1" smtClean="0">
                <a:solidFill>
                  <a:srgbClr val="5E462C"/>
                </a:solidFill>
              </a:rPr>
              <a:t>Manet</a:t>
            </a:r>
            <a:r>
              <a:rPr lang="en-US" sz="3600" dirty="0" smtClean="0">
                <a:solidFill>
                  <a:srgbClr val="5E462C"/>
                </a:solidFill>
              </a:rPr>
              <a:t> </a:t>
            </a:r>
            <a:endParaRPr lang="en-US" sz="3600" dirty="0">
              <a:solidFill>
                <a:srgbClr val="5E462C"/>
              </a:solidFill>
            </a:endParaRPr>
          </a:p>
        </p:txBody>
      </p:sp>
      <p:pic>
        <p:nvPicPr>
          <p:cNvPr id="23557" name="Picture 5" descr="http://www.signatureillustration.org/illustration-blog/wp-content/olym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ManetOlympia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16718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8" name="Picture 6" descr="Image:Tizian 1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73380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724400" y="76200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822325">
              <a:spcBef>
                <a:spcPct val="50000"/>
              </a:spcBef>
              <a:tabLst>
                <a:tab pos="754063" algn="l"/>
              </a:tabLst>
              <a:defRPr/>
            </a:pPr>
            <a:r>
              <a:rPr lang="en-US" sz="2400" b="1" dirty="0" err="1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Edouard</a:t>
            </a:r>
            <a:r>
              <a:rPr lang="en-US" sz="2400" b="1" dirty="0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Manet</a:t>
            </a:r>
            <a:r>
              <a:rPr lang="en-US" sz="2400" dirty="0">
                <a:solidFill>
                  <a:srgbClr val="5E462C"/>
                </a:solidFill>
              </a:rPr>
              <a:t>, </a:t>
            </a:r>
          </a:p>
          <a:p>
            <a:pPr algn="l" defTabSz="822325">
              <a:spcBef>
                <a:spcPct val="50000"/>
              </a:spcBef>
              <a:tabLst>
                <a:tab pos="754063" algn="l"/>
              </a:tabLst>
              <a:defRPr/>
            </a:pPr>
            <a:r>
              <a:rPr lang="en-US" sz="2400" i="1" dirty="0">
                <a:solidFill>
                  <a:srgbClr val="5E462C"/>
                </a:solidFill>
              </a:rPr>
              <a:t>Olympia</a:t>
            </a:r>
            <a:r>
              <a:rPr lang="en-US" sz="2400" dirty="0">
                <a:solidFill>
                  <a:srgbClr val="5E462C"/>
                </a:solidFill>
              </a:rPr>
              <a:t>, 1863.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5105400"/>
            <a:ext cx="3029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Titian</a:t>
            </a:r>
            <a:r>
              <a:rPr lang="en-US" dirty="0">
                <a:solidFill>
                  <a:srgbClr val="5E462C"/>
                </a:solidFill>
              </a:rPr>
              <a:t> </a:t>
            </a:r>
          </a:p>
          <a:p>
            <a:pPr algn="l">
              <a:defRPr/>
            </a:pPr>
            <a:r>
              <a:rPr lang="en-US" sz="2400" i="1" dirty="0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Venus of </a:t>
            </a:r>
            <a:r>
              <a:rPr lang="en-US" sz="2400" i="1" dirty="0" err="1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Urbino</a:t>
            </a:r>
            <a:r>
              <a:rPr lang="en-US" sz="2400" i="1" dirty="0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solidFill>
                  <a:srgbClr val="5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1510</a:t>
            </a:r>
            <a:endParaRPr lang="en-US" sz="2400" dirty="0">
              <a:solidFill>
                <a:srgbClr val="5E46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Realism in Literature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Focused on hardships of life (Charles Dickens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Hard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Times exposed the under side of industrial factory work)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Became a tool of reform to better individuals lives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Industrial hardships actually led to many reforms in labor laws and the factory system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Railroad workers hardships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Slavery in U.S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cover dir="d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451166" cy="57911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The Age of Realism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E462C"/>
                </a:solidFill>
              </a:rPr>
              <a:t>Emile Zola</a:t>
            </a:r>
            <a:endParaRPr lang="en-US" dirty="0">
              <a:solidFill>
                <a:srgbClr val="5E462C"/>
              </a:solidFill>
            </a:endParaRPr>
          </a:p>
        </p:txBody>
      </p:sp>
      <p:pic>
        <p:nvPicPr>
          <p:cNvPr id="50178" name="Picture 2" descr="http://upload.wikimedia.org/wikipedia/commons/e/e6/ZOLA_19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1761276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24384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Wrote what he saw – use of (scientific) observation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5E46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wrote about class struggle and taboo subjects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5E46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“objective” view of the world </a:t>
            </a:r>
            <a:endParaRPr lang="en-US" sz="2800" dirty="0">
              <a:solidFill>
                <a:srgbClr val="5E46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E462C"/>
                </a:solidFill>
              </a:rPr>
              <a:t>Honore</a:t>
            </a:r>
            <a:r>
              <a:rPr lang="en-US" dirty="0" smtClean="0">
                <a:solidFill>
                  <a:srgbClr val="5E462C"/>
                </a:solidFill>
              </a:rPr>
              <a:t> Balzac</a:t>
            </a:r>
            <a:endParaRPr lang="en-US" dirty="0">
              <a:solidFill>
                <a:srgbClr val="5E462C"/>
              </a:solidFill>
            </a:endParaRPr>
          </a:p>
        </p:txBody>
      </p:sp>
      <p:pic>
        <p:nvPicPr>
          <p:cNvPr id="55298" name="Picture 2" descr="http://www.notablebiographies.com/images/uewb_01_img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171700" cy="2657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1676400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Satirist and comedic writer </a:t>
            </a:r>
          </a:p>
          <a:p>
            <a:endParaRPr lang="en-US" sz="2800" dirty="0" smtClean="0">
              <a:solidFill>
                <a:srgbClr val="5E46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Wrote </a:t>
            </a:r>
            <a:r>
              <a:rPr lang="en-US" sz="2800" i="1" dirty="0" smtClean="0">
                <a:solidFill>
                  <a:srgbClr val="5E462C"/>
                </a:solidFill>
              </a:rPr>
              <a:t>The Human Comedy </a:t>
            </a:r>
            <a:r>
              <a:rPr lang="en-US" sz="2800" dirty="0" smtClean="0">
                <a:solidFill>
                  <a:srgbClr val="5E462C"/>
                </a:solidFill>
              </a:rPr>
              <a:t>which consisted of nearly 100 stories and thousands of characters from every walk of life (all sectors of French society)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5E46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E462C"/>
                </a:solidFill>
              </a:rPr>
              <a:t> characterized social Darwinist theory</a:t>
            </a:r>
            <a:endParaRPr lang="en-US" sz="2800" dirty="0">
              <a:solidFill>
                <a:srgbClr val="5E46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54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Century Schoolbook" pitchFamily="18" charset="0"/>
              </a:rPr>
              <a:t>What contributed to the development of Realism?</a:t>
            </a:r>
            <a:endParaRPr lang="en-US" sz="4800" b="1" dirty="0">
              <a:latin typeface="Century Schoolboo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Materialism:  Science, technology, and industry can help to understand all truth, solve all problems, and create happiness for humans.</a:t>
            </a:r>
          </a:p>
          <a:p>
            <a:pPr algn="l"/>
            <a:endParaRPr lang="en-US" sz="3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Utilitarianism:  Virtue is based on utility and conduct should be directed toward promoting the greatest happiness for the greatest number of people.</a:t>
            </a: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Survival of the fittest (Darwinian theory)</a:t>
            </a:r>
          </a:p>
          <a:p>
            <a:pPr algn="l"/>
            <a:endParaRPr lang="en-US" sz="3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development of socialism / Karl Marx’s Communist Manifesto</a:t>
            </a:r>
          </a:p>
          <a:p>
            <a:pPr algn="l"/>
            <a:endParaRPr lang="en-US" sz="3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Rising standard of living (vaccinations, telegraph, public sanitation, electricity)</a:t>
            </a:r>
            <a:endParaRPr lang="en-US" sz="3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2577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Century Schoolbook" pitchFamily="18" charset="0"/>
              </a:rPr>
              <a:t>Realism in Visual Art</a:t>
            </a:r>
            <a:endParaRPr lang="en-US" sz="5400" b="1" dirty="0">
              <a:latin typeface="Century Schoolboo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77200" cy="1295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Greatest aim was to depict a truthful objective view of the world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Artists wanted to show society as it really was (not “Romanticized”)</a:t>
            </a:r>
          </a:p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 Scenes of industrial cities, physical labor,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real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people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Artist was thought of as a scientific observer of detail </a:t>
            </a:r>
            <a:endParaRPr lang="en-US" sz="3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Gustave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Courbet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9610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1819 – 1877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Father, innovator of the Realist movement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And addressed social and controversial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issues through his art.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His style encompassed the spontaneity, irregularity, and harshness of real life.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Some works to be considered borderline pornographic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5734050"/>
            <a:ext cx="4859337" cy="1123950"/>
          </a:xfrm>
        </p:spPr>
        <p:txBody>
          <a:bodyPr/>
          <a:lstStyle/>
          <a:p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Gustave Courbet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867400"/>
            <a:ext cx="4953000" cy="1196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After Dinner at </a:t>
            </a:r>
            <a:r>
              <a:rPr lang="et-EE" dirty="0" smtClean="0">
                <a:solidFill>
                  <a:schemeClr val="accent6">
                    <a:lumMod val="75000"/>
                  </a:schemeClr>
                </a:solidFill>
              </a:rPr>
              <a:t>Ornans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t-E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1849</a:t>
            </a:r>
            <a:r>
              <a:rPr lang="et-EE" sz="2000" dirty="0">
                <a:solidFill>
                  <a:schemeClr val="bg1"/>
                </a:solidFill>
              </a:rPr>
              <a:t/>
            </a:r>
            <a:br>
              <a:rPr lang="et-EE" sz="2000" dirty="0">
                <a:solidFill>
                  <a:schemeClr val="bg1"/>
                </a:solidFill>
              </a:rPr>
            </a:br>
            <a:endParaRPr lang="et-EE" sz="2000" dirty="0">
              <a:solidFill>
                <a:schemeClr val="bg1"/>
              </a:solidFill>
            </a:endParaRPr>
          </a:p>
        </p:txBody>
      </p:sp>
      <p:pic>
        <p:nvPicPr>
          <p:cNvPr id="23560" name="Picture 8" descr="courb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0"/>
            <a:ext cx="7380287" cy="5629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5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 Burial at </a:t>
            </a:r>
            <a:r>
              <a:rPr lang="en-US" sz="3600" i="1" dirty="0" err="1" smtClean="0">
                <a:solidFill>
                  <a:schemeClr val="accent6">
                    <a:lumMod val="75000"/>
                  </a:schemeClr>
                </a:solidFill>
              </a:rPr>
              <a:t>Ornans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1850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Gustave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Courbet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356100" y="5791200"/>
            <a:ext cx="4787900" cy="1066800"/>
          </a:xfrm>
        </p:spPr>
        <p:txBody>
          <a:bodyPr/>
          <a:lstStyle/>
          <a:p>
            <a:r>
              <a:rPr lang="et-EE" dirty="0">
                <a:solidFill>
                  <a:srgbClr val="5E462C"/>
                </a:solidFill>
                <a:latin typeface="Rockwell" pitchFamily="18" charset="0"/>
              </a:rPr>
              <a:t>Gustave Courbet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661025"/>
            <a:ext cx="4716463" cy="11969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t-EE" sz="3600" i="1" dirty="0">
                <a:solidFill>
                  <a:srgbClr val="5E462C"/>
                </a:solidFill>
                <a:latin typeface="Rockwell" pitchFamily="18" charset="0"/>
              </a:rPr>
              <a:t>The Stonebreakers</a:t>
            </a:r>
            <a:r>
              <a:rPr lang="et-EE" sz="3600" dirty="0">
                <a:solidFill>
                  <a:srgbClr val="5E462C"/>
                </a:solidFill>
                <a:latin typeface="Rockwell" pitchFamily="18" charset="0"/>
              </a:rPr>
              <a:t/>
            </a:r>
            <a:br>
              <a:rPr lang="et-EE" sz="3600" dirty="0">
                <a:solidFill>
                  <a:srgbClr val="5E462C"/>
                </a:solidFill>
                <a:latin typeface="Rockwell" pitchFamily="18" charset="0"/>
              </a:rPr>
            </a:br>
            <a:r>
              <a:rPr lang="et-EE" sz="3600" dirty="0">
                <a:solidFill>
                  <a:srgbClr val="5E462C"/>
                </a:solidFill>
                <a:latin typeface="Rockwell" pitchFamily="18" charset="0"/>
              </a:rPr>
              <a:t>1849</a:t>
            </a:r>
            <a:r>
              <a:rPr lang="et-EE" sz="1800" dirty="0">
                <a:solidFill>
                  <a:schemeClr val="bg1"/>
                </a:solidFill>
              </a:rPr>
              <a:t/>
            </a:r>
            <a:br>
              <a:rPr lang="et-EE" sz="1800" dirty="0">
                <a:solidFill>
                  <a:schemeClr val="bg1"/>
                </a:solidFill>
              </a:rPr>
            </a:br>
            <a:endParaRPr lang="et-EE" sz="1800" dirty="0">
              <a:solidFill>
                <a:schemeClr val="bg1"/>
              </a:solidFill>
            </a:endParaRPr>
          </a:p>
        </p:txBody>
      </p:sp>
      <p:pic>
        <p:nvPicPr>
          <p:cNvPr id="95239" name="Picture 7" descr="courb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Jean-Francois Millet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2545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1814 - 1875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Founder of the Barbizon school 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of Realist painters in France</a:t>
            </a:r>
          </a:p>
          <a:p>
            <a:endParaRPr lang="en-US" sz="3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Style was very influential for Van Gogh, 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Monet, and Seurat</a:t>
            </a:r>
          </a:p>
          <a:p>
            <a:endParaRPr lang="en-US" sz="3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The Gleaners is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monumental composition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devoted to the rigors of the working class.</a:t>
            </a:r>
            <a:endParaRPr lang="en-US" sz="3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6" name="Picture 4" descr="Jean-FrancoisMillet(Nada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362200" cy="299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5">
      <a:dk1>
        <a:srgbClr val="E3BC91"/>
      </a:dk1>
      <a:lt1>
        <a:sysClr val="window" lastClr="FFFFFF"/>
      </a:lt1>
      <a:dk2>
        <a:srgbClr val="C5D1D7"/>
      </a:dk2>
      <a:lt2>
        <a:srgbClr val="C5D1D7"/>
      </a:lt2>
      <a:accent1>
        <a:srgbClr val="543614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945F25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1155</TotalTime>
  <Words>528</Words>
  <Application>Microsoft Office PowerPoint</Application>
  <PresentationFormat>On-screen Show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Foundry</vt:lpstr>
      <vt:lpstr>Default Design</vt:lpstr>
      <vt:lpstr>Age of ‘isms</vt:lpstr>
      <vt:lpstr>The Age of Realism</vt:lpstr>
      <vt:lpstr>What contributed to the development of Realism?</vt:lpstr>
      <vt:lpstr>Realism in Visual Art</vt:lpstr>
      <vt:lpstr>Gustave Courbet</vt:lpstr>
      <vt:lpstr>Gustave Courbet</vt:lpstr>
      <vt:lpstr>Slide 7</vt:lpstr>
      <vt:lpstr>Gustave Courbet</vt:lpstr>
      <vt:lpstr>Jean-Francois Millet</vt:lpstr>
      <vt:lpstr>Jean-Francois Millet</vt:lpstr>
      <vt:lpstr>Slide 11</vt:lpstr>
      <vt:lpstr>Jean-Francois Millet</vt:lpstr>
      <vt:lpstr>  Édouard Manet</vt:lpstr>
      <vt:lpstr>Slide 14</vt:lpstr>
      <vt:lpstr>Slide 15</vt:lpstr>
      <vt:lpstr>Slide 16</vt:lpstr>
      <vt:lpstr>Slide 17</vt:lpstr>
      <vt:lpstr>Slide 18</vt:lpstr>
      <vt:lpstr>Realism in Literature</vt:lpstr>
      <vt:lpstr>Emile Zola</vt:lpstr>
      <vt:lpstr>Honore Balzac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Realism</dc:title>
  <dc:creator>Sarah Carman</dc:creator>
  <cp:lastModifiedBy>sbehler</cp:lastModifiedBy>
  <cp:revision>32</cp:revision>
  <dcterms:created xsi:type="dcterms:W3CDTF">2010-02-09T23:01:06Z</dcterms:created>
  <dcterms:modified xsi:type="dcterms:W3CDTF">2016-01-12T19:09:13Z</dcterms:modified>
</cp:coreProperties>
</file>