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89" r:id="rId3"/>
    <p:sldId id="288" r:id="rId4"/>
    <p:sldId id="290" r:id="rId5"/>
    <p:sldId id="259" r:id="rId6"/>
    <p:sldId id="260" r:id="rId7"/>
    <p:sldId id="261" r:id="rId8"/>
    <p:sldId id="262" r:id="rId9"/>
    <p:sldId id="263" r:id="rId10"/>
    <p:sldId id="264" r:id="rId11"/>
    <p:sldId id="269" r:id="rId12"/>
    <p:sldId id="265" r:id="rId13"/>
    <p:sldId id="267" r:id="rId14"/>
    <p:sldId id="271" r:id="rId15"/>
    <p:sldId id="270"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D0561-6EEE-4DC8-9D3B-7D92E30912C8}" type="datetimeFigureOut">
              <a:rPr lang="en-US" smtClean="0"/>
              <a:pPr/>
              <a:t>10/20/2017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E54C5-9039-417F-8A82-2D6B6D23BA4C}" type="slidenum">
              <a:rPr lang="en-US" smtClean="0"/>
              <a:pPr/>
              <a:t>‹#›</a:t>
            </a:fld>
            <a:endParaRPr lang="en-US"/>
          </a:p>
        </p:txBody>
      </p:sp>
    </p:spTree>
    <p:extLst>
      <p:ext uri="{BB962C8B-B14F-4D97-AF65-F5344CB8AC3E}">
        <p14:creationId xmlns="" xmlns:p14="http://schemas.microsoft.com/office/powerpoint/2010/main" val="83079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C7B071-4B16-4127-8F87-B51A38F40137}"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FF3864-ED7C-4A2D-9E50-BEA234EE982D}"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87E8AE3-C060-496A-9DEB-F98EF5732289}"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133549A-3201-4FB5-8E8E-83C782BD63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96A1-54F9-4793-A18C-5139E798B486}"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92303-2B3B-4B6D-A9BF-685FBD2388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296A1-54F9-4793-A18C-5139E798B486}" type="datetimeFigureOut">
              <a:rPr lang="en-US" smtClean="0"/>
              <a:pPr/>
              <a:t>10/20/2017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92303-2B3B-4B6D-A9BF-685FBD2388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pPr algn="l" eaLnBrk="1" fontAlgn="auto" hangingPunct="1">
              <a:spcAft>
                <a:spcPts val="0"/>
              </a:spcAft>
              <a:defRPr/>
            </a:pPr>
            <a:r>
              <a:rPr lang="en-US" dirty="0" smtClean="0">
                <a:solidFill>
                  <a:schemeClr val="accent1">
                    <a:lumMod val="50000"/>
                  </a:schemeClr>
                </a:solidFill>
              </a:rPr>
              <a:t>Social Crisis, War, and Revolution</a:t>
            </a:r>
            <a:endParaRPr lang="en-US" dirty="0">
              <a:solidFill>
                <a:schemeClr val="accent1">
                  <a:lumMod val="50000"/>
                </a:schemeClr>
              </a:solidFill>
            </a:endParaRPr>
          </a:p>
        </p:txBody>
      </p:sp>
      <p:sp>
        <p:nvSpPr>
          <p:cNvPr id="6147" name="Subtitle 2"/>
          <p:cNvSpPr>
            <a:spLocks noGrp="1"/>
          </p:cNvSpPr>
          <p:nvPr>
            <p:ph type="subTitle" idx="1"/>
          </p:nvPr>
        </p:nvSpPr>
        <p:spPr>
          <a:xfrm>
            <a:off x="685800" y="1524000"/>
            <a:ext cx="7854950" cy="1752600"/>
          </a:xfrm>
        </p:spPr>
        <p:txBody>
          <a:bodyPr/>
          <a:lstStyle/>
          <a:p>
            <a:pPr marR="0" algn="l" eaLnBrk="1" hangingPunct="1"/>
            <a:r>
              <a:rPr lang="en-US" dirty="0" smtClean="0">
                <a:solidFill>
                  <a:schemeClr val="accent1">
                    <a:lumMod val="50000"/>
                  </a:schemeClr>
                </a:solidFill>
              </a:rPr>
              <a:t>Chapter 7, Section 2</a:t>
            </a:r>
          </a:p>
        </p:txBody>
      </p:sp>
      <p:sp>
        <p:nvSpPr>
          <p:cNvPr id="3" name="TextBox 2"/>
          <p:cNvSpPr txBox="1"/>
          <p:nvPr/>
        </p:nvSpPr>
        <p:spPr>
          <a:xfrm>
            <a:off x="762000" y="2895600"/>
            <a:ext cx="6019800" cy="2554545"/>
          </a:xfrm>
          <a:prstGeom prst="rect">
            <a:avLst/>
          </a:prstGeom>
          <a:noFill/>
        </p:spPr>
        <p:txBody>
          <a:bodyPr wrap="square" rtlCol="0">
            <a:spAutoFit/>
          </a:bodyPr>
          <a:lstStyle/>
          <a:p>
            <a:pPr marL="342900" indent="-342900">
              <a:buAutoNum type="arabicPeriod"/>
            </a:pPr>
            <a:r>
              <a:rPr lang="en-US" sz="3200" dirty="0" smtClean="0"/>
              <a:t>Section 2 notes</a:t>
            </a:r>
          </a:p>
          <a:p>
            <a:pPr marL="342900" indent="-342900">
              <a:buAutoNum type="arabicPeriod"/>
            </a:pPr>
            <a:r>
              <a:rPr lang="en-US" sz="3200" dirty="0" smtClean="0"/>
              <a:t>Multiple choice review</a:t>
            </a:r>
          </a:p>
          <a:p>
            <a:pPr marL="342900" indent="-342900">
              <a:buAutoNum type="arabicPeriod"/>
            </a:pPr>
            <a:endParaRPr lang="en-US" sz="3200" dirty="0"/>
          </a:p>
          <a:p>
            <a:pPr marL="342900" indent="-342900">
              <a:buAutoNum type="arabicPeriod"/>
            </a:pPr>
            <a:endParaRPr lang="en-US" sz="3200" dirty="0" smtClean="0"/>
          </a:p>
          <a:p>
            <a:r>
              <a:rPr lang="en-US" sz="3200" dirty="0" smtClean="0"/>
              <a:t>Tomorrow: A podcast!</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solidFill>
                  <a:schemeClr val="tx1"/>
                </a:solidFill>
              </a:rPr>
              <a:t>The 30 Years’ War</a:t>
            </a:r>
          </a:p>
        </p:txBody>
      </p:sp>
      <p:sp>
        <p:nvSpPr>
          <p:cNvPr id="26627" name="Rectangle 3"/>
          <p:cNvSpPr>
            <a:spLocks noGrp="1" noChangeArrowheads="1"/>
          </p:cNvSpPr>
          <p:nvPr>
            <p:ph type="body" idx="1"/>
          </p:nvPr>
        </p:nvSpPr>
        <p:spPr/>
        <p:txBody>
          <a:bodyPr/>
          <a:lstStyle/>
          <a:p>
            <a:pPr eaLnBrk="1" hangingPunct="1">
              <a:defRPr/>
            </a:pPr>
            <a:r>
              <a:rPr lang="en-US" dirty="0" smtClean="0"/>
              <a:t>Four Phases of the 30 Years’ War:</a:t>
            </a:r>
          </a:p>
          <a:p>
            <a:pPr lvl="1" eaLnBrk="1" hangingPunct="1">
              <a:defRPr/>
            </a:pPr>
            <a:r>
              <a:rPr lang="en-US" dirty="0" smtClean="0"/>
              <a:t>The Bohemian Phase</a:t>
            </a:r>
          </a:p>
          <a:p>
            <a:pPr lvl="1" eaLnBrk="1" hangingPunct="1">
              <a:defRPr/>
            </a:pPr>
            <a:r>
              <a:rPr lang="en-US" dirty="0" smtClean="0"/>
              <a:t>The Danish Phase</a:t>
            </a:r>
          </a:p>
          <a:p>
            <a:pPr lvl="1" eaLnBrk="1" hangingPunct="1">
              <a:defRPr/>
            </a:pPr>
            <a:r>
              <a:rPr lang="en-US" dirty="0" smtClean="0"/>
              <a:t>The Swedish Phase</a:t>
            </a:r>
          </a:p>
          <a:p>
            <a:pPr lvl="1" eaLnBrk="1" hangingPunct="1">
              <a:defRPr/>
            </a:pPr>
            <a:r>
              <a:rPr lang="en-US" dirty="0" smtClean="0"/>
              <a:t>The French Phase</a:t>
            </a:r>
          </a:p>
        </p:txBody>
      </p:sp>
      <p:pic>
        <p:nvPicPr>
          <p:cNvPr id="4" name="Content Placeholder 3" descr="04illo_hist_30yrswr_dissolutesold.jpg"/>
          <p:cNvPicPr>
            <a:picLocks noChangeAspect="1"/>
          </p:cNvPicPr>
          <p:nvPr/>
        </p:nvPicPr>
        <p:blipFill>
          <a:blip r:embed="rId3" cstate="print"/>
          <a:srcRect/>
          <a:stretch>
            <a:fillRect/>
          </a:stretch>
        </p:blipFill>
        <p:spPr>
          <a:xfrm>
            <a:off x="4419600" y="2895600"/>
            <a:ext cx="4495800" cy="3601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Effect transition="in" filter="box(out)">
                                      <p:cBhvr>
                                        <p:cTn id="11" dur="500"/>
                                        <p:tgtEl>
                                          <p:spTgt spid="26627">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2" presetID="4" presetClass="entr" presetSubtype="32" fill="hold" grpId="0" nodeType="with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Effect transition="in" filter="box(out)">
                                      <p:cBhvr>
                                        <p:cTn id="14" dur="500"/>
                                        <p:tgtEl>
                                          <p:spTgt spid="26627">
                                            <p:txEl>
                                              <p:pRg st="1" end="1"/>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2" name="camera.wav"/>
                                        </p:tgtEl>
                                      </p:cMediaNode>
                                    </p:audio>
                                  </p:subTnLst>
                                </p:cTn>
                              </p:par>
                              <p:par>
                                <p:cTn id="15" presetID="4" presetClass="entr" presetSubtype="32" fill="hold" grpId="0" nodeType="with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ox(out)">
                                      <p:cBhvr>
                                        <p:cTn id="17" dur="500"/>
                                        <p:tgtEl>
                                          <p:spTgt spid="2662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26627">
                                            <p:txEl>
                                              <p:pRg st="3" end="3"/>
                                            </p:txEl>
                                          </p:spTgt>
                                        </p:tgtEl>
                                        <p:attrNameLst>
                                          <p:attrName>style.visibility</p:attrName>
                                        </p:attrNameLst>
                                      </p:cBhvr>
                                      <p:to>
                                        <p:strVal val="visible"/>
                                      </p:to>
                                    </p:set>
                                    <p:animEffect transition="in" filter="box(out)">
                                      <p:cBhvr>
                                        <p:cTn id="20" dur="500"/>
                                        <p:tgtEl>
                                          <p:spTgt spid="2662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Effect transition="in" filter="box(out)">
                                      <p:cBhvr>
                                        <p:cTn id="23" dur="500"/>
                                        <p:tgtEl>
                                          <p:spTgt spid="2662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0"/>
            <a:ext cx="8382000" cy="838200"/>
          </a:xfrm>
        </p:spPr>
        <p:txBody>
          <a:bodyPr>
            <a:normAutofit fontScale="90000"/>
          </a:bodyPr>
          <a:lstStyle/>
          <a:p>
            <a:pPr eaLnBrk="1" hangingPunct="1">
              <a:defRPr/>
            </a:pPr>
            <a:r>
              <a:rPr lang="en-US" sz="5400" dirty="0" smtClean="0"/>
              <a:t>Who was fighting? </a:t>
            </a:r>
          </a:p>
        </p:txBody>
      </p:sp>
      <p:sp>
        <p:nvSpPr>
          <p:cNvPr id="40963" name="Rectangle 3"/>
          <p:cNvSpPr>
            <a:spLocks noGrp="1" noChangeArrowheads="1"/>
          </p:cNvSpPr>
          <p:nvPr>
            <p:ph type="body" idx="1"/>
          </p:nvPr>
        </p:nvSpPr>
        <p:spPr>
          <a:xfrm>
            <a:off x="0" y="1143000"/>
            <a:ext cx="5410200" cy="5715000"/>
          </a:xfrm>
        </p:spPr>
        <p:txBody>
          <a:bodyPr>
            <a:normAutofit/>
          </a:bodyPr>
          <a:lstStyle/>
          <a:p>
            <a:pPr eaLnBrk="1" hangingPunct="1">
              <a:lnSpc>
                <a:spcPct val="90000"/>
              </a:lnSpc>
              <a:defRPr/>
            </a:pPr>
            <a:r>
              <a:rPr lang="en-US" sz="3600" dirty="0" smtClean="0"/>
              <a:t>Power of the Hapsburgs </a:t>
            </a:r>
            <a:r>
              <a:rPr lang="en-US" sz="3600" i="1" dirty="0" smtClean="0"/>
              <a:t>(</a:t>
            </a:r>
            <a:r>
              <a:rPr lang="en-US" sz="3600" i="1" u="sng" dirty="0" smtClean="0"/>
              <a:t>Holy Roman Empire)=</a:t>
            </a:r>
            <a:r>
              <a:rPr lang="en-US" sz="3600" dirty="0" smtClean="0"/>
              <a:t>Catholic</a:t>
            </a:r>
          </a:p>
          <a:p>
            <a:pPr eaLnBrk="1" hangingPunct="1">
              <a:lnSpc>
                <a:spcPct val="90000"/>
              </a:lnSpc>
              <a:buNone/>
              <a:defRPr/>
            </a:pPr>
            <a:r>
              <a:rPr lang="en-US" sz="3600" dirty="0" smtClean="0"/>
              <a:t>Versus</a:t>
            </a:r>
          </a:p>
          <a:p>
            <a:pPr>
              <a:lnSpc>
                <a:spcPct val="90000"/>
              </a:lnSpc>
              <a:defRPr/>
            </a:pPr>
            <a:r>
              <a:rPr lang="en-US" sz="3600" u="sng" dirty="0" smtClean="0"/>
              <a:t>Protestants </a:t>
            </a:r>
            <a:r>
              <a:rPr lang="en-US" sz="3600" dirty="0" smtClean="0"/>
              <a:t>from German provinces, Sweden, Denmark; French Catholics (?!)</a:t>
            </a:r>
          </a:p>
          <a:p>
            <a:pPr lvl="2" eaLnBrk="1" hangingPunct="1">
              <a:lnSpc>
                <a:spcPct val="90000"/>
              </a:lnSpc>
              <a:defRPr/>
            </a:pPr>
            <a:r>
              <a:rPr lang="en-US" sz="2800" u="sng" dirty="0" smtClean="0"/>
              <a:t>France</a:t>
            </a:r>
            <a:r>
              <a:rPr lang="en-US" sz="2800" dirty="0" smtClean="0"/>
              <a:t> wants Hapsburgs to lose and therefore support Protestants</a:t>
            </a:r>
          </a:p>
        </p:txBody>
      </p:sp>
      <p:pic>
        <p:nvPicPr>
          <p:cNvPr id="4" name="Picture 2" descr="C:\My Documents\pptpics\richelieu.jpg"/>
          <p:cNvPicPr>
            <a:picLocks noChangeAspect="1" noChangeArrowheads="1"/>
          </p:cNvPicPr>
          <p:nvPr/>
        </p:nvPicPr>
        <p:blipFill>
          <a:blip r:embed="rId2" cstate="print"/>
          <a:srcRect/>
          <a:stretch>
            <a:fillRect/>
          </a:stretch>
        </p:blipFill>
        <p:spPr bwMode="auto">
          <a:xfrm>
            <a:off x="5638800" y="1447800"/>
            <a:ext cx="3096700" cy="3886200"/>
          </a:xfrm>
          <a:prstGeom prst="rect">
            <a:avLst/>
          </a:prstGeom>
          <a:noFill/>
          <a:ln w="9525">
            <a:noFill/>
            <a:miter lim="800000"/>
            <a:headEnd/>
            <a:tailEnd/>
          </a:ln>
        </p:spPr>
      </p:pic>
      <p:sp>
        <p:nvSpPr>
          <p:cNvPr id="5" name="TextBox 4"/>
          <p:cNvSpPr txBox="1"/>
          <p:nvPr/>
        </p:nvSpPr>
        <p:spPr>
          <a:xfrm>
            <a:off x="5715000" y="5410200"/>
            <a:ext cx="2971711" cy="646331"/>
          </a:xfrm>
          <a:prstGeom prst="rect">
            <a:avLst/>
          </a:prstGeom>
          <a:noFill/>
        </p:spPr>
        <p:txBody>
          <a:bodyPr wrap="none" rtlCol="0">
            <a:spAutoFit/>
          </a:bodyPr>
          <a:lstStyle/>
          <a:p>
            <a:r>
              <a:rPr lang="en-US" dirty="0" smtClean="0"/>
              <a:t>Cardinal Richelieu - advisor to</a:t>
            </a:r>
          </a:p>
          <a:p>
            <a:r>
              <a:rPr lang="en-US" dirty="0" smtClean="0"/>
              <a:t>King Louis XIII of France</a:t>
            </a:r>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0"/>
            <a:ext cx="8229600" cy="1143000"/>
          </a:xfrm>
        </p:spPr>
        <p:txBody>
          <a:bodyPr/>
          <a:lstStyle/>
          <a:p>
            <a:pPr eaLnBrk="1" hangingPunct="1">
              <a:defRPr/>
            </a:pPr>
            <a:r>
              <a:rPr lang="en-US" dirty="0" smtClean="0">
                <a:solidFill>
                  <a:schemeClr val="tx1"/>
                </a:solidFill>
              </a:rPr>
              <a:t>The Peace of Westphalia (1648)</a:t>
            </a:r>
          </a:p>
        </p:txBody>
      </p:sp>
      <p:sp>
        <p:nvSpPr>
          <p:cNvPr id="34819" name="Rectangle 3"/>
          <p:cNvSpPr>
            <a:spLocks noGrp="1" noChangeArrowheads="1"/>
          </p:cNvSpPr>
          <p:nvPr>
            <p:ph type="body" idx="1"/>
          </p:nvPr>
        </p:nvSpPr>
        <p:spPr>
          <a:xfrm>
            <a:off x="0" y="914400"/>
            <a:ext cx="9144000" cy="5943600"/>
          </a:xfrm>
        </p:spPr>
        <p:txBody>
          <a:bodyPr>
            <a:normAutofit fontScale="92500" lnSpcReduction="20000"/>
          </a:bodyPr>
          <a:lstStyle/>
          <a:p>
            <a:pPr>
              <a:lnSpc>
                <a:spcPct val="80000"/>
              </a:lnSpc>
              <a:defRPr/>
            </a:pPr>
            <a:r>
              <a:rPr lang="en-US" sz="3000" dirty="0"/>
              <a:t>No participant in the 30 Years War possessed a large enough army to knock out its opponents</a:t>
            </a:r>
          </a:p>
          <a:p>
            <a:pPr eaLnBrk="1" hangingPunct="1">
              <a:lnSpc>
                <a:spcPct val="80000"/>
              </a:lnSpc>
              <a:defRPr/>
            </a:pPr>
            <a:endParaRPr lang="en-US" sz="3000" u="sng" dirty="0" smtClean="0"/>
          </a:p>
          <a:p>
            <a:pPr eaLnBrk="1" hangingPunct="1">
              <a:lnSpc>
                <a:spcPct val="80000"/>
              </a:lnSpc>
              <a:defRPr/>
            </a:pPr>
            <a:r>
              <a:rPr lang="en-US" sz="3000" dirty="0" smtClean="0"/>
              <a:t>The 30 Years’ War officially</a:t>
            </a:r>
            <a:r>
              <a:rPr lang="en-US" sz="3000" u="sng" dirty="0" smtClean="0"/>
              <a:t> ended </a:t>
            </a:r>
            <a:r>
              <a:rPr lang="en-US" sz="3000" dirty="0" smtClean="0"/>
              <a:t>in 1648 with the Peace of Westphalia</a:t>
            </a:r>
          </a:p>
          <a:p>
            <a:pPr eaLnBrk="1" hangingPunct="1">
              <a:lnSpc>
                <a:spcPct val="80000"/>
              </a:lnSpc>
              <a:defRPr/>
            </a:pPr>
            <a:endParaRPr lang="en-US" sz="3000" dirty="0" smtClean="0"/>
          </a:p>
          <a:p>
            <a:pPr eaLnBrk="1" hangingPunct="1">
              <a:lnSpc>
                <a:spcPct val="80000"/>
              </a:lnSpc>
              <a:defRPr/>
            </a:pPr>
            <a:r>
              <a:rPr lang="en-US" sz="3000" dirty="0" smtClean="0"/>
              <a:t>The treaties recognized the </a:t>
            </a:r>
            <a:r>
              <a:rPr lang="en-US" sz="3000" u="sng" dirty="0" smtClean="0"/>
              <a:t>sovereignty </a:t>
            </a:r>
            <a:r>
              <a:rPr lang="en-US" sz="3000" dirty="0" smtClean="0"/>
              <a:t>of the 300+ German princes</a:t>
            </a:r>
          </a:p>
          <a:p>
            <a:pPr eaLnBrk="1" hangingPunct="1">
              <a:lnSpc>
                <a:spcPct val="80000"/>
              </a:lnSpc>
              <a:buNone/>
              <a:defRPr/>
            </a:pPr>
            <a:endParaRPr lang="en-US" sz="3000" dirty="0" smtClean="0"/>
          </a:p>
          <a:p>
            <a:pPr eaLnBrk="1" hangingPunct="1">
              <a:lnSpc>
                <a:spcPct val="80000"/>
              </a:lnSpc>
              <a:defRPr/>
            </a:pPr>
            <a:r>
              <a:rPr lang="en-US" sz="3000" dirty="0" smtClean="0"/>
              <a:t>The treaties upheld the Peace of Augsburg, added</a:t>
            </a:r>
            <a:r>
              <a:rPr lang="en-US" sz="3000" u="sng" dirty="0" smtClean="0"/>
              <a:t> Calvinism </a:t>
            </a:r>
            <a:r>
              <a:rPr lang="en-US" sz="3000" dirty="0" smtClean="0"/>
              <a:t>to the list of religions allowed in German provinces.</a:t>
            </a:r>
          </a:p>
          <a:p>
            <a:pPr eaLnBrk="1" hangingPunct="1">
              <a:lnSpc>
                <a:spcPct val="80000"/>
              </a:lnSpc>
              <a:buNone/>
              <a:defRPr/>
            </a:pPr>
            <a:endParaRPr lang="en-US" sz="3000" dirty="0" smtClean="0"/>
          </a:p>
          <a:p>
            <a:pPr>
              <a:lnSpc>
                <a:spcPct val="80000"/>
              </a:lnSpc>
              <a:defRPr/>
            </a:pPr>
            <a:r>
              <a:rPr lang="en-US" sz="3000" dirty="0"/>
              <a:t>France </a:t>
            </a:r>
            <a:r>
              <a:rPr lang="en-US" sz="3000" dirty="0" smtClean="0"/>
              <a:t>benefited </a:t>
            </a:r>
            <a:r>
              <a:rPr lang="en-US" sz="3000" dirty="0"/>
              <a:t>from the </a:t>
            </a:r>
            <a:r>
              <a:rPr lang="en-US" sz="3000" u="sng" dirty="0"/>
              <a:t>fragmentation </a:t>
            </a:r>
            <a:r>
              <a:rPr lang="en-US" sz="3000" dirty="0"/>
              <a:t>of the Holy Roman Empire and the weakening of the Habsburg family </a:t>
            </a:r>
            <a:r>
              <a:rPr lang="en-US" sz="3000" dirty="0" smtClean="0"/>
              <a:t>influence.</a:t>
            </a:r>
            <a:endParaRPr lang="en-US" sz="3000" dirty="0"/>
          </a:p>
          <a:p>
            <a:pPr lvl="1">
              <a:lnSpc>
                <a:spcPct val="80000"/>
              </a:lnSpc>
              <a:defRPr/>
            </a:pPr>
            <a:r>
              <a:rPr lang="en-US" sz="2600" dirty="0"/>
              <a:t>the political power of the Holy Roman Empire faded into oblivion; </a:t>
            </a:r>
          </a:p>
          <a:p>
            <a:pPr lvl="1">
              <a:lnSpc>
                <a:spcPct val="80000"/>
              </a:lnSpc>
              <a:defRPr/>
            </a:pPr>
            <a:r>
              <a:rPr lang="en-US" sz="2600" dirty="0"/>
              <a:t>the Habsburg family remained wealthy and strong, though, and would go on to rule the Austro-Hungarian Empire later</a:t>
            </a:r>
          </a:p>
          <a:p>
            <a:pPr eaLnBrk="1" hangingPunct="1">
              <a:lnSpc>
                <a:spcPct val="80000"/>
              </a:lnSpc>
              <a:defRPr/>
            </a:pPr>
            <a:endParaRPr lang="en-US" sz="2800" u="sng"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Effect transition="in" filter="box(out)">
                                      <p:cBhvr>
                                        <p:cTn id="11" dur="500"/>
                                        <p:tgtEl>
                                          <p:spTgt spid="34819">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34819">
                                            <p:txEl>
                                              <p:pRg st="2" end="2"/>
                                            </p:txEl>
                                          </p:spTgt>
                                        </p:tgtEl>
                                        <p:attrNameLst>
                                          <p:attrName>style.visibility</p:attrName>
                                        </p:attrNameLst>
                                      </p:cBhvr>
                                      <p:to>
                                        <p:strVal val="visible"/>
                                      </p:to>
                                    </p:set>
                                    <p:animEffect transition="in" filter="box(out)">
                                      <p:cBhvr>
                                        <p:cTn id="16" dur="500"/>
                                        <p:tgtEl>
                                          <p:spTgt spid="34819">
                                            <p:txEl>
                                              <p:pRg st="2" end="2"/>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Effect transition="in" filter="box(out)">
                                      <p:cBhvr>
                                        <p:cTn id="21" dur="500"/>
                                        <p:tgtEl>
                                          <p:spTgt spid="34819">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4819">
                                            <p:txEl>
                                              <p:pRg st="6" end="6"/>
                                            </p:txEl>
                                          </p:spTgt>
                                        </p:tgtEl>
                                        <p:attrNameLst>
                                          <p:attrName>style.visibility</p:attrName>
                                        </p:attrNameLst>
                                      </p:cBhvr>
                                      <p:to>
                                        <p:strVal val="visible"/>
                                      </p:to>
                                    </p:set>
                                    <p:animEffect transition="in" filter="box(out)">
                                      <p:cBhvr>
                                        <p:cTn id="26" dur="500"/>
                                        <p:tgtEl>
                                          <p:spTgt spid="34819">
                                            <p:txEl>
                                              <p:pRg st="6" end="6"/>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wav"/>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4819">
                                            <p:txEl>
                                              <p:pRg st="8" end="8"/>
                                            </p:txEl>
                                          </p:spTgt>
                                        </p:tgtEl>
                                        <p:attrNameLst>
                                          <p:attrName>style.visibility</p:attrName>
                                        </p:attrNameLst>
                                      </p:cBhvr>
                                      <p:to>
                                        <p:strVal val="visible"/>
                                      </p:to>
                                    </p:set>
                                    <p:animEffect transition="in" filter="box(out)">
                                      <p:cBhvr>
                                        <p:cTn id="31" dur="500"/>
                                        <p:tgtEl>
                                          <p:spTgt spid="34819">
                                            <p:txEl>
                                              <p:pRg st="8" end="8"/>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par>
                                <p:cTn id="32" presetID="4" presetClass="entr" presetSubtype="32" fill="hold" grpId="0" nodeType="withEffect">
                                  <p:stCondLst>
                                    <p:cond delay="0"/>
                                  </p:stCondLst>
                                  <p:childTnLst>
                                    <p:set>
                                      <p:cBhvr>
                                        <p:cTn id="33" dur="1" fill="hold">
                                          <p:stCondLst>
                                            <p:cond delay="0"/>
                                          </p:stCondLst>
                                        </p:cTn>
                                        <p:tgtEl>
                                          <p:spTgt spid="34819">
                                            <p:txEl>
                                              <p:pRg st="9" end="9"/>
                                            </p:txEl>
                                          </p:spTgt>
                                        </p:tgtEl>
                                        <p:attrNameLst>
                                          <p:attrName>style.visibility</p:attrName>
                                        </p:attrNameLst>
                                      </p:cBhvr>
                                      <p:to>
                                        <p:strVal val="visible"/>
                                      </p:to>
                                    </p:set>
                                    <p:animEffect transition="in" filter="box(out)">
                                      <p:cBhvr>
                                        <p:cTn id="34" dur="500"/>
                                        <p:tgtEl>
                                          <p:spTgt spid="34819">
                                            <p:txEl>
                                              <p:pRg st="9" end="9"/>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wav"/>
                                        </p:tgtEl>
                                      </p:cMediaNode>
                                    </p:audio>
                                  </p:subTnLst>
                                </p:cTn>
                              </p:par>
                              <p:par>
                                <p:cTn id="35" presetID="4" presetClass="entr" presetSubtype="32" fill="hold" grpId="0" nodeType="withEffect">
                                  <p:stCondLst>
                                    <p:cond delay="0"/>
                                  </p:stCondLst>
                                  <p:childTnLst>
                                    <p:set>
                                      <p:cBhvr>
                                        <p:cTn id="36" dur="1" fill="hold">
                                          <p:stCondLst>
                                            <p:cond delay="0"/>
                                          </p:stCondLst>
                                        </p:cTn>
                                        <p:tgtEl>
                                          <p:spTgt spid="34819">
                                            <p:txEl>
                                              <p:pRg st="10" end="10"/>
                                            </p:txEl>
                                          </p:spTgt>
                                        </p:tgtEl>
                                        <p:attrNameLst>
                                          <p:attrName>style.visibility</p:attrName>
                                        </p:attrNameLst>
                                      </p:cBhvr>
                                      <p:to>
                                        <p:strVal val="visible"/>
                                      </p:to>
                                    </p:set>
                                    <p:animEffect transition="in" filter="box(out)">
                                      <p:cBhvr>
                                        <p:cTn id="37" dur="500"/>
                                        <p:tgtEl>
                                          <p:spTgt spid="34819">
                                            <p:txEl>
                                              <p:pRg st="10" end="1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smtClean="0">
                <a:solidFill>
                  <a:schemeClr val="tx1"/>
                </a:solidFill>
              </a:rPr>
              <a:t>Important things </a:t>
            </a:r>
            <a:r>
              <a:rPr lang="en-US" dirty="0" smtClean="0">
                <a:solidFill>
                  <a:schemeClr val="tx1"/>
                </a:solidFill>
                <a:sym typeface="Wingdings" pitchFamily="2" charset="2"/>
              </a:rPr>
              <a:t> </a:t>
            </a:r>
            <a:endParaRPr lang="en-US" dirty="0" smtClean="0">
              <a:solidFill>
                <a:schemeClr val="tx1"/>
              </a:solidFill>
            </a:endParaRPr>
          </a:p>
        </p:txBody>
      </p:sp>
      <p:sp>
        <p:nvSpPr>
          <p:cNvPr id="38915" name="Rectangle 3"/>
          <p:cNvSpPr>
            <a:spLocks noGrp="1" noChangeArrowheads="1"/>
          </p:cNvSpPr>
          <p:nvPr>
            <p:ph type="body" idx="1"/>
          </p:nvPr>
        </p:nvSpPr>
        <p:spPr>
          <a:xfrm>
            <a:off x="0" y="1828800"/>
            <a:ext cx="9144000" cy="5257800"/>
          </a:xfrm>
        </p:spPr>
        <p:txBody>
          <a:bodyPr/>
          <a:lstStyle/>
          <a:p>
            <a:pPr eaLnBrk="1" hangingPunct="1">
              <a:lnSpc>
                <a:spcPct val="80000"/>
              </a:lnSpc>
              <a:defRPr/>
            </a:pPr>
            <a:r>
              <a:rPr lang="en-US" sz="2800" u="sng" dirty="0" smtClean="0"/>
              <a:t>The 30 Years War began as a war of religion and developed into an international war of politics</a:t>
            </a:r>
          </a:p>
          <a:p>
            <a:pPr eaLnBrk="1" hangingPunct="1">
              <a:lnSpc>
                <a:spcPct val="80000"/>
              </a:lnSpc>
              <a:defRPr/>
            </a:pPr>
            <a:endParaRPr lang="en-US" sz="2800" u="sng" dirty="0" smtClean="0"/>
          </a:p>
          <a:p>
            <a:pPr eaLnBrk="1" hangingPunct="1">
              <a:lnSpc>
                <a:spcPct val="80000"/>
              </a:lnSpc>
              <a:defRPr/>
            </a:pPr>
            <a:r>
              <a:rPr lang="en-US" sz="2800" dirty="0" smtClean="0"/>
              <a:t>While the war started as a religious war, the war healed no religious wounds</a:t>
            </a:r>
          </a:p>
          <a:p>
            <a:pPr eaLnBrk="1" hangingPunct="1">
              <a:lnSpc>
                <a:spcPct val="80000"/>
              </a:lnSpc>
              <a:buNone/>
              <a:defRPr/>
            </a:pPr>
            <a:endParaRPr lang="en-US" sz="2800" dirty="0" smtClean="0"/>
          </a:p>
          <a:p>
            <a:pPr>
              <a:lnSpc>
                <a:spcPct val="80000"/>
              </a:lnSpc>
              <a:defRPr/>
            </a:pPr>
            <a:r>
              <a:rPr lang="en-US" sz="2800" dirty="0"/>
              <a:t>Because the vast majority of the fighting took place in Germany, the German </a:t>
            </a:r>
            <a:r>
              <a:rPr lang="en-US" sz="2800" dirty="0" smtClean="0"/>
              <a:t>provinces </a:t>
            </a:r>
            <a:r>
              <a:rPr lang="en-US" sz="2800" u="sng" dirty="0" smtClean="0"/>
              <a:t>suffered</a:t>
            </a:r>
            <a:r>
              <a:rPr lang="en-US" sz="2800" dirty="0" smtClean="0"/>
              <a:t> </a:t>
            </a:r>
            <a:r>
              <a:rPr lang="en-US" sz="2800" dirty="0"/>
              <a:t>more than any other </a:t>
            </a:r>
            <a:r>
              <a:rPr lang="en-US" sz="2800" dirty="0" smtClean="0"/>
              <a:t>participants (</a:t>
            </a:r>
            <a:r>
              <a:rPr lang="en-US" sz="2800" u="sng" dirty="0" smtClean="0"/>
              <a:t>physical </a:t>
            </a:r>
            <a:r>
              <a:rPr lang="en-US" sz="2800" u="sng" dirty="0"/>
              <a:t>damage to crops, villages; economic damage; population decrease)</a:t>
            </a:r>
            <a:endParaRPr lang="en-US" sz="2800" dirty="0" smtClean="0"/>
          </a:p>
          <a:p>
            <a:pPr eaLnBrk="1" hangingPunct="1">
              <a:lnSpc>
                <a:spcPct val="80000"/>
              </a:lnSpc>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Effect transition="in" filter="box(out)">
                                      <p:cBhvr>
                                        <p:cTn id="11" dur="500"/>
                                        <p:tgtEl>
                                          <p:spTgt spid="38915">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38915">
                                            <p:txEl>
                                              <p:pRg st="2" end="2"/>
                                            </p:txEl>
                                          </p:spTgt>
                                        </p:tgtEl>
                                        <p:attrNameLst>
                                          <p:attrName>style.visibility</p:attrName>
                                        </p:attrNameLst>
                                      </p:cBhvr>
                                      <p:to>
                                        <p:strVal val="visible"/>
                                      </p:to>
                                    </p:set>
                                    <p:animEffect transition="in" filter="box(out)">
                                      <p:cBhvr>
                                        <p:cTn id="16" dur="500"/>
                                        <p:tgtEl>
                                          <p:spTgt spid="38915">
                                            <p:txEl>
                                              <p:pRg st="2" end="2"/>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Effect transition="in" filter="box(out)">
                                      <p:cBhvr>
                                        <p:cTn id="21" dur="500"/>
                                        <p:tgtEl>
                                          <p:spTgt spid="38915">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t>English Civil War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England – Mary Queen of Scots</a:t>
            </a:r>
            <a:endParaRPr lang="en-US" dirty="0"/>
          </a:p>
        </p:txBody>
      </p:sp>
      <p:pic>
        <p:nvPicPr>
          <p:cNvPr id="13315" name="Picture 7" descr="chart-tudors"/>
          <p:cNvPicPr>
            <a:picLocks noChangeAspect="1" noChangeArrowheads="1"/>
          </p:cNvPicPr>
          <p:nvPr/>
        </p:nvPicPr>
        <p:blipFill>
          <a:blip r:embed="rId3" cstate="print">
            <a:lum bright="-12000" contrast="24000"/>
          </a:blip>
          <a:srcRect l="1085" t="2100" r="1221" b="1312"/>
          <a:stretch>
            <a:fillRect/>
          </a:stretch>
        </p:blipFill>
        <p:spPr bwMode="auto">
          <a:xfrm>
            <a:off x="457200" y="1143000"/>
            <a:ext cx="8458200" cy="5334000"/>
          </a:xfrm>
          <a:prstGeom prst="rect">
            <a:avLst/>
          </a:prstGeom>
          <a:noFill/>
          <a:ln w="9525">
            <a:solidFill>
              <a:schemeClr val="accent1"/>
            </a:solidFill>
            <a:miter lim="800000"/>
            <a:headEnd/>
            <a:tailEnd/>
          </a:ln>
        </p:spPr>
      </p:pic>
      <p:sp>
        <p:nvSpPr>
          <p:cNvPr id="4" name="Oval 3"/>
          <p:cNvSpPr/>
          <p:nvPr/>
        </p:nvSpPr>
        <p:spPr>
          <a:xfrm>
            <a:off x="4953000" y="4800600"/>
            <a:ext cx="7620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5638800" y="5486400"/>
            <a:ext cx="7620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2057400" y="4648200"/>
            <a:ext cx="7620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1143000"/>
          </a:xfrm>
        </p:spPr>
        <p:txBody>
          <a:bodyPr/>
          <a:lstStyle/>
          <a:p>
            <a:pPr algn="l">
              <a:defRPr/>
            </a:pPr>
            <a:r>
              <a:rPr lang="en-US" sz="3600" b="1" dirty="0" smtClean="0"/>
              <a:t>Mary Queen of Scots</a:t>
            </a:r>
            <a:endParaRPr lang="en-US" sz="3600" b="1" dirty="0"/>
          </a:p>
        </p:txBody>
      </p:sp>
      <p:sp>
        <p:nvSpPr>
          <p:cNvPr id="3" name="Rectangle 2"/>
          <p:cNvSpPr/>
          <p:nvPr/>
        </p:nvSpPr>
        <p:spPr>
          <a:xfrm>
            <a:off x="228600" y="1295400"/>
            <a:ext cx="8915400" cy="6370638"/>
          </a:xfrm>
          <a:prstGeom prst="rect">
            <a:avLst/>
          </a:prstGeom>
        </p:spPr>
        <p:txBody>
          <a:bodyPr wrap="square">
            <a:spAutoFit/>
          </a:bodyPr>
          <a:lstStyle/>
          <a:p>
            <a:pPr>
              <a:buFont typeface="Arial" pitchFamily="34" charset="0"/>
              <a:buChar char="•"/>
              <a:defRPr/>
            </a:pPr>
            <a:r>
              <a:rPr lang="en-US" sz="2400" dirty="0">
                <a:solidFill>
                  <a:schemeClr val="accent2">
                    <a:lumMod val="50000"/>
                  </a:schemeClr>
                </a:solidFill>
                <a:latin typeface="Arial" charset="0"/>
              </a:rPr>
              <a:t> As Henry VII of England's great-granddaughter, Mary was next in line to the English throne, after Henry VIII's children</a:t>
            </a:r>
          </a:p>
          <a:p>
            <a:pPr>
              <a:buFont typeface="Arial" pitchFamily="34" charset="0"/>
              <a:buChar char="•"/>
              <a:defRPr/>
            </a:pPr>
            <a:endParaRPr lang="en-US" sz="2400" dirty="0">
              <a:solidFill>
                <a:schemeClr val="accent2">
                  <a:lumMod val="50000"/>
                </a:schemeClr>
              </a:solidFill>
              <a:latin typeface="Arial" charset="0"/>
            </a:endParaRPr>
          </a:p>
          <a:p>
            <a:pPr>
              <a:buFont typeface="Arial" pitchFamily="34" charset="0"/>
              <a:buChar char="•"/>
              <a:defRPr/>
            </a:pPr>
            <a:r>
              <a:rPr lang="en-US" sz="2400" dirty="0">
                <a:solidFill>
                  <a:schemeClr val="accent2">
                    <a:lumMod val="50000"/>
                  </a:schemeClr>
                </a:solidFill>
                <a:latin typeface="Arial" charset="0"/>
              </a:rPr>
              <a:t> the Scottish nobility decided that they must make peace with England, and they agreed that she should marry Henry VIII's son, the future Edward VI. </a:t>
            </a:r>
          </a:p>
          <a:p>
            <a:pPr>
              <a:buFont typeface="Arial" pitchFamily="34" charset="0"/>
              <a:buChar char="•"/>
              <a:defRPr/>
            </a:pPr>
            <a:endParaRPr lang="en-US" sz="2400" dirty="0">
              <a:solidFill>
                <a:schemeClr val="accent2">
                  <a:lumMod val="50000"/>
                </a:schemeClr>
              </a:solidFill>
              <a:latin typeface="Arial" charset="0"/>
            </a:endParaRPr>
          </a:p>
          <a:p>
            <a:pPr>
              <a:buFont typeface="Arial" pitchFamily="34" charset="0"/>
              <a:buChar char="•"/>
              <a:defRPr/>
            </a:pPr>
            <a:r>
              <a:rPr lang="en-US" sz="2400" dirty="0">
                <a:solidFill>
                  <a:schemeClr val="accent2">
                    <a:lumMod val="50000"/>
                  </a:schemeClr>
                </a:solidFill>
                <a:latin typeface="Arial" charset="0"/>
              </a:rPr>
              <a:t>The Catholics opposed this and rearranged her marriage to </a:t>
            </a:r>
          </a:p>
          <a:p>
            <a:pPr>
              <a:defRPr/>
            </a:pPr>
            <a:r>
              <a:rPr lang="en-US" sz="2400" dirty="0">
                <a:solidFill>
                  <a:schemeClr val="accent2">
                    <a:lumMod val="50000"/>
                  </a:schemeClr>
                </a:solidFill>
                <a:latin typeface="Arial" charset="0"/>
              </a:rPr>
              <a:t>the prince of </a:t>
            </a:r>
            <a:r>
              <a:rPr lang="en-US" sz="2400" dirty="0" smtClean="0">
                <a:solidFill>
                  <a:schemeClr val="accent2">
                    <a:lumMod val="50000"/>
                  </a:schemeClr>
                </a:solidFill>
                <a:latin typeface="Arial" charset="0"/>
              </a:rPr>
              <a:t>France (Francis II).</a:t>
            </a:r>
            <a:endParaRPr lang="en-US" sz="2400" dirty="0">
              <a:solidFill>
                <a:schemeClr val="accent2">
                  <a:lumMod val="50000"/>
                </a:schemeClr>
              </a:solidFill>
              <a:latin typeface="Arial" charset="0"/>
            </a:endParaRPr>
          </a:p>
          <a:p>
            <a:pPr>
              <a:defRPr/>
            </a:pPr>
            <a:endParaRPr lang="en-US" sz="2400" dirty="0">
              <a:solidFill>
                <a:schemeClr val="accent2">
                  <a:lumMod val="50000"/>
                </a:schemeClr>
              </a:solidFill>
              <a:latin typeface="Arial" charset="0"/>
            </a:endParaRPr>
          </a:p>
          <a:p>
            <a:pPr>
              <a:defRPr/>
            </a:pPr>
            <a:r>
              <a:rPr lang="en-US" sz="2400" dirty="0">
                <a:solidFill>
                  <a:schemeClr val="accent2">
                    <a:lumMod val="50000"/>
                  </a:schemeClr>
                </a:solidFill>
                <a:latin typeface="Arial" charset="0"/>
              </a:rPr>
              <a:t>She was subsequently married two more times, and after the Protestants in Scotland became angry with her, she fled for England. Queen Elizabeth held her in captivity for almost 20 years and finally had her executed in 1587. Her son survived and became king after Elizabeth died. </a:t>
            </a:r>
            <a:r>
              <a:rPr lang="en-US" sz="2400" dirty="0">
                <a:latin typeface="Arial" charset="0"/>
              </a:rPr>
              <a:t/>
            </a:r>
            <a:br>
              <a:rPr lang="en-US" sz="2400" dirty="0">
                <a:latin typeface="Arial" charset="0"/>
              </a:rPr>
            </a:br>
            <a:r>
              <a:rPr lang="en-US" sz="2400" dirty="0">
                <a:latin typeface="Arial" charset="0"/>
              </a:rPr>
              <a:t/>
            </a:r>
            <a:br>
              <a:rPr lang="en-US" sz="2400" dirty="0">
                <a:latin typeface="Arial" charset="0"/>
              </a:rPr>
            </a:br>
            <a:endParaRPr lang="en-US" sz="2400" dirty="0">
              <a:solidFill>
                <a:schemeClr val="accent2">
                  <a:lumMod val="50000"/>
                </a:schemeClr>
              </a:solidFill>
              <a:latin typeface="Arial" charset="0"/>
            </a:endParaRPr>
          </a:p>
        </p:txBody>
      </p:sp>
      <p:pic>
        <p:nvPicPr>
          <p:cNvPr id="14340" name="Picture 2" descr="The Stewarts"/>
          <p:cNvPicPr>
            <a:picLocks noChangeAspect="1" noChangeArrowheads="1"/>
          </p:cNvPicPr>
          <p:nvPr/>
        </p:nvPicPr>
        <p:blipFill>
          <a:blip r:embed="rId2" cstate="print"/>
          <a:srcRect/>
          <a:stretch>
            <a:fillRect/>
          </a:stretch>
        </p:blipFill>
        <p:spPr bwMode="auto">
          <a:xfrm>
            <a:off x="5076825" y="0"/>
            <a:ext cx="4067175"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Write this in the “info” column on your chart.</a:t>
            </a:r>
            <a:endParaRPr lang="en-US" dirty="0"/>
          </a:p>
        </p:txBody>
      </p:sp>
      <p:graphicFrame>
        <p:nvGraphicFramePr>
          <p:cNvPr id="3" name="Group 44"/>
          <p:cNvGraphicFramePr>
            <a:graphicFrameLocks/>
          </p:cNvGraphicFramePr>
          <p:nvPr/>
        </p:nvGraphicFramePr>
        <p:xfrm>
          <a:off x="457200" y="1981200"/>
          <a:ext cx="8229600" cy="3934968"/>
        </p:xfrm>
        <a:graphic>
          <a:graphicData uri="http://schemas.openxmlformats.org/drawingml/2006/table">
            <a:tbl>
              <a:tblPr/>
              <a:tblGrid>
                <a:gridCol w="2895600"/>
                <a:gridCol w="53340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Ruler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Info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James 1</a:t>
                      </a:r>
                      <a:br>
                        <a:rPr kumimoji="0" lang="en-US" sz="2800" b="0" i="0" u="none" strike="noStrike" cap="none" normalizeH="0" baseline="0" smtClean="0">
                          <a:ln>
                            <a:noFill/>
                          </a:ln>
                          <a:solidFill>
                            <a:schemeClr val="tx1"/>
                          </a:solidFill>
                          <a:effectLst/>
                          <a:latin typeface="Arial" charset="0"/>
                        </a:rPr>
                      </a:br>
                      <a:r>
                        <a:rPr kumimoji="0" lang="en-US" sz="2800" b="0" i="0" u="none" strike="noStrike" cap="none" normalizeH="0" baseline="0" smtClean="0">
                          <a:ln>
                            <a:noFill/>
                          </a:ln>
                          <a:solidFill>
                            <a:schemeClr val="tx1"/>
                          </a:solidFill>
                          <a:effectLst/>
                          <a:latin typeface="Arial" charset="0"/>
                        </a:rPr>
                        <a:t>(1603-1625)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charset="0"/>
                        </a:rPr>
                        <a:t> </a:t>
                      </a:r>
                      <a:r>
                        <a:rPr kumimoji="0" lang="en-US" sz="2800" b="0" i="0" u="sng" strike="noStrike" cap="none" normalizeH="0" baseline="0" dirty="0" smtClean="0">
                          <a:ln>
                            <a:noFill/>
                          </a:ln>
                          <a:solidFill>
                            <a:schemeClr val="tx1"/>
                          </a:solidFill>
                          <a:effectLst/>
                          <a:latin typeface="Arial" charset="0"/>
                        </a:rPr>
                        <a:t>Argued with Parliament over money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charset="0"/>
                        </a:rPr>
                        <a:t> Would not change the Church of England to Puritan worship</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charset="0"/>
                        </a:rPr>
                        <a:t> </a:t>
                      </a:r>
                      <a:r>
                        <a:rPr kumimoji="0" lang="en-US" sz="2800" b="0" i="0" u="sng" strike="noStrike" cap="none" normalizeH="0" baseline="0" dirty="0" smtClean="0">
                          <a:ln>
                            <a:noFill/>
                          </a:ln>
                          <a:solidFill>
                            <a:schemeClr val="tx1"/>
                          </a:solidFill>
                          <a:effectLst/>
                          <a:latin typeface="Arial" charset="0"/>
                        </a:rPr>
                        <a:t>Authorized a new Bible </a:t>
                      </a:r>
                      <a:r>
                        <a:rPr kumimoji="0" lang="en-US" sz="2800" b="0" i="0" u="none" strike="noStrike" cap="none" normalizeH="0" baseline="0" dirty="0" smtClean="0">
                          <a:ln>
                            <a:noFill/>
                          </a:ln>
                          <a:solidFill>
                            <a:schemeClr val="tx1"/>
                          </a:solidFill>
                          <a:effectLst/>
                          <a:latin typeface="Arial" charset="0"/>
                        </a:rPr>
                        <a:t>version (known today at the “KJV” or “King James Version”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5"/>
          <p:cNvGraphicFramePr>
            <a:graphicFrameLocks/>
          </p:cNvGraphicFramePr>
          <p:nvPr/>
        </p:nvGraphicFramePr>
        <p:xfrm>
          <a:off x="381000" y="1371600"/>
          <a:ext cx="8458200" cy="5323076"/>
        </p:xfrm>
        <a:graphic>
          <a:graphicData uri="http://schemas.openxmlformats.org/drawingml/2006/table">
            <a:tbl>
              <a:tblPr/>
              <a:tblGrid>
                <a:gridCol w="2976033"/>
                <a:gridCol w="5482167"/>
              </a:tblGrid>
              <a:tr h="915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Ruler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Info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91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Charles I</a:t>
                      </a:r>
                      <a:br>
                        <a:rPr kumimoji="0" lang="en-US" sz="2800" b="0" i="0" u="none" strike="noStrike" cap="none" normalizeH="0" baseline="0" dirty="0" smtClean="0">
                          <a:ln>
                            <a:noFill/>
                          </a:ln>
                          <a:solidFill>
                            <a:schemeClr val="tx1"/>
                          </a:solidFill>
                          <a:effectLst/>
                          <a:latin typeface="Arial" charset="0"/>
                        </a:rPr>
                      </a:br>
                      <a:r>
                        <a:rPr kumimoji="0" lang="en-US" sz="2800" b="0" i="0" u="none" strike="noStrike" cap="none" normalizeH="0" baseline="0" dirty="0" smtClean="0">
                          <a:ln>
                            <a:noFill/>
                          </a:ln>
                          <a:solidFill>
                            <a:schemeClr val="tx1"/>
                          </a:solidFill>
                          <a:effectLst/>
                          <a:latin typeface="Arial" charset="0"/>
                        </a:rPr>
                        <a:t>(1625-1649)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sng" strike="noStrike" cap="none" normalizeH="0" baseline="0" dirty="0" smtClean="0">
                          <a:ln>
                            <a:noFill/>
                          </a:ln>
                          <a:solidFill>
                            <a:schemeClr val="tx1"/>
                          </a:solidFill>
                          <a:effectLst/>
                          <a:latin typeface="Arial" charset="0"/>
                        </a:rPr>
                        <a:t> Dissolved Parliament </a:t>
                      </a:r>
                      <a:r>
                        <a:rPr kumimoji="0" lang="en-US" sz="2400" b="0" i="0" u="none" strike="noStrike" cap="none" normalizeH="0" baseline="0" dirty="0" smtClean="0">
                          <a:ln>
                            <a:noFill/>
                          </a:ln>
                          <a:solidFill>
                            <a:schemeClr val="tx1"/>
                          </a:solidFill>
                          <a:effectLst/>
                          <a:latin typeface="Arial" charset="0"/>
                        </a:rPr>
                        <a:t>when they would not give him money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Forced to sign the Petition of Right when he called Parliament back in need of money.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Ignored the Petition of Right when he wanted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Sparked the English Civil War with Parliament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sng" strike="noStrike" cap="none" normalizeH="0" baseline="0" dirty="0" smtClean="0">
                          <a:ln>
                            <a:noFill/>
                          </a:ln>
                          <a:solidFill>
                            <a:schemeClr val="tx1"/>
                          </a:solidFill>
                          <a:effectLst/>
                          <a:latin typeface="Arial" charset="0"/>
                        </a:rPr>
                        <a:t> Tried for treason against Parliament and executed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533400" y="685800"/>
            <a:ext cx="8086725" cy="584200"/>
          </a:xfrm>
          <a:prstGeom prst="rect">
            <a:avLst/>
          </a:prstGeom>
          <a:noFill/>
        </p:spPr>
        <p:txBody>
          <a:bodyPr wrap="none">
            <a:spAutoFit/>
          </a:bodyPr>
          <a:lstStyle/>
          <a:p>
            <a:pPr>
              <a:defRPr/>
            </a:pPr>
            <a:r>
              <a:rPr lang="en-US" sz="3200" dirty="0">
                <a:solidFill>
                  <a:schemeClr val="accent2">
                    <a:lumMod val="50000"/>
                  </a:schemeClr>
                </a:solidFill>
                <a:latin typeface="Arial" charset="0"/>
              </a:rPr>
              <a:t>Write this in the “info” column on your chart</a:t>
            </a:r>
            <a:r>
              <a:rPr lang="en-US" sz="2800" dirty="0">
                <a:latin typeface="Arial"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1143000"/>
          </a:xfrm>
        </p:spPr>
        <p:txBody>
          <a:bodyPr/>
          <a:lstStyle/>
          <a:p>
            <a:pPr algn="ctr" eaLnBrk="1" hangingPunct="1"/>
            <a:r>
              <a:rPr lang="en-US" dirty="0" smtClean="0"/>
              <a:t>English Civil War</a:t>
            </a:r>
          </a:p>
        </p:txBody>
      </p:sp>
      <p:sp>
        <p:nvSpPr>
          <p:cNvPr id="16387" name="Content Placeholder 2"/>
          <p:cNvSpPr>
            <a:spLocks noGrp="1"/>
          </p:cNvSpPr>
          <p:nvPr>
            <p:ph sz="half" idx="1"/>
          </p:nvPr>
        </p:nvSpPr>
        <p:spPr>
          <a:xfrm>
            <a:off x="457200" y="1920875"/>
            <a:ext cx="4038600" cy="4433888"/>
          </a:xfrm>
        </p:spPr>
        <p:txBody>
          <a:bodyPr>
            <a:normAutofit lnSpcReduction="10000"/>
          </a:bodyPr>
          <a:lstStyle/>
          <a:p>
            <a:pPr eaLnBrk="1" hangingPunct="1"/>
            <a:r>
              <a:rPr lang="en-US" dirty="0" smtClean="0"/>
              <a:t>The English civil War was a dispute between the King and Parliament</a:t>
            </a:r>
          </a:p>
          <a:p>
            <a:pPr eaLnBrk="1" hangingPunct="1"/>
            <a:r>
              <a:rPr lang="en-US" u="sng" dirty="0" smtClean="0"/>
              <a:t>The King believed in divine right and therefore did not need parliaments permission in decision making</a:t>
            </a:r>
          </a:p>
          <a:p>
            <a:pPr eaLnBrk="1" hangingPunct="1"/>
            <a:r>
              <a:rPr lang="en-US" dirty="0" smtClean="0"/>
              <a:t>Parliament wanted to share power</a:t>
            </a:r>
          </a:p>
        </p:txBody>
      </p:sp>
      <p:pic>
        <p:nvPicPr>
          <p:cNvPr id="16388" name="Content Placeholder 4" descr="battlemap.gif"/>
          <p:cNvPicPr>
            <a:picLocks noGrp="1" noChangeAspect="1"/>
          </p:cNvPicPr>
          <p:nvPr>
            <p:ph sz="half" idx="2"/>
          </p:nvPr>
        </p:nvPicPr>
        <p:blipFill>
          <a:blip r:embed="rId2" cstate="print"/>
          <a:srcRect/>
          <a:stretch>
            <a:fillRect/>
          </a:stretch>
        </p:blipFill>
        <p:spPr>
          <a:xfrm>
            <a:off x="4953000" y="1752600"/>
            <a:ext cx="3531661" cy="4648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7772400" cy="1470025"/>
          </a:xfrm>
        </p:spPr>
        <p:txBody>
          <a:bodyPr/>
          <a:lstStyle/>
          <a:p>
            <a:pPr algn="l" eaLnBrk="1" fontAlgn="auto" hangingPunct="1">
              <a:spcAft>
                <a:spcPts val="0"/>
              </a:spcAft>
              <a:defRPr/>
            </a:pPr>
            <a:r>
              <a:rPr lang="en-US" dirty="0" smtClean="0">
                <a:solidFill>
                  <a:schemeClr val="accent1">
                    <a:lumMod val="50000"/>
                  </a:schemeClr>
                </a:solidFill>
              </a:rPr>
              <a:t>Social Crisis, War, and Revolution</a:t>
            </a:r>
            <a:endParaRPr lang="en-US" dirty="0">
              <a:solidFill>
                <a:schemeClr val="accent1">
                  <a:lumMod val="50000"/>
                </a:schemeClr>
              </a:solidFill>
            </a:endParaRPr>
          </a:p>
        </p:txBody>
      </p:sp>
      <p:sp>
        <p:nvSpPr>
          <p:cNvPr id="6147" name="Subtitle 2"/>
          <p:cNvSpPr>
            <a:spLocks noGrp="1"/>
          </p:cNvSpPr>
          <p:nvPr>
            <p:ph type="subTitle" idx="1"/>
          </p:nvPr>
        </p:nvSpPr>
        <p:spPr>
          <a:xfrm>
            <a:off x="685800" y="1524000"/>
            <a:ext cx="7854950" cy="1752600"/>
          </a:xfrm>
        </p:spPr>
        <p:txBody>
          <a:bodyPr/>
          <a:lstStyle/>
          <a:p>
            <a:pPr marR="0" algn="l" eaLnBrk="1" hangingPunct="1"/>
            <a:r>
              <a:rPr lang="en-US" dirty="0" smtClean="0">
                <a:solidFill>
                  <a:schemeClr val="accent1">
                    <a:lumMod val="50000"/>
                  </a:schemeClr>
                </a:solidFill>
              </a:rPr>
              <a:t>Chapter 7, Section 2</a:t>
            </a:r>
          </a:p>
        </p:txBody>
      </p:sp>
      <p:sp>
        <p:nvSpPr>
          <p:cNvPr id="3" name="TextBox 2"/>
          <p:cNvSpPr txBox="1"/>
          <p:nvPr/>
        </p:nvSpPr>
        <p:spPr>
          <a:xfrm>
            <a:off x="762000" y="2895600"/>
            <a:ext cx="6019800" cy="584775"/>
          </a:xfrm>
          <a:prstGeom prst="rect">
            <a:avLst/>
          </a:prstGeom>
          <a:noFill/>
        </p:spPr>
        <p:txBody>
          <a:bodyPr wrap="square" rtlCol="0">
            <a:spAutoFit/>
          </a:bodyPr>
          <a:lstStyle/>
          <a:p>
            <a:pPr marL="342900" indent="-342900"/>
            <a:r>
              <a:rPr lang="en-US" sz="3200" dirty="0" smtClean="0"/>
              <a:t>Podcast ! </a:t>
            </a:r>
            <a:endParaRPr lang="en-US" sz="3200" dirty="0"/>
          </a:p>
        </p:txBody>
      </p:sp>
      <p:pic>
        <p:nvPicPr>
          <p:cNvPr id="5" name="Picture 4" descr="oliver cromwell.jpg"/>
          <p:cNvPicPr>
            <a:picLocks noChangeAspect="1"/>
          </p:cNvPicPr>
          <p:nvPr/>
        </p:nvPicPr>
        <p:blipFill>
          <a:blip r:embed="rId2" cstate="print"/>
          <a:stretch>
            <a:fillRect/>
          </a:stretch>
        </p:blipFill>
        <p:spPr>
          <a:xfrm>
            <a:off x="4953000" y="1752600"/>
            <a:ext cx="3962400" cy="48018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1143000"/>
          </a:xfrm>
        </p:spPr>
        <p:txBody>
          <a:bodyPr/>
          <a:lstStyle/>
          <a:p>
            <a:pPr algn="ctr" eaLnBrk="1" hangingPunct="1"/>
            <a:r>
              <a:rPr lang="en-US" smtClean="0"/>
              <a:t>English Civil War</a:t>
            </a:r>
          </a:p>
        </p:txBody>
      </p:sp>
      <p:sp>
        <p:nvSpPr>
          <p:cNvPr id="18435" name="Content Placeholder 2"/>
          <p:cNvSpPr>
            <a:spLocks noGrp="1"/>
          </p:cNvSpPr>
          <p:nvPr>
            <p:ph sz="half" idx="1"/>
          </p:nvPr>
        </p:nvSpPr>
        <p:spPr>
          <a:xfrm>
            <a:off x="457200" y="1920875"/>
            <a:ext cx="4038600" cy="4433888"/>
          </a:xfrm>
        </p:spPr>
        <p:txBody>
          <a:bodyPr/>
          <a:lstStyle/>
          <a:p>
            <a:pPr eaLnBrk="1" hangingPunct="1"/>
            <a:r>
              <a:rPr lang="en-US" sz="2800" u="sng" dirty="0" smtClean="0"/>
              <a:t>The main issues were the right to tax, the direction of the church, limits on the kings powers</a:t>
            </a:r>
          </a:p>
          <a:p>
            <a:pPr eaLnBrk="1" hangingPunct="1"/>
            <a:r>
              <a:rPr lang="en-US" sz="2800" dirty="0" smtClean="0"/>
              <a:t>At this point thousands of puritans left for America </a:t>
            </a:r>
          </a:p>
        </p:txBody>
      </p:sp>
      <p:pic>
        <p:nvPicPr>
          <p:cNvPr id="18436" name="Content Placeholder 4" descr="civil6.jpg"/>
          <p:cNvPicPr>
            <a:picLocks noGrp="1" noChangeAspect="1"/>
          </p:cNvPicPr>
          <p:nvPr>
            <p:ph sz="half" idx="2"/>
          </p:nvPr>
        </p:nvPicPr>
        <p:blipFill>
          <a:blip r:embed="rId2" cstate="print"/>
          <a:srcRect/>
          <a:stretch>
            <a:fillRect/>
          </a:stretch>
        </p:blipFill>
        <p:spPr>
          <a:xfrm>
            <a:off x="4648200" y="2133600"/>
            <a:ext cx="3886200" cy="40386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1143000"/>
          </a:xfrm>
        </p:spPr>
        <p:txBody>
          <a:bodyPr/>
          <a:lstStyle/>
          <a:p>
            <a:pPr algn="ctr" eaLnBrk="1" hangingPunct="1"/>
            <a:r>
              <a:rPr lang="en-US" smtClean="0"/>
              <a:t>The Opponents</a:t>
            </a:r>
          </a:p>
        </p:txBody>
      </p:sp>
      <p:sp>
        <p:nvSpPr>
          <p:cNvPr id="19459" name="Content Placeholder 2"/>
          <p:cNvSpPr>
            <a:spLocks noGrp="1"/>
          </p:cNvSpPr>
          <p:nvPr>
            <p:ph sz="half" idx="1"/>
          </p:nvPr>
        </p:nvSpPr>
        <p:spPr>
          <a:xfrm>
            <a:off x="457200" y="1920875"/>
            <a:ext cx="4038600" cy="4433888"/>
          </a:xfrm>
        </p:spPr>
        <p:txBody>
          <a:bodyPr/>
          <a:lstStyle/>
          <a:p>
            <a:pPr eaLnBrk="1" hangingPunct="1"/>
            <a:r>
              <a:rPr lang="en-US" sz="2800" u="sng" dirty="0" smtClean="0"/>
              <a:t>Supporters of the king </a:t>
            </a:r>
            <a:r>
              <a:rPr lang="en-US" sz="2800" dirty="0" smtClean="0"/>
              <a:t>were known as Royalists or</a:t>
            </a:r>
            <a:r>
              <a:rPr lang="en-US" sz="2800" b="1" u="sng" dirty="0" smtClean="0"/>
              <a:t> Cavaliers</a:t>
            </a:r>
          </a:p>
        </p:txBody>
      </p:sp>
      <p:pic>
        <p:nvPicPr>
          <p:cNvPr id="19460" name="Content Placeholder 4" descr="unit_royalistcavalier.jpg"/>
          <p:cNvPicPr>
            <a:picLocks noGrp="1" noChangeAspect="1"/>
          </p:cNvPicPr>
          <p:nvPr>
            <p:ph sz="half" idx="2"/>
          </p:nvPr>
        </p:nvPicPr>
        <p:blipFill>
          <a:blip r:embed="rId2" cstate="print"/>
          <a:srcRect/>
          <a:stretch>
            <a:fillRect/>
          </a:stretch>
        </p:blipFill>
        <p:spPr>
          <a:xfrm>
            <a:off x="4648200" y="2489200"/>
            <a:ext cx="4038600" cy="32972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04850"/>
            <a:ext cx="8229600" cy="1143000"/>
          </a:xfrm>
        </p:spPr>
        <p:txBody>
          <a:bodyPr/>
          <a:lstStyle/>
          <a:p>
            <a:pPr algn="ctr" eaLnBrk="1" hangingPunct="1"/>
            <a:r>
              <a:rPr lang="en-US" smtClean="0"/>
              <a:t>The Opponents</a:t>
            </a:r>
          </a:p>
        </p:txBody>
      </p:sp>
      <p:sp>
        <p:nvSpPr>
          <p:cNvPr id="20483" name="Content Placeholder 2"/>
          <p:cNvSpPr>
            <a:spLocks noGrp="1"/>
          </p:cNvSpPr>
          <p:nvPr>
            <p:ph sz="half" idx="1"/>
          </p:nvPr>
        </p:nvSpPr>
        <p:spPr>
          <a:xfrm>
            <a:off x="457200" y="1920875"/>
            <a:ext cx="4038600" cy="4433888"/>
          </a:xfrm>
        </p:spPr>
        <p:txBody>
          <a:bodyPr/>
          <a:lstStyle/>
          <a:p>
            <a:pPr eaLnBrk="1" hangingPunct="1"/>
            <a:r>
              <a:rPr lang="en-US" sz="2800" u="sng" dirty="0" smtClean="0"/>
              <a:t>Supporters of the parliament </a:t>
            </a:r>
            <a:r>
              <a:rPr lang="en-US" sz="2800" dirty="0" smtClean="0"/>
              <a:t>were called </a:t>
            </a:r>
            <a:r>
              <a:rPr lang="en-US" sz="2800" b="1" u="sng" dirty="0" smtClean="0"/>
              <a:t>Roundheads </a:t>
            </a:r>
          </a:p>
        </p:txBody>
      </p:sp>
      <p:pic>
        <p:nvPicPr>
          <p:cNvPr id="20484" name="Content Placeholder 4" descr="Roundhead.jpg"/>
          <p:cNvPicPr>
            <a:picLocks noGrp="1" noChangeAspect="1"/>
          </p:cNvPicPr>
          <p:nvPr>
            <p:ph sz="half" idx="2"/>
          </p:nvPr>
        </p:nvPicPr>
        <p:blipFill>
          <a:blip r:embed="rId2" cstate="print"/>
          <a:srcRect/>
          <a:stretch>
            <a:fillRect/>
          </a:stretch>
        </p:blipFill>
        <p:spPr>
          <a:xfrm>
            <a:off x="4648200" y="2062163"/>
            <a:ext cx="4038600" cy="415131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04850"/>
            <a:ext cx="8229600" cy="1143000"/>
          </a:xfrm>
        </p:spPr>
        <p:txBody>
          <a:bodyPr/>
          <a:lstStyle/>
          <a:p>
            <a:pPr algn="ctr" eaLnBrk="1" hangingPunct="1"/>
            <a:r>
              <a:rPr lang="en-US" smtClean="0"/>
              <a:t>Victory for the Roundheads</a:t>
            </a:r>
          </a:p>
        </p:txBody>
      </p:sp>
      <p:sp>
        <p:nvSpPr>
          <p:cNvPr id="21507" name="Content Placeholder 2"/>
          <p:cNvSpPr>
            <a:spLocks noGrp="1"/>
          </p:cNvSpPr>
          <p:nvPr>
            <p:ph sz="half" idx="1"/>
          </p:nvPr>
        </p:nvSpPr>
        <p:spPr>
          <a:xfrm>
            <a:off x="457200" y="1920875"/>
            <a:ext cx="4038600" cy="4433888"/>
          </a:xfrm>
        </p:spPr>
        <p:txBody>
          <a:bodyPr>
            <a:normAutofit lnSpcReduction="10000"/>
          </a:bodyPr>
          <a:lstStyle/>
          <a:p>
            <a:pPr eaLnBrk="1" hangingPunct="1"/>
            <a:r>
              <a:rPr lang="en-US" dirty="0" smtClean="0"/>
              <a:t>The leader of the roundheads Oliver Cromwell had military training and used his skills to create a strong army that wins the war</a:t>
            </a:r>
          </a:p>
          <a:p>
            <a:pPr eaLnBrk="1" hangingPunct="1"/>
            <a:r>
              <a:rPr lang="en-US" dirty="0" smtClean="0"/>
              <a:t>Then Cromwell creates the Rump parliament (where each member is hand picked)</a:t>
            </a:r>
          </a:p>
        </p:txBody>
      </p:sp>
      <p:pic>
        <p:nvPicPr>
          <p:cNvPr id="21508" name="Content Placeholder 4" descr="50700862.jpg"/>
          <p:cNvPicPr>
            <a:picLocks noGrp="1" noChangeAspect="1"/>
          </p:cNvPicPr>
          <p:nvPr>
            <p:ph sz="half" idx="2"/>
          </p:nvPr>
        </p:nvPicPr>
        <p:blipFill>
          <a:blip r:embed="rId2" cstate="print"/>
          <a:srcRect/>
          <a:stretch>
            <a:fillRect/>
          </a:stretch>
        </p:blipFill>
        <p:spPr>
          <a:xfrm>
            <a:off x="4648200" y="2133600"/>
            <a:ext cx="4038600" cy="38862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
          <p:cNvGraphicFramePr>
            <a:graphicFrameLocks/>
          </p:cNvGraphicFramePr>
          <p:nvPr/>
        </p:nvGraphicFramePr>
        <p:xfrm>
          <a:off x="457200" y="1600200"/>
          <a:ext cx="8686800" cy="5024946"/>
        </p:xfrm>
        <a:graphic>
          <a:graphicData uri="http://schemas.openxmlformats.org/drawingml/2006/table">
            <a:tbl>
              <a:tblPr/>
              <a:tblGrid>
                <a:gridCol w="2895600"/>
                <a:gridCol w="5791200"/>
              </a:tblGrid>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Ruler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Relations with Parliament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0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Oliver Cromwell</a:t>
                      </a:r>
                      <a:br>
                        <a:rPr kumimoji="0" lang="en-US" sz="2800" b="0" i="0" u="none" strike="noStrike" cap="none" normalizeH="0" baseline="0" dirty="0" smtClean="0">
                          <a:ln>
                            <a:noFill/>
                          </a:ln>
                          <a:solidFill>
                            <a:schemeClr val="tx1"/>
                          </a:solidFill>
                          <a:effectLst/>
                          <a:latin typeface="Arial" charset="0"/>
                        </a:rPr>
                      </a:br>
                      <a:r>
                        <a:rPr kumimoji="0" lang="en-US" sz="2800" b="0" i="0" u="none" strike="noStrike" cap="none" normalizeH="0" baseline="0" dirty="0" smtClean="0">
                          <a:ln>
                            <a:noFill/>
                          </a:ln>
                          <a:solidFill>
                            <a:schemeClr val="tx1"/>
                          </a:solidFill>
                          <a:effectLst/>
                          <a:latin typeface="Arial" charset="0"/>
                        </a:rPr>
                        <a:t>(1649-1658)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a:t>
                      </a:r>
                      <a:r>
                        <a:rPr kumimoji="0" lang="en-US" sz="2400" b="0" i="0" u="sng" strike="noStrike" cap="none" normalizeH="0" baseline="0" dirty="0" smtClean="0">
                          <a:ln>
                            <a:noFill/>
                          </a:ln>
                          <a:solidFill>
                            <a:schemeClr val="tx1"/>
                          </a:solidFill>
                          <a:effectLst/>
                          <a:latin typeface="Arial" charset="0"/>
                        </a:rPr>
                        <a:t>Puritan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Cromwell </a:t>
                      </a:r>
                      <a:r>
                        <a:rPr kumimoji="0" lang="en-US" sz="2400" b="0" i="0" u="sng" strike="noStrike" cap="none" normalizeH="0" baseline="0" dirty="0" smtClean="0">
                          <a:ln>
                            <a:noFill/>
                          </a:ln>
                          <a:solidFill>
                            <a:schemeClr val="tx1"/>
                          </a:solidFill>
                          <a:effectLst/>
                          <a:latin typeface="Arial" charset="0"/>
                        </a:rPr>
                        <a:t>abolished the monarchy </a:t>
                      </a:r>
                      <a:r>
                        <a:rPr kumimoji="0" lang="en-US" sz="2400" b="0" i="0" u="none" strike="noStrike" cap="none" normalizeH="0" baseline="0" dirty="0" smtClean="0">
                          <a:ln>
                            <a:noFill/>
                          </a:ln>
                          <a:solidFill>
                            <a:schemeClr val="tx1"/>
                          </a:solidFill>
                          <a:effectLst/>
                          <a:latin typeface="Arial" charset="0"/>
                        </a:rPr>
                        <a:t>and the House of Lords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Later he sent the remaining members of Parliament home and </a:t>
                      </a:r>
                      <a:r>
                        <a:rPr kumimoji="0" lang="en-US" sz="2400" b="0" i="0" u="sng" strike="noStrike" cap="none" normalizeH="0" baseline="0" dirty="0" smtClean="0">
                          <a:ln>
                            <a:noFill/>
                          </a:ln>
                          <a:solidFill>
                            <a:schemeClr val="tx1"/>
                          </a:solidFill>
                          <a:effectLst/>
                          <a:latin typeface="Arial" charset="0"/>
                        </a:rPr>
                        <a:t>ruled as a dictator.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sng" strike="noStrike" cap="none" normalizeH="0" baseline="0" dirty="0" smtClean="0">
                          <a:ln>
                            <a:noFill/>
                          </a:ln>
                          <a:solidFill>
                            <a:schemeClr val="tx1"/>
                          </a:solidFill>
                          <a:effectLst/>
                          <a:latin typeface="Arial" charset="0"/>
                        </a:rPr>
                        <a:t> martial law (New Model Army); outlawed sports, dancing, ANYTHING FUN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When he dies, his son takes control but is soon booted out by Parliament and a monarchy is restored.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457200" y="685800"/>
            <a:ext cx="8229600" cy="584200"/>
          </a:xfrm>
          <a:prstGeom prst="rect">
            <a:avLst/>
          </a:prstGeom>
        </p:spPr>
        <p:txBody>
          <a:bodyPr>
            <a:spAutoFit/>
          </a:bodyPr>
          <a:lstStyle/>
          <a:p>
            <a:pPr>
              <a:defRPr/>
            </a:pPr>
            <a:r>
              <a:rPr lang="en-US" sz="3200" dirty="0">
                <a:solidFill>
                  <a:schemeClr val="accent2">
                    <a:lumMod val="50000"/>
                  </a:schemeClr>
                </a:solidFill>
                <a:latin typeface="Arial" charset="0"/>
              </a:rPr>
              <a:t>Write this in the “info” column on your chart.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143000"/>
          </a:xfrm>
        </p:spPr>
        <p:txBody>
          <a:bodyPr/>
          <a:lstStyle/>
          <a:p>
            <a:pPr eaLnBrk="1" hangingPunct="1"/>
            <a:r>
              <a:rPr lang="en-US" sz="4000" smtClean="0"/>
              <a:t>Rulers’ Relations With Parliament</a:t>
            </a:r>
          </a:p>
        </p:txBody>
      </p:sp>
      <p:graphicFrame>
        <p:nvGraphicFramePr>
          <p:cNvPr id="14354" name="Group 18"/>
          <p:cNvGraphicFramePr>
            <a:graphicFrameLocks noGrp="1"/>
          </p:cNvGraphicFramePr>
          <p:nvPr>
            <p:ph type="tbl" idx="1"/>
          </p:nvPr>
        </p:nvGraphicFramePr>
        <p:xfrm>
          <a:off x="304800" y="1371600"/>
          <a:ext cx="8458200" cy="4572001"/>
        </p:xfrm>
        <a:graphic>
          <a:graphicData uri="http://schemas.openxmlformats.org/drawingml/2006/table">
            <a:tbl>
              <a:tblPr/>
              <a:tblGrid>
                <a:gridCol w="2819400"/>
                <a:gridCol w="5638800"/>
              </a:tblGrid>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Ruler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Relations with Parliament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Charles II</a:t>
                      </a:r>
                      <a:br>
                        <a:rPr kumimoji="0" lang="en-US" sz="2800" b="0" i="0" u="none" strike="noStrike" cap="none" normalizeH="0" baseline="0" dirty="0" smtClean="0">
                          <a:ln>
                            <a:noFill/>
                          </a:ln>
                          <a:solidFill>
                            <a:schemeClr val="tx1"/>
                          </a:solidFill>
                          <a:effectLst/>
                          <a:latin typeface="Arial" charset="0"/>
                        </a:rPr>
                      </a:br>
                      <a:r>
                        <a:rPr kumimoji="0" lang="en-US" sz="2800" b="0" i="0" u="none" strike="noStrike" cap="none" normalizeH="0" baseline="0" dirty="0" smtClean="0">
                          <a:ln>
                            <a:noFill/>
                          </a:ln>
                          <a:solidFill>
                            <a:schemeClr val="tx1"/>
                          </a:solidFill>
                          <a:effectLst/>
                          <a:latin typeface="Arial" charset="0"/>
                        </a:rPr>
                        <a:t>(1660-1685)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baseline="0" dirty="0" smtClean="0">
                          <a:latin typeface="Arial" pitchFamily="34" charset="0"/>
                          <a:cs typeface="Arial" pitchFamily="34" charset="0"/>
                        </a:rPr>
                        <a:t> He </a:t>
                      </a:r>
                      <a:r>
                        <a:rPr lang="en-US" sz="2000" dirty="0" smtClean="0">
                          <a:latin typeface="Arial" pitchFamily="34" charset="0"/>
                          <a:cs typeface="Arial" pitchFamily="34" charset="0"/>
                        </a:rPr>
                        <a:t>is </a:t>
                      </a:r>
                      <a:r>
                        <a:rPr lang="en-US" sz="2000" u="sng" dirty="0" smtClean="0">
                          <a:latin typeface="Arial" pitchFamily="34" charset="0"/>
                          <a:cs typeface="Arial" pitchFamily="34" charset="0"/>
                        </a:rPr>
                        <a:t>not able to settle the continuing religious disputes</a:t>
                      </a:r>
                      <a:r>
                        <a:rPr lang="en-US" sz="2000" u="sng" baseline="0" dirty="0" smtClean="0">
                          <a:latin typeface="Arial" pitchFamily="34" charset="0"/>
                          <a:cs typeface="Arial" pitchFamily="34" charset="0"/>
                        </a:rPr>
                        <a:t> and continues problems with Parliament over money.</a:t>
                      </a:r>
                      <a:endParaRPr lang="en-US" sz="2000" u="sng" dirty="0" smtClean="0">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altLang="en-US" sz="2000" u="sng" dirty="0" smtClean="0">
                          <a:latin typeface="Arial" pitchFamily="34" charset="0"/>
                          <a:cs typeface="Arial" pitchFamily="34" charset="0"/>
                        </a:rPr>
                        <a:t> Turns to Catholic King Louis XIV of France for money </a:t>
                      </a:r>
                      <a:r>
                        <a:rPr lang="en-US" altLang="en-US" sz="2000" u="none" dirty="0" smtClean="0">
                          <a:latin typeface="Arial" pitchFamily="34" charset="0"/>
                          <a:cs typeface="Arial" pitchFamily="34" charset="0"/>
                        </a:rPr>
                        <a:t>(Secret agreement: Charles would slowly re-Catholicize England)</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lang="en-US" sz="2000" dirty="0" smtClean="0">
                          <a:latin typeface="Arial" pitchFamily="34" charset="0"/>
                          <a:cs typeface="Arial" pitchFamily="34" charset="0"/>
                        </a:rPr>
                        <a:t> The king </a:t>
                      </a:r>
                      <a:r>
                        <a:rPr lang="en-US" sz="2000" u="sng" dirty="0" smtClean="0">
                          <a:latin typeface="Arial" pitchFamily="34" charset="0"/>
                          <a:cs typeface="Arial" pitchFamily="34" charset="0"/>
                        </a:rPr>
                        <a:t>had no legitimate children</a:t>
                      </a:r>
                      <a:r>
                        <a:rPr lang="en-US" sz="2000" dirty="0" smtClean="0">
                          <a:latin typeface="Arial" pitchFamily="34" charset="0"/>
                          <a:cs typeface="Arial" pitchFamily="34" charset="0"/>
                        </a:rPr>
                        <a:t>, and he was well aware that the Scots viewed with alarm the prospect of his Roman Catholic brother James succeeding him.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lang="en-US" sz="2000" baseline="0" dirty="0" smtClean="0">
                          <a:latin typeface="Arial" pitchFamily="34" charset="0"/>
                          <a:cs typeface="Arial" pitchFamily="34" charset="0"/>
                        </a:rPr>
                        <a:t> </a:t>
                      </a:r>
                      <a:r>
                        <a:rPr lang="en-US" sz="2000" u="none" dirty="0" smtClean="0">
                          <a:latin typeface="Arial" pitchFamily="34" charset="0"/>
                          <a:cs typeface="Arial" pitchFamily="34" charset="0"/>
                        </a:rPr>
                        <a:t>Charles died </a:t>
                      </a:r>
                      <a:r>
                        <a:rPr lang="en-US" sz="2000" dirty="0" smtClean="0">
                          <a:latin typeface="Arial" pitchFamily="34" charset="0"/>
                          <a:cs typeface="Arial" pitchFamily="34" charset="0"/>
                        </a:rPr>
                        <a:t>after a stroke in 1685 </a:t>
                      </a:r>
                      <a:r>
                        <a:rPr lang="en-US" sz="2000" u="none" dirty="0" smtClean="0">
                          <a:latin typeface="Arial" pitchFamily="34" charset="0"/>
                          <a:cs typeface="Arial" pitchFamily="34" charset="0"/>
                        </a:rPr>
                        <a:t>with the problem still unresolved.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t>Rulers’ Relations With Parliament</a:t>
            </a:r>
          </a:p>
        </p:txBody>
      </p:sp>
      <p:graphicFrame>
        <p:nvGraphicFramePr>
          <p:cNvPr id="9234" name="Group 18"/>
          <p:cNvGraphicFramePr>
            <a:graphicFrameLocks noGrp="1"/>
          </p:cNvGraphicFramePr>
          <p:nvPr>
            <p:ph type="tbl" idx="1"/>
          </p:nvPr>
        </p:nvGraphicFramePr>
        <p:xfrm>
          <a:off x="457200" y="1600200"/>
          <a:ext cx="8229600" cy="4648200"/>
        </p:xfrm>
        <a:graphic>
          <a:graphicData uri="http://schemas.openxmlformats.org/drawingml/2006/table">
            <a:tbl>
              <a:tblPr/>
              <a:tblGrid>
                <a:gridCol w="2590800"/>
                <a:gridCol w="5638800"/>
              </a:tblGrid>
              <a:tr h="673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Ruler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Relations with Parliament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5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James II</a:t>
                      </a:r>
                      <a:br>
                        <a:rPr kumimoji="0" lang="en-US" sz="2800" b="0" i="0" u="none" strike="noStrike" cap="none" normalizeH="0" baseline="0" dirty="0" smtClean="0">
                          <a:ln>
                            <a:noFill/>
                          </a:ln>
                          <a:solidFill>
                            <a:schemeClr val="tx1"/>
                          </a:solidFill>
                          <a:effectLst/>
                          <a:latin typeface="Arial" charset="0"/>
                        </a:rPr>
                      </a:br>
                      <a:r>
                        <a:rPr kumimoji="0" lang="en-US" sz="2800" b="0" i="0" u="none" strike="noStrike" cap="none" normalizeH="0" baseline="0" dirty="0" smtClean="0">
                          <a:ln>
                            <a:noFill/>
                          </a:ln>
                          <a:solidFill>
                            <a:schemeClr val="tx1"/>
                          </a:solidFill>
                          <a:effectLst/>
                          <a:latin typeface="Arial" charset="0"/>
                        </a:rPr>
                        <a:t>(1685-1688)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a:t>
                      </a:r>
                      <a:r>
                        <a:rPr kumimoji="0" lang="en-US" sz="2400" b="0" i="0" u="sng" strike="noStrike" cap="none" normalizeH="0" baseline="0" dirty="0" smtClean="0">
                          <a:ln>
                            <a:noFill/>
                          </a:ln>
                          <a:solidFill>
                            <a:schemeClr val="tx1"/>
                          </a:solidFill>
                          <a:effectLst/>
                          <a:latin typeface="Arial" charset="0"/>
                        </a:rPr>
                        <a:t>Fought over appointment of Catholics to high office </a:t>
                      </a:r>
                      <a:r>
                        <a:rPr kumimoji="0" lang="en-US" sz="2400" b="0" i="0" u="none" strike="noStrike" cap="none" normalizeH="0" baseline="0" dirty="0" smtClean="0">
                          <a:ln>
                            <a:noFill/>
                          </a:ln>
                          <a:solidFill>
                            <a:schemeClr val="tx1"/>
                          </a:solidFill>
                          <a:effectLst/>
                          <a:latin typeface="Arial" charset="0"/>
                        </a:rPr>
                        <a:t>in violation of English law.</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Even though he had a son, Parliament decided to make his eldest daughter, Mary, the new queen. (She was a Protestant)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James did not want to be killed, so </a:t>
                      </a:r>
                      <a:r>
                        <a:rPr kumimoji="0" lang="en-US" sz="2400" b="0" i="0" u="sng" strike="noStrike" cap="none" normalizeH="0" baseline="0" dirty="0" smtClean="0">
                          <a:ln>
                            <a:noFill/>
                          </a:ln>
                          <a:solidFill>
                            <a:schemeClr val="tx1"/>
                          </a:solidFill>
                          <a:effectLst/>
                          <a:latin typeface="Arial" charset="0"/>
                        </a:rPr>
                        <a:t>he fled the country for France </a:t>
                      </a:r>
                      <a:r>
                        <a:rPr kumimoji="0" lang="en-US" sz="2400" b="0" i="0" u="none" strike="noStrike" cap="none" normalizeH="0" baseline="0" dirty="0" smtClean="0">
                          <a:ln>
                            <a:noFill/>
                          </a:ln>
                          <a:solidFill>
                            <a:schemeClr val="tx1"/>
                          </a:solidFill>
                          <a:effectLst/>
                          <a:latin typeface="Arial" charset="0"/>
                        </a:rPr>
                        <a:t>and Mary and her husband became queen and 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04850"/>
            <a:ext cx="8229600" cy="1143000"/>
          </a:xfrm>
        </p:spPr>
        <p:txBody>
          <a:bodyPr/>
          <a:lstStyle/>
          <a:p>
            <a:pPr algn="ctr" eaLnBrk="1" hangingPunct="1"/>
            <a:r>
              <a:rPr lang="en-US" smtClean="0"/>
              <a:t>The Glorious Revolution</a:t>
            </a:r>
          </a:p>
        </p:txBody>
      </p:sp>
      <p:sp>
        <p:nvSpPr>
          <p:cNvPr id="28675" name="Content Placeholder 2"/>
          <p:cNvSpPr>
            <a:spLocks noGrp="1"/>
          </p:cNvSpPr>
          <p:nvPr>
            <p:ph sz="half" idx="1"/>
          </p:nvPr>
        </p:nvSpPr>
        <p:spPr>
          <a:xfrm>
            <a:off x="457200" y="1920875"/>
            <a:ext cx="4038600" cy="4708525"/>
          </a:xfrm>
        </p:spPr>
        <p:txBody>
          <a:bodyPr/>
          <a:lstStyle/>
          <a:p>
            <a:pPr eaLnBrk="1" hangingPunct="1"/>
            <a:r>
              <a:rPr lang="en-US" sz="2800" dirty="0" smtClean="0"/>
              <a:t>The English nobility secretly invite William of Orange to invade England</a:t>
            </a:r>
          </a:p>
          <a:p>
            <a:pPr eaLnBrk="1" hangingPunct="1"/>
            <a:r>
              <a:rPr lang="en-US" sz="2800" dirty="0" smtClean="0"/>
              <a:t>The “invasion” would be called the “Glorious Revolution” (because very little blood was shed)</a:t>
            </a:r>
          </a:p>
        </p:txBody>
      </p:sp>
      <p:pic>
        <p:nvPicPr>
          <p:cNvPr id="28676" name="Content Placeholder 4" descr="King_William_III_of_England,_(1650-1702).jpg"/>
          <p:cNvPicPr>
            <a:picLocks noGrp="1" noChangeAspect="1"/>
          </p:cNvPicPr>
          <p:nvPr>
            <p:ph sz="half" idx="2"/>
          </p:nvPr>
        </p:nvPicPr>
        <p:blipFill>
          <a:blip r:embed="rId2" cstate="print"/>
          <a:srcRect/>
          <a:stretch>
            <a:fillRect/>
          </a:stretch>
        </p:blipFill>
        <p:spPr>
          <a:xfrm>
            <a:off x="4922838" y="1920875"/>
            <a:ext cx="3489325" cy="443388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t>Rulers’ Relations With Parliament</a:t>
            </a:r>
          </a:p>
        </p:txBody>
      </p:sp>
      <p:graphicFrame>
        <p:nvGraphicFramePr>
          <p:cNvPr id="15378" name="Group 18"/>
          <p:cNvGraphicFramePr>
            <a:graphicFrameLocks noGrp="1"/>
          </p:cNvGraphicFramePr>
          <p:nvPr>
            <p:ph type="tbl" idx="1"/>
          </p:nvPr>
        </p:nvGraphicFramePr>
        <p:xfrm>
          <a:off x="457200" y="1600200"/>
          <a:ext cx="8229600" cy="4800601"/>
        </p:xfrm>
        <a:graphic>
          <a:graphicData uri="http://schemas.openxmlformats.org/drawingml/2006/table">
            <a:tbl>
              <a:tblPr/>
              <a:tblGrid>
                <a:gridCol w="2895600"/>
                <a:gridCol w="5334000"/>
              </a:tblGrid>
              <a:tr h="608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Ruler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Relations with Parliament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William and Mary</a:t>
                      </a:r>
                      <a:br>
                        <a:rPr kumimoji="0" lang="en-US" sz="2800" b="0" i="0" u="none" strike="noStrike" cap="none" normalizeH="0" baseline="0" dirty="0" smtClean="0">
                          <a:ln>
                            <a:noFill/>
                          </a:ln>
                          <a:solidFill>
                            <a:schemeClr val="tx1"/>
                          </a:solidFill>
                          <a:effectLst/>
                          <a:latin typeface="Arial" charset="0"/>
                        </a:rPr>
                      </a:br>
                      <a:r>
                        <a:rPr kumimoji="0" lang="en-US" sz="2800" b="0" i="0" u="none" strike="noStrike" cap="none" normalizeH="0" baseline="0" dirty="0" smtClean="0">
                          <a:ln>
                            <a:noFill/>
                          </a:ln>
                          <a:solidFill>
                            <a:schemeClr val="tx1"/>
                          </a:solidFill>
                          <a:effectLst/>
                          <a:latin typeface="Arial" charset="0"/>
                        </a:rPr>
                        <a:t>(1689-1702)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Governed as </a:t>
                      </a:r>
                      <a:r>
                        <a:rPr kumimoji="0" lang="en-US" sz="2400" b="0" i="0" u="sng" strike="noStrike" cap="none" normalizeH="0" baseline="0" dirty="0" smtClean="0">
                          <a:ln>
                            <a:noFill/>
                          </a:ln>
                          <a:solidFill>
                            <a:schemeClr val="tx1"/>
                          </a:solidFill>
                          <a:effectLst/>
                          <a:latin typeface="Arial" charset="0"/>
                        </a:rPr>
                        <a:t>partners, </a:t>
                      </a:r>
                      <a:r>
                        <a:rPr kumimoji="0" lang="en-US" sz="2400" b="0" i="0" u="none" strike="noStrike" cap="none" normalizeH="0" baseline="0" dirty="0" smtClean="0">
                          <a:ln>
                            <a:noFill/>
                          </a:ln>
                          <a:solidFill>
                            <a:schemeClr val="tx1"/>
                          </a:solidFill>
                          <a:effectLst/>
                          <a:latin typeface="Arial" charset="0"/>
                        </a:rPr>
                        <a:t>with power of </a:t>
                      </a:r>
                      <a:r>
                        <a:rPr kumimoji="0" lang="en-US" sz="2400" b="0" i="0" u="sng" strike="noStrike" cap="none" normalizeH="0" baseline="0" dirty="0" smtClean="0">
                          <a:ln>
                            <a:noFill/>
                          </a:ln>
                          <a:solidFill>
                            <a:schemeClr val="tx1"/>
                          </a:solidFill>
                          <a:effectLst/>
                          <a:latin typeface="Arial" charset="0"/>
                        </a:rPr>
                        <a:t>monarchy limited by Bill of Rights</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This new reign was called the </a:t>
                      </a:r>
                      <a:r>
                        <a:rPr kumimoji="0" lang="en-US" sz="2400" b="0" i="0" u="sng" strike="noStrike" cap="none" normalizeH="0" baseline="0" dirty="0" smtClean="0">
                          <a:ln>
                            <a:noFill/>
                          </a:ln>
                          <a:solidFill>
                            <a:schemeClr val="tx1"/>
                          </a:solidFill>
                          <a:effectLst/>
                          <a:latin typeface="Arial" charset="0"/>
                        </a:rPr>
                        <a:t>Glorious Revolution</a:t>
                      </a:r>
                      <a:r>
                        <a:rPr kumimoji="0" lang="en-US" sz="24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rPr>
                        <a:t> Under William and Mary, </a:t>
                      </a:r>
                      <a:r>
                        <a:rPr kumimoji="0" lang="en-US" sz="2400" b="0" i="0" u="sng" strike="noStrike" cap="none" normalizeH="0" baseline="0" dirty="0" smtClean="0">
                          <a:ln>
                            <a:noFill/>
                          </a:ln>
                          <a:solidFill>
                            <a:schemeClr val="tx1"/>
                          </a:solidFill>
                          <a:effectLst/>
                          <a:latin typeface="Arial" charset="0"/>
                        </a:rPr>
                        <a:t>England became a constitutional monarchy.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04850"/>
            <a:ext cx="8229600" cy="1143000"/>
          </a:xfrm>
        </p:spPr>
        <p:txBody>
          <a:bodyPr/>
          <a:lstStyle/>
          <a:p>
            <a:pPr algn="ctr" eaLnBrk="1" hangingPunct="1"/>
            <a:r>
              <a:rPr lang="en-US" smtClean="0"/>
              <a:t>Life under William and Mary</a:t>
            </a:r>
          </a:p>
        </p:txBody>
      </p:sp>
      <p:sp>
        <p:nvSpPr>
          <p:cNvPr id="30723" name="Content Placeholder 2"/>
          <p:cNvSpPr>
            <a:spLocks noGrp="1"/>
          </p:cNvSpPr>
          <p:nvPr>
            <p:ph sz="half" idx="1"/>
          </p:nvPr>
        </p:nvSpPr>
        <p:spPr>
          <a:xfrm>
            <a:off x="457200" y="1920875"/>
            <a:ext cx="4038600" cy="4433888"/>
          </a:xfrm>
        </p:spPr>
        <p:txBody>
          <a:bodyPr/>
          <a:lstStyle/>
          <a:p>
            <a:pPr eaLnBrk="1" hangingPunct="1"/>
            <a:r>
              <a:rPr lang="en-US" smtClean="0"/>
              <a:t>Under the rule of William and Mary a bill of rights was passed dealing with: taxes, armies, right to bear arms, trial by jury, limited monarchy, public worship, and the destruction of the idea of divine right</a:t>
            </a:r>
          </a:p>
        </p:txBody>
      </p:sp>
      <p:pic>
        <p:nvPicPr>
          <p:cNvPr id="30724" name="Content Placeholder 4" descr="untitled.bmp"/>
          <p:cNvPicPr>
            <a:picLocks noGrp="1" noChangeAspect="1"/>
          </p:cNvPicPr>
          <p:nvPr>
            <p:ph sz="half" idx="2"/>
          </p:nvPr>
        </p:nvPicPr>
        <p:blipFill>
          <a:blip r:embed="rId2" cstate="print"/>
          <a:srcRect/>
          <a:stretch>
            <a:fillRect/>
          </a:stretch>
        </p:blipFill>
        <p:spPr>
          <a:xfrm>
            <a:off x="5045075" y="1920875"/>
            <a:ext cx="3244850" cy="443388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pPr algn="l" eaLnBrk="1" fontAlgn="auto" hangingPunct="1">
              <a:spcAft>
                <a:spcPts val="0"/>
              </a:spcAft>
              <a:defRPr/>
            </a:pPr>
            <a:r>
              <a:rPr lang="en-US" dirty="0" smtClean="0">
                <a:solidFill>
                  <a:schemeClr val="accent1">
                    <a:lumMod val="50000"/>
                  </a:schemeClr>
                </a:solidFill>
              </a:rPr>
              <a:t>Social Crisis, War, and Revolution</a:t>
            </a:r>
            <a:endParaRPr lang="en-US" dirty="0">
              <a:solidFill>
                <a:schemeClr val="accent1">
                  <a:lumMod val="50000"/>
                </a:schemeClr>
              </a:solidFill>
            </a:endParaRPr>
          </a:p>
        </p:txBody>
      </p:sp>
      <p:sp>
        <p:nvSpPr>
          <p:cNvPr id="6147" name="Subtitle 2"/>
          <p:cNvSpPr>
            <a:spLocks noGrp="1"/>
          </p:cNvSpPr>
          <p:nvPr>
            <p:ph type="subTitle" idx="1"/>
          </p:nvPr>
        </p:nvSpPr>
        <p:spPr>
          <a:xfrm>
            <a:off x="685800" y="1524000"/>
            <a:ext cx="7854950" cy="1752600"/>
          </a:xfrm>
        </p:spPr>
        <p:txBody>
          <a:bodyPr/>
          <a:lstStyle/>
          <a:p>
            <a:pPr marR="0" algn="l" eaLnBrk="1" hangingPunct="1"/>
            <a:r>
              <a:rPr lang="en-US" dirty="0" smtClean="0">
                <a:solidFill>
                  <a:schemeClr val="accent1">
                    <a:lumMod val="50000"/>
                  </a:schemeClr>
                </a:solidFill>
              </a:rPr>
              <a:t>Chapter 7, Section 2</a:t>
            </a:r>
          </a:p>
        </p:txBody>
      </p:sp>
      <p:sp>
        <p:nvSpPr>
          <p:cNvPr id="3" name="TextBox 2"/>
          <p:cNvSpPr txBox="1"/>
          <p:nvPr/>
        </p:nvSpPr>
        <p:spPr>
          <a:xfrm>
            <a:off x="762000" y="2895600"/>
            <a:ext cx="6019800" cy="584775"/>
          </a:xfrm>
          <a:prstGeom prst="rect">
            <a:avLst/>
          </a:prstGeom>
          <a:noFill/>
        </p:spPr>
        <p:txBody>
          <a:bodyPr wrap="square" rtlCol="0">
            <a:spAutoFit/>
          </a:bodyPr>
          <a:lstStyle/>
          <a:p>
            <a:r>
              <a:rPr lang="en-US" sz="3200" dirty="0" smtClean="0"/>
              <a:t>Section 2 packet – due tomorrow</a:t>
            </a:r>
          </a:p>
        </p:txBody>
      </p:sp>
    </p:spTree>
    <p:extLst>
      <p:ext uri="{BB962C8B-B14F-4D97-AF65-F5344CB8AC3E}">
        <p14:creationId xmlns="" xmlns:p14="http://schemas.microsoft.com/office/powerpoint/2010/main" val="1925423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143000"/>
          </a:xfrm>
        </p:spPr>
        <p:txBody>
          <a:bodyPr/>
          <a:lstStyle/>
          <a:p>
            <a:r>
              <a:rPr lang="en-US" dirty="0" smtClean="0"/>
              <a:t>Review Questions</a:t>
            </a:r>
            <a:endParaRPr lang="en-US" dirty="0"/>
          </a:p>
        </p:txBody>
      </p:sp>
    </p:spTree>
    <p:extLst>
      <p:ext uri="{BB962C8B-B14F-4D97-AF65-F5344CB8AC3E}">
        <p14:creationId xmlns="" xmlns:p14="http://schemas.microsoft.com/office/powerpoint/2010/main" val="3594585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pPr algn="l" eaLnBrk="1" fontAlgn="auto" hangingPunct="1">
              <a:spcAft>
                <a:spcPts val="0"/>
              </a:spcAft>
              <a:defRPr/>
            </a:pPr>
            <a:r>
              <a:rPr lang="en-US" dirty="0" smtClean="0">
                <a:solidFill>
                  <a:schemeClr val="accent1">
                    <a:lumMod val="50000"/>
                  </a:schemeClr>
                </a:solidFill>
              </a:rPr>
              <a:t>Social Crisis, War, and Revolution</a:t>
            </a:r>
            <a:endParaRPr lang="en-US" dirty="0">
              <a:solidFill>
                <a:schemeClr val="accent1">
                  <a:lumMod val="50000"/>
                </a:schemeClr>
              </a:solidFill>
            </a:endParaRPr>
          </a:p>
        </p:txBody>
      </p:sp>
      <p:sp>
        <p:nvSpPr>
          <p:cNvPr id="6147" name="Subtitle 2"/>
          <p:cNvSpPr>
            <a:spLocks noGrp="1"/>
          </p:cNvSpPr>
          <p:nvPr>
            <p:ph type="subTitle" idx="1"/>
          </p:nvPr>
        </p:nvSpPr>
        <p:spPr>
          <a:xfrm>
            <a:off x="685800" y="1524000"/>
            <a:ext cx="7854950" cy="1752600"/>
          </a:xfrm>
        </p:spPr>
        <p:txBody>
          <a:bodyPr/>
          <a:lstStyle/>
          <a:p>
            <a:pPr marR="0" algn="l" eaLnBrk="1" hangingPunct="1"/>
            <a:r>
              <a:rPr lang="en-US" dirty="0" smtClean="0">
                <a:solidFill>
                  <a:schemeClr val="accent1">
                    <a:lumMod val="50000"/>
                  </a:schemeClr>
                </a:solidFill>
              </a:rPr>
              <a:t>Chapter 7, Section 2</a:t>
            </a:r>
          </a:p>
        </p:txBody>
      </p:sp>
      <p:sp>
        <p:nvSpPr>
          <p:cNvPr id="3" name="TextBox 2"/>
          <p:cNvSpPr txBox="1"/>
          <p:nvPr/>
        </p:nvSpPr>
        <p:spPr>
          <a:xfrm>
            <a:off x="762000" y="2971800"/>
            <a:ext cx="7924800" cy="2554545"/>
          </a:xfrm>
          <a:prstGeom prst="rect">
            <a:avLst/>
          </a:prstGeom>
          <a:noFill/>
        </p:spPr>
        <p:txBody>
          <a:bodyPr wrap="square" rtlCol="0">
            <a:spAutoFit/>
          </a:bodyPr>
          <a:lstStyle/>
          <a:p>
            <a:pPr marL="342900" indent="-342900">
              <a:buAutoNum type="arabicPeriod"/>
            </a:pPr>
            <a:r>
              <a:rPr lang="en-US" sz="3200" dirty="0" smtClean="0"/>
              <a:t>Section 2 notes</a:t>
            </a:r>
          </a:p>
          <a:p>
            <a:pPr marL="342900" indent="-342900">
              <a:buAutoNum type="arabicPeriod"/>
            </a:pPr>
            <a:r>
              <a:rPr lang="en-US" sz="3200" dirty="0" smtClean="0"/>
              <a:t>Multiple choice review</a:t>
            </a:r>
          </a:p>
          <a:p>
            <a:pPr marL="342900" indent="-342900">
              <a:buAutoNum type="arabicPeriod"/>
            </a:pPr>
            <a:endParaRPr lang="en-US" sz="3200" dirty="0"/>
          </a:p>
          <a:p>
            <a:pPr marL="342900" indent="-342900">
              <a:buAutoNum type="arabicPeriod"/>
            </a:pPr>
            <a:r>
              <a:rPr lang="en-US" sz="3200" dirty="0" smtClean="0"/>
              <a:t>Students will be able to describe the causes of the English Civil War.</a:t>
            </a:r>
            <a:endParaRPr lang="en-US"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t>The 30 Years War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Historical Background</a:t>
            </a:r>
            <a:endParaRPr lang="en-US" dirty="0"/>
          </a:p>
        </p:txBody>
      </p:sp>
      <p:sp>
        <p:nvSpPr>
          <p:cNvPr id="4" name="Rectangle 3"/>
          <p:cNvSpPr/>
          <p:nvPr/>
        </p:nvSpPr>
        <p:spPr>
          <a:xfrm>
            <a:off x="457200" y="1600200"/>
            <a:ext cx="4572000" cy="6158609"/>
          </a:xfrm>
          <a:prstGeom prst="rect">
            <a:avLst/>
          </a:prstGeom>
        </p:spPr>
        <p:txBody>
          <a:bodyPr wrap="square">
            <a:spAutoFit/>
          </a:bodyPr>
          <a:lstStyle/>
          <a:p>
            <a:pPr marL="342900" lvl="0" indent="-342900">
              <a:spcBef>
                <a:spcPct val="20000"/>
              </a:spcBef>
              <a:buFont typeface="Arial" pitchFamily="34" charset="0"/>
              <a:buChar char="•"/>
              <a:defRPr/>
            </a:pPr>
            <a:r>
              <a:rPr lang="en-US" sz="2400" dirty="0">
                <a:latin typeface="Arial" pitchFamily="34" charset="0"/>
                <a:cs typeface="Arial" pitchFamily="34" charset="0"/>
              </a:rPr>
              <a:t>Europe was plagued by </a:t>
            </a:r>
            <a:r>
              <a:rPr lang="en-US" sz="2400" u="sng" dirty="0">
                <a:latin typeface="Arial" pitchFamily="34" charset="0"/>
                <a:cs typeface="Arial" pitchFamily="34" charset="0"/>
              </a:rPr>
              <a:t>economic</a:t>
            </a:r>
            <a:r>
              <a:rPr lang="en-US" sz="2400" dirty="0">
                <a:latin typeface="Arial" pitchFamily="34" charset="0"/>
                <a:cs typeface="Arial" pitchFamily="34" charset="0"/>
              </a:rPr>
              <a:t> problems between 1560 – 1650</a:t>
            </a:r>
          </a:p>
          <a:p>
            <a:pPr marL="342900" lvl="0" indent="-342900">
              <a:spcBef>
                <a:spcPct val="20000"/>
              </a:spcBef>
              <a:buFont typeface="Arial" pitchFamily="34" charset="0"/>
              <a:buChar char="•"/>
              <a:defRPr/>
            </a:pPr>
            <a:r>
              <a:rPr lang="en-US" sz="2400" dirty="0">
                <a:latin typeface="Arial" pitchFamily="34" charset="0"/>
                <a:cs typeface="Arial" pitchFamily="34" charset="0"/>
              </a:rPr>
              <a:t>The biggest problem was </a:t>
            </a:r>
            <a:r>
              <a:rPr lang="en-US" sz="2400" u="sng" dirty="0">
                <a:latin typeface="Arial" pitchFamily="34" charset="0"/>
                <a:cs typeface="Arial" pitchFamily="34" charset="0"/>
              </a:rPr>
              <a:t>inflation </a:t>
            </a:r>
            <a:r>
              <a:rPr lang="en-US" sz="2400" dirty="0">
                <a:latin typeface="Arial" pitchFamily="34" charset="0"/>
                <a:cs typeface="Arial" pitchFamily="34" charset="0"/>
              </a:rPr>
              <a:t>(increased populations drove up prices for land and food</a:t>
            </a:r>
            <a:r>
              <a:rPr lang="en-US" sz="2400" dirty="0" smtClean="0">
                <a:latin typeface="Arial" pitchFamily="34" charset="0"/>
                <a:cs typeface="Arial" pitchFamily="34" charset="0"/>
              </a:rPr>
              <a:t>)</a:t>
            </a:r>
            <a:endParaRPr lang="en-US" sz="2400" b="1" dirty="0" smtClean="0">
              <a:latin typeface="Arial" pitchFamily="34" charset="0"/>
              <a:cs typeface="Arial" pitchFamily="34" charset="0"/>
            </a:endParaRPr>
          </a:p>
          <a:p>
            <a:pPr>
              <a:lnSpc>
                <a:spcPct val="90000"/>
              </a:lnSpc>
              <a:buFont typeface="Arial" pitchFamily="34" charset="0"/>
              <a:buChar char="•"/>
              <a:defRPr/>
            </a:pPr>
            <a:r>
              <a:rPr lang="en-US" sz="2400" dirty="0">
                <a:latin typeface="Arial" pitchFamily="34" charset="0"/>
                <a:cs typeface="Arial" pitchFamily="34" charset="0"/>
              </a:rPr>
              <a:t> </a:t>
            </a:r>
            <a:r>
              <a:rPr lang="en-US" sz="2400" dirty="0" smtClean="0">
                <a:latin typeface="Arial" pitchFamily="34" charset="0"/>
                <a:cs typeface="Arial" pitchFamily="34" charset="0"/>
              </a:rPr>
              <a:t>   By </a:t>
            </a:r>
            <a:r>
              <a:rPr lang="en-US" sz="2400" u="sng" dirty="0">
                <a:latin typeface="Arial" pitchFamily="34" charset="0"/>
                <a:cs typeface="Arial" pitchFamily="34" charset="0"/>
              </a:rPr>
              <a:t>1600, Protestants </a:t>
            </a:r>
            <a:r>
              <a:rPr lang="en-US" sz="2400" dirty="0">
                <a:latin typeface="Arial" pitchFamily="34" charset="0"/>
                <a:cs typeface="Arial" pitchFamily="34" charset="0"/>
              </a:rPr>
              <a:t>outnumbered Catholics in </a:t>
            </a:r>
            <a:r>
              <a:rPr lang="en-US" sz="2400" dirty="0" smtClean="0">
                <a:latin typeface="Arial" pitchFamily="34" charset="0"/>
                <a:cs typeface="Arial" pitchFamily="34" charset="0"/>
              </a:rPr>
              <a:t>the German Provinces but </a:t>
            </a:r>
            <a:r>
              <a:rPr lang="en-US" sz="2400" dirty="0">
                <a:latin typeface="Arial" pitchFamily="34" charset="0"/>
                <a:cs typeface="Arial" pitchFamily="34" charset="0"/>
              </a:rPr>
              <a:t>the Protestants were fragmented into denominations or </a:t>
            </a:r>
            <a:r>
              <a:rPr lang="en-US" sz="2400" dirty="0" smtClean="0">
                <a:latin typeface="Arial" pitchFamily="34" charset="0"/>
                <a:cs typeface="Arial" pitchFamily="34" charset="0"/>
              </a:rPr>
              <a:t>sects.</a:t>
            </a:r>
          </a:p>
          <a:p>
            <a:pPr>
              <a:lnSpc>
                <a:spcPct val="90000"/>
              </a:lnSpc>
              <a:defRPr/>
            </a:pPr>
            <a:endParaRPr lang="en-US" b="1" dirty="0"/>
          </a:p>
          <a:p>
            <a:pPr>
              <a:lnSpc>
                <a:spcPct val="90000"/>
              </a:lnSpc>
              <a:defRPr/>
            </a:pPr>
            <a:endParaRPr lang="en-US" b="1" dirty="0" smtClean="0"/>
          </a:p>
          <a:p>
            <a:pPr>
              <a:lnSpc>
                <a:spcPct val="90000"/>
              </a:lnSpc>
              <a:defRPr/>
            </a:pPr>
            <a:endParaRPr lang="en-US" b="1" dirty="0"/>
          </a:p>
          <a:p>
            <a:pPr>
              <a:lnSpc>
                <a:spcPct val="90000"/>
              </a:lnSpc>
              <a:defRPr/>
            </a:pPr>
            <a:endParaRPr lang="en-US" b="1" dirty="0" smtClean="0"/>
          </a:p>
          <a:p>
            <a:pPr>
              <a:lnSpc>
                <a:spcPct val="90000"/>
              </a:lnSpc>
              <a:defRPr/>
            </a:pPr>
            <a:endParaRPr lang="en-US" b="1" dirty="0"/>
          </a:p>
          <a:p>
            <a:pPr>
              <a:lnSpc>
                <a:spcPct val="90000"/>
              </a:lnSpc>
              <a:defRPr/>
            </a:pPr>
            <a:endParaRPr lang="en-US" b="1" dirty="0" smtClean="0"/>
          </a:p>
          <a:p>
            <a:pPr>
              <a:lnSpc>
                <a:spcPct val="90000"/>
              </a:lnSpc>
              <a:defRPr/>
            </a:pPr>
            <a:endParaRPr lang="en-US" b="1" dirty="0"/>
          </a:p>
        </p:txBody>
      </p:sp>
      <p:pic>
        <p:nvPicPr>
          <p:cNvPr id="4098" name="Picture 2" descr="Image result for map of europe 1600"/>
          <p:cNvPicPr>
            <a:picLocks noChangeAspect="1" noChangeArrowheads="1"/>
          </p:cNvPicPr>
          <p:nvPr/>
        </p:nvPicPr>
        <p:blipFill>
          <a:blip r:embed="rId2" cstate="print"/>
          <a:srcRect/>
          <a:stretch>
            <a:fillRect/>
          </a:stretch>
        </p:blipFill>
        <p:spPr bwMode="auto">
          <a:xfrm>
            <a:off x="4800600" y="1524000"/>
            <a:ext cx="4093790" cy="4724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owerofthegene.com/joomla/images/Habsburg_family_tree_09.jpg"/>
          <p:cNvPicPr>
            <a:picLocks noChangeAspect="1" noChangeArrowheads="1"/>
          </p:cNvPicPr>
          <p:nvPr/>
        </p:nvPicPr>
        <p:blipFill>
          <a:blip r:embed="rId2" cstate="print"/>
          <a:srcRect/>
          <a:stretch>
            <a:fillRect/>
          </a:stretch>
        </p:blipFill>
        <p:spPr bwMode="auto">
          <a:xfrm>
            <a:off x="0" y="0"/>
            <a:ext cx="9144000" cy="6807200"/>
          </a:xfrm>
          <a:prstGeom prst="rect">
            <a:avLst/>
          </a:prstGeom>
          <a:noFill/>
          <a:ln w="9525">
            <a:noFill/>
            <a:miter lim="800000"/>
            <a:headEnd/>
            <a:tailEnd/>
          </a:ln>
        </p:spPr>
      </p:pic>
      <p:sp>
        <p:nvSpPr>
          <p:cNvPr id="5123" name="Oval 2"/>
          <p:cNvSpPr>
            <a:spLocks noChangeArrowheads="1"/>
          </p:cNvSpPr>
          <p:nvPr/>
        </p:nvSpPr>
        <p:spPr bwMode="auto">
          <a:xfrm>
            <a:off x="0" y="1676400"/>
            <a:ext cx="762000" cy="762000"/>
          </a:xfrm>
          <a:prstGeom prst="ellipse">
            <a:avLst/>
          </a:prstGeom>
          <a:noFill/>
          <a:ln w="19050" algn="ctr">
            <a:solidFill>
              <a:srgbClr val="CC3300"/>
            </a:solidFill>
            <a:round/>
            <a:headEnd/>
            <a:tailEnd/>
          </a:ln>
        </p:spPr>
        <p:txBody>
          <a:bodyPr/>
          <a:lstStyle/>
          <a:p>
            <a:endParaRPr lang="en-US" altLang="en-US"/>
          </a:p>
        </p:txBody>
      </p:sp>
      <p:sp>
        <p:nvSpPr>
          <p:cNvPr id="5124" name="Oval 3"/>
          <p:cNvSpPr>
            <a:spLocks noChangeArrowheads="1"/>
          </p:cNvSpPr>
          <p:nvPr/>
        </p:nvSpPr>
        <p:spPr bwMode="auto">
          <a:xfrm>
            <a:off x="4114800" y="2514600"/>
            <a:ext cx="762000" cy="762000"/>
          </a:xfrm>
          <a:prstGeom prst="ellipse">
            <a:avLst/>
          </a:prstGeom>
          <a:noFill/>
          <a:ln w="19050" algn="ctr">
            <a:solidFill>
              <a:srgbClr val="CC3300"/>
            </a:solidFill>
            <a:round/>
            <a:headEnd/>
            <a:tailEnd/>
          </a:ln>
        </p:spPr>
        <p:txBody>
          <a:bodyPr/>
          <a:lstStyle/>
          <a:p>
            <a:endParaRPr lang="en-US" altLang="en-US"/>
          </a:p>
        </p:txBody>
      </p:sp>
      <p:sp>
        <p:nvSpPr>
          <p:cNvPr id="5125" name="Oval 4"/>
          <p:cNvSpPr>
            <a:spLocks noChangeArrowheads="1"/>
          </p:cNvSpPr>
          <p:nvPr/>
        </p:nvSpPr>
        <p:spPr bwMode="auto">
          <a:xfrm>
            <a:off x="7239000" y="3352800"/>
            <a:ext cx="762000" cy="762000"/>
          </a:xfrm>
          <a:prstGeom prst="ellipse">
            <a:avLst/>
          </a:prstGeom>
          <a:noFill/>
          <a:ln w="19050" algn="ctr">
            <a:solidFill>
              <a:srgbClr val="CC3300"/>
            </a:solidFill>
            <a:round/>
            <a:headEnd/>
            <a:tailEnd/>
          </a:ln>
        </p:spPr>
        <p:txBody>
          <a:bodyPr/>
          <a:lstStyle/>
          <a:p>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pPr eaLnBrk="1" hangingPunct="1">
              <a:defRPr/>
            </a:pPr>
            <a:r>
              <a:rPr lang="en-US" sz="4000" b="1" dirty="0" smtClean="0">
                <a:solidFill>
                  <a:schemeClr val="tx1"/>
                </a:solidFill>
              </a:rPr>
              <a:t>The Defenestration of Prague</a:t>
            </a:r>
          </a:p>
        </p:txBody>
      </p:sp>
      <p:sp>
        <p:nvSpPr>
          <p:cNvPr id="3077" name="Rectangle 5"/>
          <p:cNvSpPr>
            <a:spLocks noGrp="1" noChangeArrowheads="1"/>
          </p:cNvSpPr>
          <p:nvPr>
            <p:ph type="body" sz="half" idx="1"/>
          </p:nvPr>
        </p:nvSpPr>
        <p:spPr>
          <a:xfrm>
            <a:off x="0" y="1524000"/>
            <a:ext cx="9144000" cy="5334000"/>
          </a:xfrm>
        </p:spPr>
        <p:txBody>
          <a:bodyPr/>
          <a:lstStyle/>
          <a:p>
            <a:pPr eaLnBrk="1" hangingPunct="1">
              <a:defRPr/>
            </a:pPr>
            <a:r>
              <a:rPr lang="en-US" sz="2800" dirty="0" smtClean="0"/>
              <a:t>Protestants set up a </a:t>
            </a:r>
            <a:r>
              <a:rPr lang="en-US" sz="2800" u="sng" dirty="0" smtClean="0"/>
              <a:t>meeting</a:t>
            </a:r>
            <a:r>
              <a:rPr lang="en-US" sz="2800" dirty="0" smtClean="0"/>
              <a:t> with Catholic officials in Prague on May 23, 1618.</a:t>
            </a:r>
          </a:p>
          <a:p>
            <a:pPr eaLnBrk="1" hangingPunct="1">
              <a:defRPr/>
            </a:pPr>
            <a:r>
              <a:rPr lang="en-US" sz="2800" dirty="0" smtClean="0"/>
              <a:t>Meeting went badly, the Protestants seized two Catholic officials and tossed them out the </a:t>
            </a:r>
            <a:r>
              <a:rPr lang="en-US" sz="2800" u="sng" dirty="0" smtClean="0"/>
              <a:t>window</a:t>
            </a:r>
            <a:endParaRPr lang="en-US" sz="2800" dirty="0" smtClean="0"/>
          </a:p>
          <a:p>
            <a:pPr eaLnBrk="1" hangingPunct="1">
              <a:defRPr/>
            </a:pPr>
            <a:r>
              <a:rPr lang="en-US" sz="2800" dirty="0" smtClean="0"/>
              <a:t>This event is known as </a:t>
            </a:r>
            <a:r>
              <a:rPr lang="en-US" sz="2800" u="sng" dirty="0" smtClean="0"/>
              <a:t>The Defenestration of Prague</a:t>
            </a:r>
            <a:r>
              <a:rPr lang="en-US" sz="2800" dirty="0" smtClean="0"/>
              <a:t>. </a:t>
            </a:r>
            <a:r>
              <a:rPr lang="en-US" sz="2400" dirty="0" smtClean="0"/>
              <a:t>The word defenestrate comes from Latin word for “window” and means “out the window”</a:t>
            </a:r>
          </a:p>
          <a:p>
            <a:pPr eaLnBrk="1" hangingPunct="1">
              <a:defRPr/>
            </a:pPr>
            <a:r>
              <a:rPr lang="en-US" sz="2800" dirty="0" smtClean="0"/>
              <a:t> The officials survived the fall because they landed in a </a:t>
            </a:r>
            <a:r>
              <a:rPr lang="en-US" sz="2800" dirty="0" err="1" smtClean="0"/>
              <a:t>dungheap</a:t>
            </a:r>
            <a:r>
              <a:rPr lang="en-US" sz="2800" dirty="0" smtClean="0"/>
              <a:t> or ditch; Catholics claimed angels saved them</a:t>
            </a:r>
          </a:p>
          <a:p>
            <a:pPr eaLnBrk="1" hangingPunct="1">
              <a:defRPr/>
            </a:pPr>
            <a:r>
              <a:rPr lang="en-US" sz="2800" dirty="0" smtClean="0"/>
              <a:t>This was the spark that ignited the 30 Years’ War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3077">
                                            <p:txEl>
                                              <p:pRg st="0" end="0"/>
                                            </p:txEl>
                                          </p:spTgt>
                                        </p:tgtEl>
                                        <p:attrNameLst>
                                          <p:attrName>style.visibility</p:attrName>
                                        </p:attrNameLst>
                                      </p:cBhvr>
                                      <p:to>
                                        <p:strVal val="visible"/>
                                      </p:to>
                                    </p:set>
                                    <p:animEffect transition="in" filter="box(out)">
                                      <p:cBhvr>
                                        <p:cTn id="11" dur="500"/>
                                        <p:tgtEl>
                                          <p:spTgt spid="3077">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3077">
                                            <p:txEl>
                                              <p:pRg st="1" end="1"/>
                                            </p:txEl>
                                          </p:spTgt>
                                        </p:tgtEl>
                                        <p:attrNameLst>
                                          <p:attrName>style.visibility</p:attrName>
                                        </p:attrNameLst>
                                      </p:cBhvr>
                                      <p:to>
                                        <p:strVal val="visible"/>
                                      </p:to>
                                    </p:set>
                                    <p:animEffect transition="in" filter="box(out)">
                                      <p:cBhvr>
                                        <p:cTn id="16" dur="500"/>
                                        <p:tgtEl>
                                          <p:spTgt spid="3077">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077">
                                            <p:txEl>
                                              <p:pRg st="2" end="2"/>
                                            </p:txEl>
                                          </p:spTgt>
                                        </p:tgtEl>
                                        <p:attrNameLst>
                                          <p:attrName>style.visibility</p:attrName>
                                        </p:attrNameLst>
                                      </p:cBhvr>
                                      <p:to>
                                        <p:strVal val="visible"/>
                                      </p:to>
                                    </p:set>
                                    <p:animEffect transition="in" filter="box(out)">
                                      <p:cBhvr>
                                        <p:cTn id="21" dur="500"/>
                                        <p:tgtEl>
                                          <p:spTgt spid="3077">
                                            <p:txEl>
                                              <p:pRg st="2" end="2"/>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077">
                                            <p:txEl>
                                              <p:pRg st="3" end="3"/>
                                            </p:txEl>
                                          </p:spTgt>
                                        </p:tgtEl>
                                        <p:attrNameLst>
                                          <p:attrName>style.visibility</p:attrName>
                                        </p:attrNameLst>
                                      </p:cBhvr>
                                      <p:to>
                                        <p:strVal val="visible"/>
                                      </p:to>
                                    </p:set>
                                    <p:animEffect transition="in" filter="box(out)">
                                      <p:cBhvr>
                                        <p:cTn id="26" dur="500"/>
                                        <p:tgtEl>
                                          <p:spTgt spid="3077">
                                            <p:txEl>
                                              <p:pRg st="3" end="3"/>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077">
                                            <p:txEl>
                                              <p:pRg st="4" end="4"/>
                                            </p:txEl>
                                          </p:spTgt>
                                        </p:tgtEl>
                                        <p:attrNameLst>
                                          <p:attrName>style.visibility</p:attrName>
                                        </p:attrNameLst>
                                      </p:cBhvr>
                                      <p:to>
                                        <p:strVal val="visible"/>
                                      </p:to>
                                    </p:set>
                                    <p:animEffect transition="in" filter="box(out)">
                                      <p:cBhvr>
                                        <p:cTn id="31" dur="500"/>
                                        <p:tgtEl>
                                          <p:spTgt spid="3077">
                                            <p:txEl>
                                              <p:pRg st="4" end="4"/>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307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4" name="Rectangle 8"/>
          <p:cNvSpPr>
            <a:spLocks noGrp="1" noChangeArrowheads="1"/>
          </p:cNvSpPr>
          <p:nvPr>
            <p:ph type="title"/>
          </p:nvPr>
        </p:nvSpPr>
        <p:spPr/>
        <p:txBody>
          <a:bodyPr/>
          <a:lstStyle/>
          <a:p>
            <a:pPr eaLnBrk="1" hangingPunct="1">
              <a:defRPr/>
            </a:pPr>
            <a:r>
              <a:rPr lang="en-US" smtClean="0">
                <a:solidFill>
                  <a:schemeClr val="tx1"/>
                </a:solidFill>
              </a:rPr>
              <a:t>Defenestration of Prague</a:t>
            </a:r>
          </a:p>
        </p:txBody>
      </p:sp>
      <p:pic>
        <p:nvPicPr>
          <p:cNvPr id="39949" name="Picture 13" descr="defenestration"/>
          <p:cNvPicPr>
            <a:picLocks noGrp="1" noChangeAspect="1" noChangeArrowheads="1"/>
          </p:cNvPicPr>
          <p:nvPr>
            <p:ph sz="quarter" idx="2"/>
          </p:nvPr>
        </p:nvPicPr>
        <p:blipFill>
          <a:blip r:embed="rId3" cstate="print"/>
          <a:srcRect/>
          <a:stretch>
            <a:fillRect/>
          </a:stretch>
        </p:blipFill>
        <p:spPr>
          <a:xfrm>
            <a:off x="304800" y="4365625"/>
            <a:ext cx="3733800" cy="2263775"/>
          </a:xfrm>
          <a:noFill/>
        </p:spPr>
      </p:pic>
      <p:pic>
        <p:nvPicPr>
          <p:cNvPr id="39953" name="Picture 17" descr="defenestration_of_prague_large"/>
          <p:cNvPicPr>
            <a:picLocks noGrp="1" noChangeAspect="1" noChangeArrowheads="1"/>
          </p:cNvPicPr>
          <p:nvPr>
            <p:ph sz="quarter" idx="1"/>
          </p:nvPr>
        </p:nvPicPr>
        <p:blipFill>
          <a:blip r:embed="rId4" cstate="print"/>
          <a:srcRect/>
          <a:stretch>
            <a:fillRect/>
          </a:stretch>
        </p:blipFill>
        <p:spPr>
          <a:xfrm>
            <a:off x="381000" y="1457325"/>
            <a:ext cx="3810000" cy="2755900"/>
          </a:xfrm>
          <a:noFill/>
        </p:spPr>
      </p:pic>
      <p:pic>
        <p:nvPicPr>
          <p:cNvPr id="39954" name="Picture 18" descr="defen"/>
          <p:cNvPicPr>
            <a:picLocks noGrp="1" noChangeAspect="1" noChangeArrowheads="1"/>
          </p:cNvPicPr>
          <p:nvPr>
            <p:ph sz="half" idx="3"/>
          </p:nvPr>
        </p:nvPicPr>
        <p:blipFill>
          <a:blip r:embed="rId5" cstate="print"/>
          <a:srcRect/>
          <a:stretch>
            <a:fillRect/>
          </a:stretch>
        </p:blipFill>
        <p:spPr>
          <a:xfrm>
            <a:off x="4800600" y="1447800"/>
            <a:ext cx="3559175" cy="5105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9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39949"/>
                                        </p:tgtEl>
                                        <p:attrNameLst>
                                          <p:attrName>style.visibility</p:attrName>
                                        </p:attrNameLst>
                                      </p:cBhvr>
                                      <p:to>
                                        <p:strVal val="visible"/>
                                      </p:to>
                                    </p:set>
                                    <p:animEffect transition="in" filter="box(out)">
                                      <p:cBhvr>
                                        <p:cTn id="11" dur="500"/>
                                        <p:tgtEl>
                                          <p:spTgt spid="39949"/>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39953"/>
                                        </p:tgtEl>
                                        <p:attrNameLst>
                                          <p:attrName>style.visibility</p:attrName>
                                        </p:attrNameLst>
                                      </p:cBhvr>
                                      <p:to>
                                        <p:strVal val="visible"/>
                                      </p:to>
                                    </p:set>
                                    <p:animEffect transition="in" filter="box(out)">
                                      <p:cBhvr>
                                        <p:cTn id="16" dur="500"/>
                                        <p:tgtEl>
                                          <p:spTgt spid="39953"/>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39954"/>
                                        </p:tgtEl>
                                        <p:attrNameLst>
                                          <p:attrName>style.visibility</p:attrName>
                                        </p:attrNameLst>
                                      </p:cBhvr>
                                      <p:to>
                                        <p:strVal val="visible"/>
                                      </p:to>
                                    </p:set>
                                    <p:animEffect transition="in" filter="box(out)">
                                      <p:cBhvr>
                                        <p:cTn id="21" dur="500"/>
                                        <p:tgtEl>
                                          <p:spTgt spid="39954"/>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1276</Words>
  <Application>Microsoft Office PowerPoint</Application>
  <PresentationFormat>On-screen Show (4:3)</PresentationFormat>
  <Paragraphs>148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Social Crisis, War, and Revolution</vt:lpstr>
      <vt:lpstr>Social Crisis, War, and Revolution</vt:lpstr>
      <vt:lpstr>Social Crisis, War, and Revolution</vt:lpstr>
      <vt:lpstr>Social Crisis, War, and Revolution</vt:lpstr>
      <vt:lpstr>The 30 Years War</vt:lpstr>
      <vt:lpstr>Historical Background</vt:lpstr>
      <vt:lpstr>Slide 7</vt:lpstr>
      <vt:lpstr>The Defenestration of Prague</vt:lpstr>
      <vt:lpstr>Defenestration of Prague</vt:lpstr>
      <vt:lpstr>The 30 Years’ War</vt:lpstr>
      <vt:lpstr>Who was fighting? </vt:lpstr>
      <vt:lpstr>The Peace of Westphalia (1648)</vt:lpstr>
      <vt:lpstr>Important things  </vt:lpstr>
      <vt:lpstr>English Civil War</vt:lpstr>
      <vt:lpstr>England – Mary Queen of Scots</vt:lpstr>
      <vt:lpstr>Mary Queen of Scots</vt:lpstr>
      <vt:lpstr>Write this in the “info” column on your chart.</vt:lpstr>
      <vt:lpstr>Slide 18</vt:lpstr>
      <vt:lpstr>English Civil War</vt:lpstr>
      <vt:lpstr>English Civil War</vt:lpstr>
      <vt:lpstr>The Opponents</vt:lpstr>
      <vt:lpstr>The Opponents</vt:lpstr>
      <vt:lpstr>Victory for the Roundheads</vt:lpstr>
      <vt:lpstr>Slide 24</vt:lpstr>
      <vt:lpstr>Rulers’ Relations With Parliament</vt:lpstr>
      <vt:lpstr>Rulers’ Relations With Parliament</vt:lpstr>
      <vt:lpstr>The Glorious Revolution</vt:lpstr>
      <vt:lpstr>Rulers’ Relations With Parliament</vt:lpstr>
      <vt:lpstr>Life under William and Mary</vt:lpstr>
      <vt:lpstr>Review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Crisis, War, and Revolution</dc:title>
  <dc:creator>sbehler</dc:creator>
  <cp:lastModifiedBy>sbehler</cp:lastModifiedBy>
  <cp:revision>20</cp:revision>
  <dcterms:created xsi:type="dcterms:W3CDTF">2017-10-18T18:55:28Z</dcterms:created>
  <dcterms:modified xsi:type="dcterms:W3CDTF">2017-10-20T18:07:34Z</dcterms:modified>
</cp:coreProperties>
</file>