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68" r:id="rId4"/>
    <p:sldId id="269" r:id="rId5"/>
    <p:sldId id="258" r:id="rId6"/>
    <p:sldId id="270" r:id="rId7"/>
    <p:sldId id="271" r:id="rId8"/>
    <p:sldId id="259" r:id="rId9"/>
    <p:sldId id="263" r:id="rId10"/>
    <p:sldId id="26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539E-DD10-48CB-BBF6-5500731D0B1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41FCF-35D3-4A94-843F-7D4B373A1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Do family and marriage differentiated instruction outline from book on pg 162 of teacher addition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9DE76-06E1-4B97-A491-29073A33C3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6541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8EAAA-1310-49FC-B7AB-D69165C430F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A6772-F2D3-4D0E-908F-B479D51F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3.bp.blogspot.com/-1iRCXIIEIcA/T2CpFzyNzgI/AAAAAAAAAH0/-4HUzwNDb04/s1600/Metal_movable_type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Social Change during the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763000" cy="1752600"/>
          </a:xfrm>
        </p:spPr>
        <p:txBody>
          <a:bodyPr>
            <a:noAutofit/>
          </a:bodyPr>
          <a:lstStyle/>
          <a:p>
            <a:pPr algn="l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Revival of Monarchy (cont.)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3820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ea typeface="ＭＳ Ｐゴシック" pitchFamily="1" charset="-128"/>
              </a:rPr>
              <a:t>Spain: </a:t>
            </a:r>
            <a:r>
              <a:rPr lang="en-US" sz="2800" dirty="0" smtClean="0">
                <a:ea typeface="ＭＳ Ｐゴシック" pitchFamily="1" charset="-128"/>
              </a:rPr>
              <a:t>1469 marriage of Isabella of Castile &amp; Ferdinand of Aragon, </a:t>
            </a:r>
            <a:r>
              <a:rPr lang="en-US" sz="2800" b="1" dirty="0" smtClean="0">
                <a:ea typeface="ＭＳ Ｐゴシック" pitchFamily="1" charset="-128"/>
              </a:rPr>
              <a:t>unified Spain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ea typeface="ＭＳ Ｐゴシック" pitchFamily="1" charset="-128"/>
              </a:rPr>
              <a:t>Together secured borders, ventured abroad militarily, </a:t>
            </a:r>
            <a:r>
              <a:rPr lang="en-US" sz="2400" b="1" dirty="0" smtClean="0">
                <a:ea typeface="ＭＳ Ｐゴシック" pitchFamily="1" charset="-128"/>
              </a:rPr>
              <a:t>Christianized Spain</a:t>
            </a:r>
          </a:p>
          <a:p>
            <a:pPr lvl="1">
              <a:lnSpc>
                <a:spcPct val="90000"/>
              </a:lnSpc>
            </a:pPr>
            <a:endParaRPr lang="en-US" sz="2400" b="1" dirty="0" smtClean="0">
              <a:ea typeface="ＭＳ Ｐゴシック" pitchFamily="1" charset="-128"/>
            </a:endParaRP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ea typeface="ＭＳ Ｐゴシック" pitchFamily="1" charset="-128"/>
              </a:rPr>
              <a:t>Brought Spanish church under state control, </a:t>
            </a:r>
            <a:r>
              <a:rPr lang="en-US" sz="2400" b="1" dirty="0" smtClean="0">
                <a:ea typeface="ＭＳ Ｐゴシック" pitchFamily="1" charset="-128"/>
              </a:rPr>
              <a:t>ended toleration of Jews </a:t>
            </a:r>
            <a:r>
              <a:rPr lang="en-US" sz="2400" dirty="0" smtClean="0">
                <a:ea typeface="ＭＳ Ｐゴシック" pitchFamily="1" charset="-128"/>
              </a:rPr>
              <a:t>&amp; Muslims</a:t>
            </a:r>
          </a:p>
          <a:p>
            <a:r>
              <a:rPr lang="en-US" sz="2400" b="1" i="1" dirty="0" smtClean="0"/>
              <a:t>        - </a:t>
            </a:r>
            <a:r>
              <a:rPr lang="en-US" sz="2400" b="1" i="1" dirty="0" err="1" smtClean="0"/>
              <a:t>hermandades</a:t>
            </a:r>
            <a:r>
              <a:rPr lang="en-US" sz="2400" b="1" i="1" dirty="0" smtClean="0"/>
              <a:t>: alliances of cities to oppose nobles, </a:t>
            </a:r>
            <a:r>
              <a:rPr lang="en-US" sz="2400" dirty="0" smtClean="0"/>
              <a:t>Helped bring cities in line with royal authority; </a:t>
            </a:r>
            <a:r>
              <a:rPr lang="en-US" sz="2400" b="1" dirty="0" smtClean="0"/>
              <a:t>Spanish Inquisition: (conceived by Isabella)</a:t>
            </a:r>
            <a:r>
              <a:rPr lang="en-US" sz="2400" dirty="0" smtClean="0"/>
              <a:t> Monarchy enforced the authority of the national (Catholic) church</a:t>
            </a:r>
            <a:endParaRPr lang="en-US" sz="2400" b="1" dirty="0" smtClean="0">
              <a:ea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- Sponsored Christopher Columbus, leading to Spanish Empire in Mexico &amp; Peru, helping make Spain the dominant European power in 16th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semitism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 The Inquisition targeted </a:t>
            </a:r>
            <a:r>
              <a:rPr lang="en-US" sz="2800" b="1" i="1" dirty="0" err="1" smtClean="0"/>
              <a:t>conversos</a:t>
            </a:r>
            <a:r>
              <a:rPr lang="en-US" sz="2800" b="1" i="1" dirty="0" smtClean="0"/>
              <a:t>: Jews who</a:t>
            </a:r>
          </a:p>
          <a:p>
            <a:r>
              <a:rPr lang="en-US" sz="2800" dirty="0" smtClean="0"/>
              <a:t>had converted to Christianity but were now suspected of backsliding into Judaism</a:t>
            </a:r>
          </a:p>
          <a:p>
            <a:endParaRPr lang="en-US" sz="2800" dirty="0" smtClean="0"/>
          </a:p>
          <a:p>
            <a:r>
              <a:rPr lang="en-US" sz="2800" dirty="0" smtClean="0"/>
              <a:t>-Thus began a wave of </a:t>
            </a:r>
            <a:r>
              <a:rPr lang="en-US" sz="2800" b="1" dirty="0" smtClean="0"/>
              <a:t>anti-Semitism</a:t>
            </a:r>
            <a:r>
              <a:rPr lang="en-US" sz="2800" dirty="0" smtClean="0"/>
              <a:t> in certain</a:t>
            </a:r>
          </a:p>
          <a:p>
            <a:r>
              <a:rPr lang="en-US" sz="2800" dirty="0" smtClean="0"/>
              <a:t>parts of Europe</a:t>
            </a:r>
          </a:p>
          <a:p>
            <a:endParaRPr lang="en-US" sz="2800" dirty="0" smtClean="0"/>
          </a:p>
          <a:p>
            <a:r>
              <a:rPr lang="en-US" sz="2800" dirty="0" smtClean="0"/>
              <a:t>- In Portugal, 4,000 Jews who refused to leave</a:t>
            </a:r>
          </a:p>
          <a:p>
            <a:r>
              <a:rPr lang="en-US" sz="2800" dirty="0" smtClean="0"/>
              <a:t>were massacred in 1506.</a:t>
            </a:r>
          </a:p>
          <a:p>
            <a:r>
              <a:rPr lang="en-US" dirty="0" smtClean="0"/>
              <a:t>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Social Change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9372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Laura </a:t>
            </a:r>
            <a:r>
              <a:rPr lang="en-US" sz="2400" dirty="0" err="1" smtClean="0"/>
              <a:t>Cereta</a:t>
            </a:r>
            <a:r>
              <a:rPr lang="en-US" sz="2400" dirty="0" smtClean="0"/>
              <a:t> – true Renaissance feminist?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Women’s role – previous discussion; Book of the Courtier (“</a:t>
            </a:r>
            <a:r>
              <a:rPr lang="en-US" sz="2400" dirty="0" err="1" smtClean="0"/>
              <a:t>gentilwoman</a:t>
            </a:r>
            <a:r>
              <a:rPr lang="en-US" sz="2400" dirty="0" smtClean="0"/>
              <a:t>”); different from woman of the Middle Ages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Clocks – how did this invention contribute to labor in society?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Culture &amp; Sexuality – attitude what you’d expect toward Women; attitude toward homosexuality yet hypocritical toward young boys?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Slavery – ethnic connotation of “</a:t>
            </a:r>
            <a:r>
              <a:rPr lang="en-US" sz="2400" dirty="0" err="1" smtClean="0"/>
              <a:t>slav</a:t>
            </a:r>
            <a:r>
              <a:rPr lang="en-US" sz="2400" dirty="0" smtClean="0"/>
              <a:t>,” increase in number of African slaves throughout sixteenth century; deals with African kings in exchange for people; African slaves became novelty/ sign of wealth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Johannes </a:t>
            </a:r>
            <a:r>
              <a:rPr lang="en-US" dirty="0" err="1" smtClean="0"/>
              <a:t>Gutenburg</a:t>
            </a:r>
            <a:endParaRPr lang="en-US" dirty="0"/>
          </a:p>
        </p:txBody>
      </p:sp>
      <p:pic>
        <p:nvPicPr>
          <p:cNvPr id="3" name="Picture 2" descr="C:\WINDOWS\Desktop\gutenb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2209800" cy="2032060"/>
          </a:xfrm>
          <a:prstGeom prst="rect">
            <a:avLst/>
          </a:prstGeom>
          <a:noFill/>
        </p:spPr>
      </p:pic>
      <p:pic>
        <p:nvPicPr>
          <p:cNvPr id="1026" name="Picture 2" descr="http://markzware.com/wp-content/uploads/2014/05/Gutenberg_Printing_P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579896" cy="3048000"/>
          </a:xfrm>
          <a:prstGeom prst="rect">
            <a:avLst/>
          </a:prstGeom>
          <a:noFill/>
        </p:spPr>
      </p:pic>
      <p:pic>
        <p:nvPicPr>
          <p:cNvPr id="1028" name="Picture 4" descr="http://3.bp.blogspot.com/-1iRCXIIEIcA/T2CpFzyNzgI/AAAAAAAAAH0/-4HUzwNDb04/s320/Metal_movable_typ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733800"/>
            <a:ext cx="391064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92964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Printing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67056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Gutenburg’s</a:t>
            </a:r>
            <a:r>
              <a:rPr lang="en-US" dirty="0" smtClean="0"/>
              <a:t> Bible was the first European book printed using moveable type- the printing press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Printing encouraged scholarly research and increase desire of public to gain knowledge (access to works of the past)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Ideas of the Renaissance and Reformation could not have spread like they did without the printing press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Allowed Europe to compete with China who had invented printing much earlier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29700" name="Content Placeholder 3" descr="Gutenberg Pres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304800"/>
            <a:ext cx="2133600" cy="24714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Revival of Monarchy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>
                <a:ea typeface="ＭＳ Ｐゴシック" pitchFamily="1" charset="-128"/>
              </a:rPr>
              <a:t>After 1450, divided feudal monarchies </a:t>
            </a:r>
            <a:r>
              <a:rPr lang="en-US" sz="2400" dirty="0" smtClean="0">
                <a:ea typeface="ＭＳ Ｐゴシック" pitchFamily="1" charset="-128"/>
                <a:sym typeface="Wingdings" pitchFamily="1" charset="2"/>
              </a:rPr>
              <a:t></a:t>
            </a:r>
            <a:r>
              <a:rPr lang="en-US" sz="2400" dirty="0" smtClean="0">
                <a:ea typeface="ＭＳ Ｐゴシック" pitchFamily="1" charset="-128"/>
              </a:rPr>
              <a:t> unified national monarchies</a:t>
            </a:r>
          </a:p>
          <a:p>
            <a:pPr eaLnBrk="1" hangingPunct="1"/>
            <a:r>
              <a:rPr lang="en-US" sz="2400" dirty="0" smtClean="0">
                <a:ea typeface="ＭＳ Ｐゴシック" pitchFamily="1" charset="-128"/>
              </a:rPr>
              <a:t>Rise of towns, alliance of growing business classes with kings—broke bonds of feudal society</a:t>
            </a:r>
          </a:p>
          <a:p>
            <a:r>
              <a:rPr lang="en-US" sz="2400" dirty="0" smtClean="0"/>
              <a:t>Created more efficient bureaucracies; Enabled the “New Monarchs” to begin centralizing control of their realms</a:t>
            </a:r>
          </a:p>
          <a:p>
            <a:pPr>
              <a:buNone/>
            </a:pPr>
            <a:r>
              <a:rPr lang="en-US" sz="2400" dirty="0" smtClean="0"/>
              <a:t>Opposition to monarchial power</a:t>
            </a:r>
          </a:p>
          <a:p>
            <a:pPr>
              <a:buNone/>
            </a:pPr>
            <a:r>
              <a:rPr lang="en-US" sz="2400" dirty="0" smtClean="0"/>
              <a:t>1. Nobles resented the decline of political influence</a:t>
            </a:r>
          </a:p>
          <a:p>
            <a:pPr>
              <a:buNone/>
            </a:pPr>
            <a:r>
              <a:rPr lang="en-US" sz="2400" dirty="0" smtClean="0"/>
              <a:t>2. Clergy members saw the pope as their leader, not the monarch</a:t>
            </a:r>
          </a:p>
          <a:p>
            <a:pPr>
              <a:buNone/>
            </a:pPr>
            <a:r>
              <a:rPr lang="en-US" sz="2400" dirty="0" smtClean="0"/>
              <a:t>3. Independent towns resisted more centralized </a:t>
            </a:r>
          </a:p>
          <a:p>
            <a:r>
              <a:rPr lang="en-US" sz="2400" dirty="0" smtClean="0"/>
              <a:t>monarchial control Increased the public (national) debt by taking out loans from merchant-bankers. </a:t>
            </a:r>
          </a:p>
          <a:p>
            <a:r>
              <a:rPr lang="en-US" sz="2400" b="1" dirty="0" smtClean="0"/>
              <a:t>Reduced the political power of the clergy: </a:t>
            </a:r>
            <a:r>
              <a:rPr lang="en-US" sz="2400" dirty="0" smtClean="0"/>
              <a:t>The medieval notion of the Church being supreme to the state was replaced in belief and practice</a:t>
            </a:r>
            <a:endParaRPr lang="en-US" sz="2400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WINDOWS\Desktop\m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6175" cy="6858000"/>
          </a:xfrm>
          <a:prstGeom prst="rect">
            <a:avLst/>
          </a:prstGeom>
          <a:noFill/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5029200" y="838200"/>
            <a:ext cx="4114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Niccolo Machiavelli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err="1"/>
              <a:t>Niccolo</a:t>
            </a:r>
            <a:r>
              <a:rPr lang="en-US" dirty="0"/>
              <a:t> Machiavelli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867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Diplomat of Florence (1469 – 1527)</a:t>
            </a:r>
          </a:p>
          <a:p>
            <a:r>
              <a:rPr lang="en-US" sz="3600" dirty="0"/>
              <a:t>Wrote </a:t>
            </a:r>
            <a:r>
              <a:rPr lang="en-US" sz="3600" i="1" dirty="0"/>
              <a:t>The Prince</a:t>
            </a:r>
            <a:r>
              <a:rPr lang="en-US" sz="3600" dirty="0"/>
              <a:t> (1513)</a:t>
            </a:r>
          </a:p>
          <a:p>
            <a:pPr lvl="1"/>
            <a:r>
              <a:rPr lang="en-US" sz="3200" dirty="0"/>
              <a:t>guidelines for rulers of time (lion &amp; fox)</a:t>
            </a:r>
          </a:p>
          <a:p>
            <a:pPr lvl="1"/>
            <a:r>
              <a:rPr lang="en-US" sz="3200" dirty="0"/>
              <a:t>People selfish, fickle, corrupt</a:t>
            </a:r>
          </a:p>
          <a:p>
            <a:pPr lvl="1"/>
            <a:r>
              <a:rPr lang="en-US" sz="3200" dirty="0"/>
              <a:t>Ruler should do anything necessary to keep power (politically effective)</a:t>
            </a:r>
          </a:p>
          <a:p>
            <a:pPr lvl="1"/>
            <a:r>
              <a:rPr lang="en-US" sz="3200" dirty="0"/>
              <a:t>Rulers lied, broke treaties, killed as people can’t be trusted</a:t>
            </a:r>
          </a:p>
          <a:p>
            <a:pPr lvl="1"/>
            <a:r>
              <a:rPr lang="en-US" sz="3200" dirty="0"/>
              <a:t>Rule should be judged by results of </a:t>
            </a:r>
            <a:r>
              <a:rPr lang="en-US" sz="3200" dirty="0" smtClean="0"/>
              <a:t>actions</a:t>
            </a:r>
          </a:p>
          <a:p>
            <a:pPr lvl="1"/>
            <a:r>
              <a:rPr lang="en-US" sz="3200" dirty="0" smtClean="0"/>
              <a:t>It is better to be _____________than _____________.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5562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ea typeface="ＭＳ Ｐゴシック" pitchFamily="1" charset="-128"/>
              </a:rPr>
              <a:t>Revival of Monarchy (cont.)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1" charset="-128"/>
              </a:rPr>
              <a:t>France: </a:t>
            </a:r>
            <a:r>
              <a:rPr lang="en-US" sz="2400" dirty="0" smtClean="0">
                <a:ea typeface="ＭＳ Ｐゴシック" pitchFamily="1" charset="-128"/>
              </a:rPr>
              <a:t>two cornerstones of 15th-c. nation-building: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Collapse of English Empire in France after Hundred Years’ War, 1453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Pragmatic Sanction of Bourges </a:t>
            </a:r>
            <a:r>
              <a:rPr lang="en-US" sz="2400" dirty="0" smtClean="0"/>
              <a:t>gives authority over appointment of bishops; </a:t>
            </a:r>
            <a:r>
              <a:rPr lang="en-US" sz="2400" b="1" dirty="0" smtClean="0"/>
              <a:t>Concordat of Bologna </a:t>
            </a:r>
            <a:r>
              <a:rPr lang="en-US" sz="2400" dirty="0" smtClean="0"/>
              <a:t>reinforces deal with Pope by giving first year of income to him, still keeping power to appoint.</a:t>
            </a:r>
            <a:endParaRPr lang="en-US" sz="2400" b="1" dirty="0" smtClean="0">
              <a:ea typeface="ＭＳ Ｐゴシック" pitchFamily="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ea typeface="ＭＳ Ｐゴシック" pitchFamily="1" charset="-128"/>
              </a:rPr>
              <a:t>Charles VII </a:t>
            </a:r>
            <a:r>
              <a:rPr lang="en-US" sz="2400" dirty="0" smtClean="0">
                <a:ea typeface="ＭＳ Ｐゴシック" pitchFamily="1" charset="-128"/>
              </a:rPr>
              <a:t>(r. 1422–1461), Louis XI (r. 1461–1483)—doubled territory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>
              <a:ea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  <a:ea typeface="ＭＳ Ｐゴシック" pitchFamily="1" charset="-128"/>
              </a:rPr>
              <a:t>England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Turmoil of </a:t>
            </a:r>
            <a:r>
              <a:rPr lang="en-US" sz="2400" b="1" dirty="0" smtClean="0">
                <a:ea typeface="ＭＳ Ｐゴシック" pitchFamily="1" charset="-128"/>
              </a:rPr>
              <a:t>Wars of the Roses</a:t>
            </a:r>
            <a:r>
              <a:rPr lang="en-US" sz="2400" dirty="0" smtClean="0">
                <a:ea typeface="ＭＳ Ｐゴシック" pitchFamily="1" charset="-128"/>
              </a:rPr>
              <a:t>, 1455–1485 (Lancaster vs. York)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Henry VII brings nobles to heal with special royal court, the Star Chamber, establishes harsh punishments and methods which reinforce the authority of the monarchy against the nobles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web.uvic.ca/~mbest1/engl366b/images/Monarch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990600"/>
            <a:ext cx="855613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663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Social Change during the Renaissance</vt:lpstr>
      <vt:lpstr>Social Change</vt:lpstr>
      <vt:lpstr>Johannes Gutenburg</vt:lpstr>
      <vt:lpstr>Printing Press</vt:lpstr>
      <vt:lpstr>Revival of Monarchy</vt:lpstr>
      <vt:lpstr>Slide 6</vt:lpstr>
      <vt:lpstr>Niccolo Machiavelli</vt:lpstr>
      <vt:lpstr>Revival of Monarchy (cont.)</vt:lpstr>
      <vt:lpstr>Slide 9</vt:lpstr>
      <vt:lpstr>Revival of Monarchy (cont.)</vt:lpstr>
      <vt:lpstr>Anti-semitism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Chapt. 13 - Politics and the State</dc:title>
  <dc:creator>Sarah</dc:creator>
  <cp:lastModifiedBy>sbehler</cp:lastModifiedBy>
  <cp:revision>9</cp:revision>
  <dcterms:created xsi:type="dcterms:W3CDTF">2014-08-29T00:32:28Z</dcterms:created>
  <dcterms:modified xsi:type="dcterms:W3CDTF">2015-09-08T12:19:28Z</dcterms:modified>
</cp:coreProperties>
</file>