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2" r:id="rId2"/>
    <p:sldId id="275" r:id="rId3"/>
    <p:sldId id="278" r:id="rId4"/>
    <p:sldId id="276" r:id="rId5"/>
    <p:sldId id="277" r:id="rId6"/>
    <p:sldId id="257" r:id="rId7"/>
    <p:sldId id="258" r:id="rId8"/>
    <p:sldId id="259" r:id="rId9"/>
    <p:sldId id="260" r:id="rId10"/>
    <p:sldId id="261" r:id="rId11"/>
    <p:sldId id="262" r:id="rId12"/>
    <p:sldId id="279" r:id="rId13"/>
    <p:sldId id="263" r:id="rId14"/>
    <p:sldId id="264" r:id="rId15"/>
    <p:sldId id="265" r:id="rId16"/>
    <p:sldId id="266" r:id="rId17"/>
    <p:sldId id="267" r:id="rId18"/>
    <p:sldId id="268" r:id="rId19"/>
    <p:sldId id="273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EA9416"/>
    <a:srgbClr val="F3F3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68" d="100"/>
          <a:sy n="6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BD06A-29BD-4036-8F4C-C364FD37BAA5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3B325-D4C1-47C3-98B4-FE53126D5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015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B325-D4C1-47C3-98B4-FE53126D53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C2D-C3EE-42BA-A70E-E60CE06D67E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21E218-8CE6-4D0C-BCD8-BF76C8C45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C2D-C3EE-42BA-A70E-E60CE06D67E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218-8CE6-4D0C-BCD8-BF76C8C45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C2D-C3EE-42BA-A70E-E60CE06D67E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218-8CE6-4D0C-BCD8-BF76C8C45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C2D-C3EE-42BA-A70E-E60CE06D67E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21E218-8CE6-4D0C-BCD8-BF76C8C45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C2D-C3EE-42BA-A70E-E60CE06D67E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218-8CE6-4D0C-BCD8-BF76C8C45B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C2D-C3EE-42BA-A70E-E60CE06D67E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218-8CE6-4D0C-BCD8-BF76C8C45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C2D-C3EE-42BA-A70E-E60CE06D67E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21E218-8CE6-4D0C-BCD8-BF76C8C45B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C2D-C3EE-42BA-A70E-E60CE06D67E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218-8CE6-4D0C-BCD8-BF76C8C45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C2D-C3EE-42BA-A70E-E60CE06D67E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218-8CE6-4D0C-BCD8-BF76C8C45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C2D-C3EE-42BA-A70E-E60CE06D67E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218-8CE6-4D0C-BCD8-BF76C8C45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C2D-C3EE-42BA-A70E-E60CE06D67E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E218-8CE6-4D0C-BCD8-BF76C8C45B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D06C2D-C3EE-42BA-A70E-E60CE06D67E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21E218-8CE6-4D0C-BCD8-BF76C8C45B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Chapter 6, Section 3: SOUTHEAST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ASIA IN THE ERA OF THE SPICE TRADE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b="1" dirty="0" smtClean="0"/>
              <a:t>Section 6.3 outline &amp; Questions – </a:t>
            </a:r>
          </a:p>
          <a:p>
            <a:pPr marL="342900" indent="-342900"/>
            <a:r>
              <a:rPr lang="en-US" sz="3600" b="1" dirty="0" smtClean="0"/>
              <a:t>p. 201-204</a:t>
            </a:r>
          </a:p>
          <a:p>
            <a:pPr marL="342900" indent="-342900"/>
            <a:endParaRPr lang="en-US" sz="3600" b="1" dirty="0" smtClean="0"/>
          </a:p>
          <a:p>
            <a:pPr marL="342900" indent="-342900"/>
            <a:r>
              <a:rPr lang="en-US" sz="3600" b="1" smtClean="0"/>
              <a:t>6.3 Outline </a:t>
            </a:r>
            <a:r>
              <a:rPr lang="en-US" sz="3600" b="1" dirty="0" smtClean="0"/>
              <a:t>– finish today</a:t>
            </a:r>
          </a:p>
          <a:p>
            <a:pPr marL="342900" indent="-342900"/>
            <a:r>
              <a:rPr lang="en-US" sz="3600" b="1" dirty="0" smtClean="0"/>
              <a:t>6.3 questions – due Thursday</a:t>
            </a:r>
          </a:p>
          <a:p>
            <a:pPr marL="342900" indent="-342900"/>
            <a:r>
              <a:rPr lang="en-US" sz="3600" b="1" dirty="0" smtClean="0"/>
              <a:t> </a:t>
            </a:r>
          </a:p>
          <a:p>
            <a:pPr marL="342900" indent="-342900"/>
            <a:r>
              <a:rPr lang="en-US" sz="3600" b="1" dirty="0" smtClean="0"/>
              <a:t>TOMORROW PSAT</a:t>
            </a:r>
          </a:p>
          <a:p>
            <a:pPr marL="342900" indent="-342900"/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Arrival of Europeans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B. </a:t>
            </a:r>
            <a:r>
              <a:rPr lang="en-US" dirty="0"/>
              <a:t>The Portuguese were able to establish only trading posts and way stations en route </a:t>
            </a:r>
            <a:r>
              <a:rPr lang="en-US" dirty="0" smtClean="0"/>
              <a:t>to the </a:t>
            </a:r>
            <a:r>
              <a:rPr lang="en-US" dirty="0"/>
              <a:t>Spice Islands. That situation changed with the arrival of the English and </a:t>
            </a:r>
            <a:r>
              <a:rPr lang="en-US" b="1" u="sng" dirty="0" smtClean="0"/>
              <a:t>Dutch</a:t>
            </a:r>
            <a:r>
              <a:rPr lang="en-US" dirty="0" smtClean="0"/>
              <a:t> traders</a:t>
            </a:r>
            <a:r>
              <a:rPr lang="en-US" dirty="0"/>
              <a:t>, who were better </a:t>
            </a:r>
            <a:r>
              <a:rPr lang="en-US" u="sng" dirty="0"/>
              <a:t>financed</a:t>
            </a:r>
            <a:r>
              <a:rPr lang="en-US" dirty="0"/>
              <a:t> than the Portuguese. In the early 1600s, the </a:t>
            </a:r>
            <a:r>
              <a:rPr lang="en-US" dirty="0" smtClean="0"/>
              <a:t>Dutch gradually </a:t>
            </a:r>
            <a:r>
              <a:rPr lang="en-US" dirty="0"/>
              <a:t>pushed the Portuguese out of the spice trade. The Dutch also drove </a:t>
            </a:r>
            <a:r>
              <a:rPr lang="en-US" dirty="0" smtClean="0"/>
              <a:t>the </a:t>
            </a:r>
            <a:r>
              <a:rPr lang="en-US" u="sng" dirty="0" smtClean="0"/>
              <a:t>English</a:t>
            </a:r>
            <a:r>
              <a:rPr lang="en-US" dirty="0" smtClean="0"/>
              <a:t> </a:t>
            </a:r>
            <a:r>
              <a:rPr lang="en-US" dirty="0"/>
              <a:t>out of the spice trade. The English were reduced to one port on the coast </a:t>
            </a:r>
            <a:r>
              <a:rPr lang="en-US" dirty="0" smtClean="0"/>
              <a:t>of </a:t>
            </a:r>
            <a:r>
              <a:rPr lang="en-US" b="1" dirty="0" smtClean="0"/>
              <a:t>Sumatra</a:t>
            </a:r>
            <a:r>
              <a:rPr lang="en-US" b="1" dirty="0"/>
              <a:t>, </a:t>
            </a:r>
            <a:r>
              <a:rPr lang="en-US" dirty="0"/>
              <a:t>and the Dutch occupied most of the formerly Portuguese forts along </a:t>
            </a:r>
            <a:r>
              <a:rPr lang="en-US" dirty="0" smtClean="0"/>
              <a:t>the trade </a:t>
            </a:r>
            <a:r>
              <a:rPr lang="en-US" dirty="0"/>
              <a:t>routes, including Ceylon (present-day Sri Lanka).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Arrival of Europeans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6482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300" b="1" dirty="0"/>
              <a:t>C. </a:t>
            </a:r>
            <a:r>
              <a:rPr lang="en-US" sz="3300" dirty="0"/>
              <a:t>The Dutch began to consolidate their political and military control over the entire </a:t>
            </a:r>
            <a:r>
              <a:rPr lang="en-US" sz="3300" dirty="0" smtClean="0"/>
              <a:t>area. They </a:t>
            </a:r>
            <a:r>
              <a:rPr lang="en-US" sz="3300" dirty="0"/>
              <a:t>brought the island of </a:t>
            </a:r>
            <a:r>
              <a:rPr lang="en-US" sz="3300" b="1" u="sng" dirty="0"/>
              <a:t>Java</a:t>
            </a:r>
            <a:r>
              <a:rPr lang="en-US" sz="3300" b="1" dirty="0"/>
              <a:t> </a:t>
            </a:r>
            <a:r>
              <a:rPr lang="en-US" sz="3300" dirty="0"/>
              <a:t>under their control and established a fort there to </a:t>
            </a:r>
            <a:r>
              <a:rPr lang="en-US" sz="3300" dirty="0" smtClean="0"/>
              <a:t>protect their </a:t>
            </a:r>
            <a:r>
              <a:rPr lang="en-US" sz="3300" dirty="0"/>
              <a:t>possessions in the East. They used tactics such as trying to dominate </a:t>
            </a:r>
            <a:r>
              <a:rPr lang="en-US" sz="3300" dirty="0" smtClean="0"/>
              <a:t>the clove </a:t>
            </a:r>
            <a:r>
              <a:rPr lang="en-US" sz="3300" dirty="0"/>
              <a:t>trade by </a:t>
            </a:r>
            <a:r>
              <a:rPr lang="en-US" sz="3300" u="sng" dirty="0"/>
              <a:t>limiting</a:t>
            </a:r>
            <a:r>
              <a:rPr lang="en-US" sz="3300" dirty="0"/>
              <a:t> cultivation to one island and forcing others to stop </a:t>
            </a:r>
            <a:r>
              <a:rPr lang="en-US" sz="3300" dirty="0" smtClean="0"/>
              <a:t>growing and </a:t>
            </a:r>
            <a:r>
              <a:rPr lang="en-US" sz="3300" dirty="0"/>
              <a:t>trading the spice.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" name="Content Placeholder 9" descr="indonesia_mist-in-valley-borobudar_content_resiz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9974" y="2057400"/>
            <a:ext cx="4564026" cy="26167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ap of southeast 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086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Arrival of Europeans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D. </a:t>
            </a:r>
            <a:r>
              <a:rPr lang="en-US" dirty="0"/>
              <a:t>Europeans had less impact on the </a:t>
            </a:r>
            <a:r>
              <a:rPr lang="en-US" u="sng" dirty="0"/>
              <a:t>Southeast Asian mainland </a:t>
            </a:r>
            <a:r>
              <a:rPr lang="en-US" dirty="0"/>
              <a:t>than on the </a:t>
            </a:r>
            <a:r>
              <a:rPr lang="en-US" dirty="0" smtClean="0"/>
              <a:t>Malay Peninsula </a:t>
            </a:r>
            <a:r>
              <a:rPr lang="en-US" dirty="0"/>
              <a:t>and Indonesia. The Portuguese established limited trade relations with </a:t>
            </a:r>
            <a:r>
              <a:rPr lang="en-US" dirty="0" smtClean="0"/>
              <a:t>several </a:t>
            </a:r>
            <a:r>
              <a:rPr lang="en-US" b="1" dirty="0" smtClean="0"/>
              <a:t>mainland </a:t>
            </a:r>
            <a:r>
              <a:rPr lang="en-US" b="1" dirty="0"/>
              <a:t>states </a:t>
            </a:r>
            <a:r>
              <a:rPr lang="en-US" dirty="0"/>
              <a:t>(part of the continent, as opposed to peninsulas and </a:t>
            </a:r>
            <a:r>
              <a:rPr lang="en-US" dirty="0" smtClean="0"/>
              <a:t>offshore islands</a:t>
            </a:r>
            <a:r>
              <a:rPr lang="en-US" dirty="0"/>
              <a:t>), including Thailand, Burma, Vietnam, and what remained of the old </a:t>
            </a:r>
            <a:r>
              <a:rPr lang="en-US" dirty="0" smtClean="0"/>
              <a:t>Angkor kingdom </a:t>
            </a:r>
            <a:r>
              <a:rPr lang="en-US" dirty="0"/>
              <a:t>in Cambodia. European states also tried to gain </a:t>
            </a:r>
            <a:r>
              <a:rPr lang="en-US" u="sng" dirty="0"/>
              <a:t>missionary </a:t>
            </a:r>
            <a:r>
              <a:rPr lang="en-US" dirty="0"/>
              <a:t>privileges. </a:t>
            </a:r>
            <a:r>
              <a:rPr lang="en-US" dirty="0" smtClean="0"/>
              <a:t>The mainland </a:t>
            </a:r>
            <a:r>
              <a:rPr lang="en-US" dirty="0"/>
              <a:t>states generally were able to unite and drive the Europeans out.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Arrival of Europeans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E. </a:t>
            </a:r>
            <a:r>
              <a:rPr lang="en-US" dirty="0"/>
              <a:t>Civil war in </a:t>
            </a:r>
            <a:r>
              <a:rPr lang="en-US" u="sng" dirty="0" smtClean="0"/>
              <a:t>Vietnam</a:t>
            </a:r>
            <a:r>
              <a:rPr lang="en-US" dirty="0" smtClean="0"/>
              <a:t> </a:t>
            </a:r>
            <a:r>
              <a:rPr lang="en-US" dirty="0"/>
              <a:t>temporarily divided the country into two separate states. By </a:t>
            </a:r>
            <a:r>
              <a:rPr lang="en-US" dirty="0" smtClean="0"/>
              <a:t>the mid-seventeenth </a:t>
            </a:r>
            <a:r>
              <a:rPr lang="en-US" dirty="0"/>
              <a:t>century, Europeans began to take sides in local politics. Soon, </a:t>
            </a:r>
            <a:r>
              <a:rPr lang="en-US" dirty="0" smtClean="0"/>
              <a:t>however, it </a:t>
            </a:r>
            <a:r>
              <a:rPr lang="en-US" dirty="0"/>
              <a:t>became clear that the economic opportunities were </a:t>
            </a:r>
            <a:r>
              <a:rPr lang="en-US" u="sng" dirty="0"/>
              <a:t>limited</a:t>
            </a:r>
            <a:r>
              <a:rPr lang="en-US" dirty="0"/>
              <a:t> and many </a:t>
            </a:r>
            <a:r>
              <a:rPr lang="en-US" dirty="0" smtClean="0"/>
              <a:t>Europeans pulled </a:t>
            </a:r>
            <a:r>
              <a:rPr lang="en-US" dirty="0"/>
              <a:t>out. French missionaries tried to stay, but they were blocked in their efforts </a:t>
            </a:r>
            <a:r>
              <a:rPr lang="en-US" dirty="0" smtClean="0"/>
              <a:t>by authorities </a:t>
            </a:r>
            <a:r>
              <a:rPr lang="en-US" dirty="0"/>
              <a:t>who saw Catholicism as a threat to the prestige of the Vietnamese emperor.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Arrival of Europeans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F. </a:t>
            </a:r>
            <a:r>
              <a:rPr lang="en-US" dirty="0"/>
              <a:t>The mainland states of Burma, Thailand, and Vietnam were able to resist </a:t>
            </a:r>
            <a:r>
              <a:rPr lang="en-US" dirty="0" smtClean="0"/>
              <a:t>the Europeans </a:t>
            </a:r>
            <a:r>
              <a:rPr lang="en-US" dirty="0"/>
              <a:t>partly because they had</a:t>
            </a:r>
            <a:r>
              <a:rPr lang="en-US" u="sng" dirty="0"/>
              <a:t> strong monarchies </a:t>
            </a:r>
            <a:r>
              <a:rPr lang="en-US" dirty="0"/>
              <a:t>that resisted foreign </a:t>
            </a:r>
            <a:r>
              <a:rPr lang="en-US" dirty="0" smtClean="0"/>
              <a:t>intrusion. Non-mainland </a:t>
            </a:r>
            <a:r>
              <a:rPr lang="en-US" dirty="0"/>
              <a:t>states had less </a:t>
            </a:r>
            <a:r>
              <a:rPr lang="en-US" u="sng" dirty="0"/>
              <a:t>political unity. </a:t>
            </a:r>
            <a:r>
              <a:rPr lang="en-US" dirty="0"/>
              <a:t>They were also victims of the fact </a:t>
            </a:r>
            <a:r>
              <a:rPr lang="en-US" dirty="0" smtClean="0"/>
              <a:t>that they </a:t>
            </a:r>
            <a:r>
              <a:rPr lang="en-US" dirty="0"/>
              <a:t>were so rich in the </a:t>
            </a:r>
            <a:r>
              <a:rPr lang="en-US" u="sng" dirty="0"/>
              <a:t>spices </a:t>
            </a:r>
            <a:r>
              <a:rPr lang="en-US" dirty="0"/>
              <a:t>that the Europeans coveted.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Religious and Political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9530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	A</a:t>
            </a:r>
            <a:r>
              <a:rPr lang="en-US" b="1" dirty="0"/>
              <a:t>. </a:t>
            </a:r>
            <a:r>
              <a:rPr lang="en-US" dirty="0"/>
              <a:t>Between 1500 and 1800 religious beliefs changed in Southeast Asia. </a:t>
            </a:r>
            <a:r>
              <a:rPr lang="en-US" u="sng" dirty="0"/>
              <a:t>Islam </a:t>
            </a:r>
            <a:r>
              <a:rPr lang="en-US" u="sng" dirty="0" smtClean="0"/>
              <a:t>and Christianity</a:t>
            </a:r>
            <a:r>
              <a:rPr lang="en-US" dirty="0" smtClean="0"/>
              <a:t> </a:t>
            </a:r>
            <a:r>
              <a:rPr lang="en-US" dirty="0"/>
              <a:t>made converts in the non-mainland states and the </a:t>
            </a:r>
            <a:r>
              <a:rPr lang="en-US" dirty="0" smtClean="0"/>
              <a:t>Philippines. Buddhism was </a:t>
            </a:r>
            <a:r>
              <a:rPr lang="en-US" dirty="0"/>
              <a:t>advancing in the mainland and became dominant from Burma to Vietnam.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B. </a:t>
            </a:r>
            <a:r>
              <a:rPr lang="en-US" dirty="0"/>
              <a:t>Politically, Southeast Asia evolved into four styles of monarchy: </a:t>
            </a:r>
            <a:r>
              <a:rPr lang="en-US" i="1" dirty="0"/>
              <a:t>Buddhist, </a:t>
            </a:r>
            <a:r>
              <a:rPr lang="en-US" i="1" dirty="0" smtClean="0"/>
              <a:t>Javanese, Islamic</a:t>
            </a:r>
            <a:r>
              <a:rPr lang="en-US" i="1" dirty="0"/>
              <a:t>, and Vietnamese.</a:t>
            </a:r>
          </a:p>
          <a:p>
            <a:endParaRPr lang="en-US" dirty="0"/>
          </a:p>
        </p:txBody>
      </p:sp>
      <p:pic>
        <p:nvPicPr>
          <p:cNvPr id="9" name="Content Placeholder 8" descr="250px-ChingShih18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9767" y="2362200"/>
            <a:ext cx="3952565" cy="3573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41248"/>
          </a:xfrm>
        </p:spPr>
        <p:txBody>
          <a:bodyPr/>
          <a:lstStyle/>
          <a:p>
            <a:r>
              <a:rPr lang="en-US" b="1" dirty="0"/>
              <a:t>Religious and Political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69342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C</a:t>
            </a:r>
            <a:r>
              <a:rPr lang="en-US" sz="2400" b="1" dirty="0" smtClean="0"/>
              <a:t>. </a:t>
            </a:r>
            <a:r>
              <a:rPr lang="en-US" dirty="0" smtClean="0"/>
              <a:t>The Buddhist style of kingship became the chief form of government in Burma, Thailand, Laos, and Cambodia. The king was considered </a:t>
            </a:r>
            <a:r>
              <a:rPr lang="en-US" u="sng" dirty="0" smtClean="0"/>
              <a:t>superior</a:t>
            </a:r>
            <a:r>
              <a:rPr lang="en-US" dirty="0" smtClean="0"/>
              <a:t> to other human beings, serving as the link between human society and the universe.</a:t>
            </a:r>
          </a:p>
          <a:p>
            <a:pPr>
              <a:buNone/>
            </a:pPr>
            <a:r>
              <a:rPr lang="en-US" b="1" dirty="0"/>
              <a:t>D. </a:t>
            </a:r>
            <a:r>
              <a:rPr lang="en-US" dirty="0"/>
              <a:t>Javanese </a:t>
            </a:r>
            <a:r>
              <a:rPr lang="en-US" u="sng" dirty="0"/>
              <a:t>kingship </a:t>
            </a:r>
            <a:r>
              <a:rPr lang="en-US" dirty="0"/>
              <a:t>was rooted in Indian political traditions. Like Buddhist </a:t>
            </a:r>
            <a:r>
              <a:rPr lang="en-US" dirty="0" smtClean="0"/>
              <a:t>kings, Javanese </a:t>
            </a:r>
            <a:r>
              <a:rPr lang="en-US" dirty="0"/>
              <a:t>rulers were believed to have a sacred quality, maintaining the </a:t>
            </a:r>
            <a:r>
              <a:rPr lang="en-US" dirty="0" smtClean="0"/>
              <a:t>balance between </a:t>
            </a:r>
            <a:r>
              <a:rPr lang="en-US" dirty="0"/>
              <a:t>the </a:t>
            </a:r>
            <a:r>
              <a:rPr lang="en-US" u="sng" dirty="0"/>
              <a:t>material </a:t>
            </a:r>
            <a:r>
              <a:rPr lang="en-US" dirty="0"/>
              <a:t>and spiritual worlds. The palace was designed to represent </a:t>
            </a:r>
            <a:r>
              <a:rPr lang="en-US" dirty="0" smtClean="0"/>
              <a:t>the center </a:t>
            </a:r>
            <a:r>
              <a:rPr lang="en-US" dirty="0"/>
              <a:t>of the universe</a:t>
            </a:r>
            <a:endParaRPr lang="en-US" dirty="0" smtClean="0"/>
          </a:p>
          <a:p>
            <a:endParaRPr lang="en-US" sz="2200" dirty="0"/>
          </a:p>
        </p:txBody>
      </p:sp>
      <p:pic>
        <p:nvPicPr>
          <p:cNvPr id="12" name="Content Placeholder 11" descr="0192177478_Buddha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10400" y="4191000"/>
            <a:ext cx="1828800" cy="2393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Religious and Political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5029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200" b="1" dirty="0"/>
              <a:t>E. </a:t>
            </a:r>
            <a:r>
              <a:rPr lang="en-US" sz="3200" dirty="0"/>
              <a:t>Islamic sultans on the Malay Peninsula and some islands of the Indonesian </a:t>
            </a:r>
            <a:r>
              <a:rPr lang="en-US" sz="3200" dirty="0" smtClean="0"/>
              <a:t>archipelago were </a:t>
            </a:r>
            <a:r>
              <a:rPr lang="en-US" sz="3200" dirty="0"/>
              <a:t>viewed as </a:t>
            </a:r>
            <a:r>
              <a:rPr lang="en-US" sz="3200" u="sng" dirty="0"/>
              <a:t>mortal</a:t>
            </a:r>
            <a:r>
              <a:rPr lang="en-US" sz="3200" dirty="0"/>
              <a:t>, though with special qualities. They were defenders of </a:t>
            </a:r>
            <a:r>
              <a:rPr lang="en-US" sz="3200" dirty="0" smtClean="0"/>
              <a:t>the faith </a:t>
            </a:r>
            <a:r>
              <a:rPr lang="en-US" sz="3200" dirty="0"/>
              <a:t>and staffed the </a:t>
            </a:r>
            <a:r>
              <a:rPr lang="en-US" sz="3200" b="1" u="sng" dirty="0"/>
              <a:t>bureaucracy</a:t>
            </a:r>
            <a:r>
              <a:rPr lang="en-US" sz="3200" dirty="0"/>
              <a:t>—a body of </a:t>
            </a:r>
            <a:r>
              <a:rPr lang="en-US" sz="3200" dirty="0" err="1"/>
              <a:t>nonelective</a:t>
            </a:r>
            <a:r>
              <a:rPr lang="en-US" sz="3200" dirty="0"/>
              <a:t> government </a:t>
            </a:r>
            <a:r>
              <a:rPr lang="en-US" sz="3200" dirty="0" smtClean="0"/>
              <a:t>officials—with aristocrats</a:t>
            </a:r>
            <a:r>
              <a:rPr lang="en-US" sz="3200" dirty="0"/>
              <a:t>.</a:t>
            </a:r>
          </a:p>
          <a:p>
            <a:pPr>
              <a:buNone/>
            </a:pPr>
            <a:r>
              <a:rPr lang="en-US" sz="3200" b="1" dirty="0"/>
              <a:t>F. </a:t>
            </a:r>
            <a:r>
              <a:rPr lang="en-US" sz="3200" dirty="0"/>
              <a:t>Vietnamese kingship followed the </a:t>
            </a:r>
            <a:r>
              <a:rPr lang="en-US" sz="3200" u="sng" dirty="0"/>
              <a:t>Chinese</a:t>
            </a:r>
            <a:r>
              <a:rPr lang="en-US" sz="3200" dirty="0"/>
              <a:t> model. The Vietnamese emperor ruled </a:t>
            </a:r>
            <a:r>
              <a:rPr lang="en-US" sz="3200" dirty="0" smtClean="0"/>
              <a:t>by Confucian </a:t>
            </a:r>
            <a:r>
              <a:rPr lang="en-US" sz="3200" dirty="0"/>
              <a:t>principles. He was seen as a mortal appointed by Heaven to rule because </a:t>
            </a:r>
            <a:r>
              <a:rPr lang="en-US" sz="3200" dirty="0" smtClean="0"/>
              <a:t>of his </a:t>
            </a:r>
            <a:r>
              <a:rPr lang="en-US" sz="3200" u="sng" dirty="0"/>
              <a:t>talent and virtue. </a:t>
            </a:r>
            <a:r>
              <a:rPr lang="en-US" sz="3200" dirty="0"/>
              <a:t>He also was an intermediary between Heaven and Earth.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841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/>
              <a:t>Trade Routes Map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02578"/>
            <a:ext cx="9144000" cy="61401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dirty="0" smtClean="0"/>
              <a:t> Include the following country’s trading routes on your map:</a:t>
            </a:r>
          </a:p>
          <a:p>
            <a:r>
              <a:rPr lang="en-US" sz="2300" b="1" dirty="0" smtClean="0"/>
              <a:t>Spain – </a:t>
            </a:r>
            <a:r>
              <a:rPr lang="en-US" sz="2300" b="1" dirty="0" smtClean="0">
                <a:solidFill>
                  <a:srgbClr val="FF0000"/>
                </a:solidFill>
              </a:rPr>
              <a:t>red </a:t>
            </a:r>
            <a:r>
              <a:rPr lang="en-US" sz="2300" b="1" dirty="0" smtClean="0"/>
              <a:t>or </a:t>
            </a:r>
            <a:r>
              <a:rPr lang="en-US" sz="2300" b="1" dirty="0" smtClean="0">
                <a:solidFill>
                  <a:srgbClr val="FF6699"/>
                </a:solidFill>
              </a:rPr>
              <a:t>pink </a:t>
            </a:r>
          </a:p>
          <a:p>
            <a:r>
              <a:rPr lang="en-US" sz="2300" b="1" dirty="0" smtClean="0"/>
              <a:t>England –</a:t>
            </a:r>
            <a:r>
              <a:rPr lang="en-US" sz="2300" b="1" dirty="0" smtClean="0">
                <a:solidFill>
                  <a:srgbClr val="0070C0"/>
                </a:solidFill>
              </a:rPr>
              <a:t> blue </a:t>
            </a:r>
            <a:r>
              <a:rPr lang="en-US" sz="2300" b="1" dirty="0" smtClean="0"/>
              <a:t>or </a:t>
            </a:r>
            <a:r>
              <a:rPr lang="en-US" sz="2300" b="1" dirty="0" smtClean="0">
                <a:solidFill>
                  <a:srgbClr val="7030A0"/>
                </a:solidFill>
              </a:rPr>
              <a:t>purple</a:t>
            </a:r>
          </a:p>
          <a:p>
            <a:r>
              <a:rPr lang="en-US" sz="2300" b="1" dirty="0" smtClean="0"/>
              <a:t>Portugal - </a:t>
            </a:r>
            <a:r>
              <a:rPr lang="en-US" sz="2300" b="1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US" sz="2300" b="1" dirty="0" smtClean="0"/>
              <a:t>The Netherlands – </a:t>
            </a:r>
            <a:r>
              <a:rPr lang="en-US" sz="2300" b="1" dirty="0" smtClean="0">
                <a:solidFill>
                  <a:srgbClr val="EA9416"/>
                </a:solidFill>
              </a:rPr>
              <a:t>orange </a:t>
            </a:r>
            <a:r>
              <a:rPr lang="en-US" sz="2300" b="1" dirty="0" smtClean="0"/>
              <a:t>or </a:t>
            </a:r>
            <a:r>
              <a:rPr lang="en-US" sz="2300" dirty="0" smtClean="0">
                <a:solidFill>
                  <a:srgbClr val="F3F3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Read through your notes and </a:t>
            </a:r>
            <a:r>
              <a:rPr lang="en-US" sz="2300" b="1" u="sng" dirty="0" smtClean="0"/>
              <a:t>record each instance of trade </a:t>
            </a:r>
            <a:r>
              <a:rPr lang="en-US" sz="2300" dirty="0" smtClean="0"/>
              <a:t>that is mentioned in the chapter. </a:t>
            </a:r>
            <a:r>
              <a:rPr lang="en-US" sz="2400" b="1" u="sng" dirty="0" smtClean="0"/>
              <a:t>use pgs. </a:t>
            </a:r>
            <a:r>
              <a:rPr lang="en-US" sz="2400" b="1" u="sng" dirty="0" smtClean="0"/>
              <a:t>194 (read about Spain), 198 </a:t>
            </a:r>
            <a:r>
              <a:rPr lang="en-US" sz="2400" b="1" u="sng" dirty="0" smtClean="0"/>
              <a:t>&amp; 203</a:t>
            </a:r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Include both the </a:t>
            </a:r>
            <a:r>
              <a:rPr lang="en-US" sz="2300" b="1" dirty="0" smtClean="0"/>
              <a:t>Spice Trade and Slave Trade (</a:t>
            </a:r>
            <a:r>
              <a:rPr lang="en-US" sz="2300" b="1" u="sng" dirty="0" smtClean="0"/>
              <a:t>solid lines </a:t>
            </a:r>
            <a:r>
              <a:rPr lang="en-US" sz="2300" b="1" dirty="0" smtClean="0"/>
              <a:t>for slaves, </a:t>
            </a:r>
            <a:r>
              <a:rPr lang="en-US" sz="2300" b="1" u="sng" dirty="0" smtClean="0"/>
              <a:t>dashed lines </a:t>
            </a:r>
            <a:r>
              <a:rPr lang="en-US" sz="2300" b="1" dirty="0" smtClean="0"/>
              <a:t>for spices</a:t>
            </a:r>
            <a:r>
              <a:rPr lang="en-US" sz="2300" b="1" dirty="0" smtClean="0"/>
              <a:t>), </a:t>
            </a:r>
            <a:r>
              <a:rPr lang="en-US" sz="2300" b="1" u="sng" dirty="0" smtClean="0"/>
              <a:t>dotted lines </a:t>
            </a:r>
            <a:r>
              <a:rPr lang="en-US" sz="2300" b="1" dirty="0" smtClean="0"/>
              <a:t>for gold/Silver)</a:t>
            </a:r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Label the countries/regions / continents that were involved with the trade:</a:t>
            </a:r>
          </a:p>
          <a:p>
            <a:r>
              <a:rPr lang="en-US" sz="2300" b="1" dirty="0" smtClean="0"/>
              <a:t>-European countries</a:t>
            </a:r>
          </a:p>
          <a:p>
            <a:r>
              <a:rPr lang="en-US" sz="2300" b="1" dirty="0" smtClean="0"/>
              <a:t>-African regions</a:t>
            </a:r>
          </a:p>
          <a:p>
            <a:r>
              <a:rPr lang="en-US" sz="2300" b="1" dirty="0" smtClean="0"/>
              <a:t>-Ottoman Empire</a:t>
            </a:r>
          </a:p>
          <a:p>
            <a:r>
              <a:rPr lang="en-US" sz="2300" b="1" dirty="0" smtClean="0"/>
              <a:t>-Southeast Asia</a:t>
            </a:r>
          </a:p>
          <a:p>
            <a:r>
              <a:rPr lang="en-US" sz="2300" b="1" dirty="0" smtClean="0"/>
              <a:t>-the Americas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lideplayer.com/8083412/25/images/12/Trade+Routes+to+Asia+%26+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Bureaucracy</a:t>
            </a:r>
            <a:endParaRPr lang="en-US" dirty="0"/>
          </a:p>
        </p:txBody>
      </p:sp>
      <p:pic>
        <p:nvPicPr>
          <p:cNvPr id="3" name="Content Placeholder 4" descr="bureaucrac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99" y="1219200"/>
            <a:ext cx="7851301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Introduction</a:t>
            </a:r>
            <a:endParaRPr lang="en-US" sz="44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660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013"/>
            <a:ext cx="9144000" cy="62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00200"/>
            <a:ext cx="914400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Chapter 6, Section 3: SOUTHEAST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ASIA IN THE ERA OF THE SPICE TRADE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smtClean="0"/>
              <a:t>Go over Section 6.3 outline &amp; Questions 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Trade routes map</a:t>
            </a:r>
          </a:p>
          <a:p>
            <a:pPr marL="742950" indent="-742950">
              <a:buAutoNum type="arabicPeriod"/>
            </a:pPr>
            <a:endParaRPr lang="en-US" sz="3600" b="1" dirty="0" smtClean="0"/>
          </a:p>
          <a:p>
            <a:pPr marL="742950" indent="-742950"/>
            <a:r>
              <a:rPr lang="en-US" sz="3600" b="1" dirty="0" smtClean="0"/>
              <a:t>Students will create a map of spice and slave trade routes.</a:t>
            </a:r>
          </a:p>
          <a:p>
            <a:pPr marL="342900" indent="-342900"/>
            <a:endParaRPr lang="en-US" sz="3600" b="1" dirty="0" smtClean="0"/>
          </a:p>
          <a:p>
            <a:pPr marL="342900" indent="-342900"/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62200"/>
            <a:ext cx="8689848" cy="1371600"/>
          </a:xfr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Section 6.3 – Spice trade in southeast </a:t>
            </a:r>
            <a:r>
              <a:rPr lang="en-US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asia</a:t>
            </a:r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p of southeast 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086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Emerging Mainland States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A. </a:t>
            </a:r>
            <a:r>
              <a:rPr lang="en-US" dirty="0"/>
              <a:t>In 1500, mainland Southeast Asia was relatively stable. From Burma to Vietnam, </a:t>
            </a:r>
            <a:r>
              <a:rPr lang="en-US" dirty="0" smtClean="0"/>
              <a:t>kingdoms with </a:t>
            </a:r>
            <a:r>
              <a:rPr lang="en-US" dirty="0"/>
              <a:t>their </a:t>
            </a:r>
            <a:r>
              <a:rPr lang="en-US" u="sng" dirty="0"/>
              <a:t>own ethnic, linguistic, and cultural characteristics </a:t>
            </a:r>
            <a:r>
              <a:rPr lang="en-US" dirty="0"/>
              <a:t>were being formed.</a:t>
            </a:r>
          </a:p>
          <a:p>
            <a:pPr>
              <a:buNone/>
            </a:pPr>
            <a:r>
              <a:rPr lang="en-US" b="1" dirty="0"/>
              <a:t>B. </a:t>
            </a:r>
            <a:r>
              <a:rPr lang="en-US" dirty="0"/>
              <a:t>Conflicts did erupt between the emerging states. Burma and Thailand clashed. </a:t>
            </a:r>
            <a:r>
              <a:rPr lang="en-US" dirty="0" smtClean="0"/>
              <a:t>The Vietnamese </a:t>
            </a:r>
            <a:r>
              <a:rPr lang="en-US" dirty="0"/>
              <a:t>began their “March to the South.” By the end of the fifteenth century, </a:t>
            </a:r>
            <a:r>
              <a:rPr lang="en-US" dirty="0" smtClean="0"/>
              <a:t>they subdued </a:t>
            </a:r>
            <a:r>
              <a:rPr lang="en-US" dirty="0"/>
              <a:t>the rival state of </a:t>
            </a:r>
            <a:r>
              <a:rPr lang="en-US" dirty="0" err="1"/>
              <a:t>Champa</a:t>
            </a:r>
            <a:r>
              <a:rPr lang="en-US" dirty="0"/>
              <a:t>. They then took control of the Mekong delta </a:t>
            </a:r>
            <a:r>
              <a:rPr lang="en-US" dirty="0" smtClean="0"/>
              <a:t>from the </a:t>
            </a:r>
            <a:r>
              <a:rPr lang="en-US" u="sng" dirty="0"/>
              <a:t>Khmer</a:t>
            </a:r>
            <a:r>
              <a:rPr lang="en-US" dirty="0"/>
              <a:t>, a monarchy that virtually disappeared by 1800.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Emerging Mainland States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0292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C. </a:t>
            </a:r>
            <a:r>
              <a:rPr lang="en-US" dirty="0"/>
              <a:t>Muslim merchants penetrated the Malay Peninsula and the Indonesian </a:t>
            </a:r>
            <a:r>
              <a:rPr lang="en-US" dirty="0" smtClean="0"/>
              <a:t>archipelago. The </a:t>
            </a:r>
            <a:r>
              <a:rPr lang="en-US" dirty="0"/>
              <a:t>major impact of Islam came in the fifteenth century with the rise of the new </a:t>
            </a:r>
            <a:r>
              <a:rPr lang="en-US" dirty="0" smtClean="0"/>
              <a:t>sultan at </a:t>
            </a:r>
            <a:r>
              <a:rPr lang="en-US" dirty="0"/>
              <a:t>Melaka. Melaka was powerful because of its </a:t>
            </a:r>
            <a:r>
              <a:rPr lang="en-US" u="sng" dirty="0"/>
              <a:t>strategic </a:t>
            </a:r>
            <a:r>
              <a:rPr lang="en-US" dirty="0"/>
              <a:t>location and the </a:t>
            </a:r>
            <a:r>
              <a:rPr lang="en-US" u="sng" dirty="0" smtClean="0"/>
              <a:t>spice trade’s </a:t>
            </a:r>
            <a:r>
              <a:rPr lang="en-US" dirty="0"/>
              <a:t>rapid growth. Melaka shortly became the leading power in the region.</a:t>
            </a:r>
          </a:p>
          <a:p>
            <a:endParaRPr lang="en-US" dirty="0"/>
          </a:p>
        </p:txBody>
      </p:sp>
      <p:pic>
        <p:nvPicPr>
          <p:cNvPr id="7" name="Content Placeholder 6" descr="Slide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4196686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Emerging Mainland States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9530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D. </a:t>
            </a:r>
            <a:r>
              <a:rPr lang="en-US" dirty="0"/>
              <a:t>The European success in creating trading empires in the East and conquering </a:t>
            </a:r>
            <a:r>
              <a:rPr lang="en-US" dirty="0" smtClean="0"/>
              <a:t>the Americas </a:t>
            </a:r>
            <a:r>
              <a:rPr lang="en-US" dirty="0"/>
              <a:t>owed much to the use of </a:t>
            </a:r>
            <a:r>
              <a:rPr lang="en-US" u="sng" dirty="0" smtClean="0"/>
              <a:t>gunpowder/guns </a:t>
            </a:r>
            <a:r>
              <a:rPr lang="en-US" u="sng" dirty="0"/>
              <a:t>and cannons</a:t>
            </a:r>
            <a:r>
              <a:rPr lang="en-US" dirty="0"/>
              <a:t>. For example, the </a:t>
            </a:r>
            <a:r>
              <a:rPr lang="en-US" dirty="0" smtClean="0"/>
              <a:t>heavy cannon </a:t>
            </a:r>
            <a:r>
              <a:rPr lang="en-US" dirty="0"/>
              <a:t>of the Portuguese ships made defeating the lighter Muslim fleets easy. </a:t>
            </a:r>
            <a:r>
              <a:rPr lang="en-US" dirty="0" smtClean="0"/>
              <a:t>The Ottoman </a:t>
            </a:r>
            <a:r>
              <a:rPr lang="en-US" dirty="0"/>
              <a:t>and </a:t>
            </a:r>
            <a:r>
              <a:rPr lang="en-US" dirty="0" err="1"/>
              <a:t>Safavid</a:t>
            </a:r>
            <a:r>
              <a:rPr lang="en-US" dirty="0"/>
              <a:t> Empires also used gunpowder effectively, causing historians </a:t>
            </a:r>
            <a:r>
              <a:rPr lang="en-US" dirty="0" smtClean="0"/>
              <a:t>to label </a:t>
            </a:r>
            <a:r>
              <a:rPr lang="en-US" dirty="0"/>
              <a:t>them and </a:t>
            </a:r>
            <a:r>
              <a:rPr lang="en-US" dirty="0" smtClean="0"/>
              <a:t>others “gunpowder </a:t>
            </a:r>
            <a:r>
              <a:rPr lang="en-US" dirty="0"/>
              <a:t>empires.”</a:t>
            </a:r>
          </a:p>
          <a:p>
            <a:endParaRPr lang="en-US" dirty="0"/>
          </a:p>
        </p:txBody>
      </p:sp>
      <p:pic>
        <p:nvPicPr>
          <p:cNvPr id="6" name="Content Placeholder 5" descr="age-of-empires-iii-the-warchiefs-20060809052523371-0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133600"/>
            <a:ext cx="39624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Arrival of Europeans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65760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A. </a:t>
            </a:r>
            <a:r>
              <a:rPr lang="en-US" dirty="0"/>
              <a:t>In 1511, the </a:t>
            </a:r>
            <a:r>
              <a:rPr lang="en-US" u="sng" dirty="0"/>
              <a:t>Portuguese</a:t>
            </a:r>
            <a:r>
              <a:rPr lang="en-US" dirty="0"/>
              <a:t> seized Melaka and soon occupied the </a:t>
            </a:r>
            <a:r>
              <a:rPr lang="en-US" b="1" u="sng" dirty="0"/>
              <a:t>Moluccas, </a:t>
            </a:r>
            <a:r>
              <a:rPr lang="en-US" u="sng" dirty="0"/>
              <a:t>or </a:t>
            </a:r>
            <a:r>
              <a:rPr lang="en-US" u="sng" dirty="0" smtClean="0"/>
              <a:t>Spice Islands</a:t>
            </a:r>
            <a:r>
              <a:rPr lang="en-US" dirty="0"/>
              <a:t>. They were the chief source of the spices that attracted the Portuguese to </a:t>
            </a:r>
            <a:r>
              <a:rPr lang="en-US" dirty="0" smtClean="0"/>
              <a:t>the Indian </a:t>
            </a:r>
            <a:r>
              <a:rPr lang="en-US" dirty="0"/>
              <a:t>Ocean.</a:t>
            </a:r>
          </a:p>
          <a:p>
            <a:endParaRPr lang="en-US" dirty="0"/>
          </a:p>
        </p:txBody>
      </p:sp>
      <p:pic>
        <p:nvPicPr>
          <p:cNvPr id="6" name="Content Placeholder 5" descr="indonesi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46632" y="1828799"/>
            <a:ext cx="5597368" cy="4572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1714</TotalTime>
  <Words>1078</Words>
  <Application>Microsoft Office PowerPoint</Application>
  <PresentationFormat>On-screen Show (4:3)</PresentationFormat>
  <Paragraphs>71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Chapter 6, Section 3: SOUTHEAST ASIA IN THE ERA OF THE SPICE TRADE </vt:lpstr>
      <vt:lpstr>Slide 2</vt:lpstr>
      <vt:lpstr>Chapter 6, Section 3: SOUTHEAST ASIA IN THE ERA OF THE SPICE TRADE </vt:lpstr>
      <vt:lpstr>Section 6.3 – Spice trade in southeast asia</vt:lpstr>
      <vt:lpstr>Slide 5</vt:lpstr>
      <vt:lpstr>Emerging Mainland States </vt:lpstr>
      <vt:lpstr>Emerging Mainland States </vt:lpstr>
      <vt:lpstr>Emerging Mainland States </vt:lpstr>
      <vt:lpstr>The Arrival of Europeans </vt:lpstr>
      <vt:lpstr>The Arrival of Europeans </vt:lpstr>
      <vt:lpstr>The Arrival of Europeans </vt:lpstr>
      <vt:lpstr>Slide 12</vt:lpstr>
      <vt:lpstr>The Arrival of Europeans </vt:lpstr>
      <vt:lpstr>The Arrival of Europeans </vt:lpstr>
      <vt:lpstr>The Arrival of Europeans </vt:lpstr>
      <vt:lpstr>Religious and Political Systems </vt:lpstr>
      <vt:lpstr>Religious and Political Systems </vt:lpstr>
      <vt:lpstr>Religious and Political Systems </vt:lpstr>
      <vt:lpstr>Trade Routes Map</vt:lpstr>
      <vt:lpstr>Bureaucracy</vt:lpstr>
      <vt:lpstr>Introduction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SOUTHEAST ASIA IN THE ERA OF THE SPICE TRADE</dc:title>
  <dc:creator>rbiddle</dc:creator>
  <cp:lastModifiedBy>sbehler</cp:lastModifiedBy>
  <cp:revision>44</cp:revision>
  <dcterms:created xsi:type="dcterms:W3CDTF">2009-10-19T20:06:13Z</dcterms:created>
  <dcterms:modified xsi:type="dcterms:W3CDTF">2017-10-12T18:09:56Z</dcterms:modified>
</cp:coreProperties>
</file>