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8" r:id="rId2"/>
    <p:sldId id="256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7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4CFA4-5F60-499B-95C0-2379DADFED21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8215D-1092-4375-A54B-853E6F2A7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B9651-C693-49E3-8B6E-D179FB08A26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1259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8215D-1092-4375-A54B-853E6F2A702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24AC-3EAE-460C-BF55-91979BE255C6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F6B3-13C3-46C0-9DFC-3CEFA71BB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24AC-3EAE-460C-BF55-91979BE255C6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F6B3-13C3-46C0-9DFC-3CEFA71BB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24AC-3EAE-460C-BF55-91979BE255C6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F6B3-13C3-46C0-9DFC-3CEFA71BB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24AC-3EAE-460C-BF55-91979BE255C6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F6B3-13C3-46C0-9DFC-3CEFA71BB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24AC-3EAE-460C-BF55-91979BE255C6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F6B3-13C3-46C0-9DFC-3CEFA71BB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24AC-3EAE-460C-BF55-91979BE255C6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F6B3-13C3-46C0-9DFC-3CEFA71BB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24AC-3EAE-460C-BF55-91979BE255C6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F6B3-13C3-46C0-9DFC-3CEFA71BB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24AC-3EAE-460C-BF55-91979BE255C6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F6B3-13C3-46C0-9DFC-3CEFA71BB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24AC-3EAE-460C-BF55-91979BE255C6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F6B3-13C3-46C0-9DFC-3CEFA71BB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24AC-3EAE-460C-BF55-91979BE255C6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F6B3-13C3-46C0-9DFC-3CEFA71BB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24AC-3EAE-460C-BF55-91979BE255C6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F6B3-13C3-46C0-9DFC-3CEFA71BB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324AC-3EAE-460C-BF55-91979BE255C6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0F6B3-13C3-46C0-9DFC-3CEFA71BB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en/6/6b/Delacroix_sardanapalus_1828_950px.jpg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GU1P6lBW6Q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s://www.youtube.com/watch?v=2Sb8WCPjPD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SDhq70yrtiI" TargetMode="External"/><Relationship Id="rId5" Type="http://schemas.openxmlformats.org/officeDocument/2006/relationships/hyperlink" Target="https://www.youtube.com/watch?v=VbxgYlcNxE8" TargetMode="Externa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Arts &amp; Humanities – lesson 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133600"/>
            <a:ext cx="65574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/>
              <a:t>Discuss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semester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Romanticism &amp; Realism lecture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-304800" y="457200"/>
            <a:ext cx="944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Hadleigh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Castle -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John Constable, 1829</a:t>
            </a:r>
          </a:p>
        </p:txBody>
      </p:sp>
      <p:pic>
        <p:nvPicPr>
          <p:cNvPr id="83972" name="Picture 4" descr="Hadleigh Castle - Constable - 1829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1115" r="1813"/>
          <a:stretch>
            <a:fillRect/>
          </a:stretch>
        </p:blipFill>
        <p:spPr bwMode="auto">
          <a:xfrm>
            <a:off x="990600" y="1295400"/>
            <a:ext cx="7162800" cy="5386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/>
              <a:t>Ophelia</a:t>
            </a:r>
            <a:r>
              <a:rPr lang="en-US" sz="3600" dirty="0" smtClean="0"/>
              <a:t>, John Everett Millais, 1851</a:t>
            </a:r>
            <a:endParaRPr lang="en-US" sz="3600" dirty="0"/>
          </a:p>
        </p:txBody>
      </p:sp>
      <p:pic>
        <p:nvPicPr>
          <p:cNvPr id="4" name="Picture 3" descr="Millais, Ophelia 1851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295400"/>
            <a:ext cx="7239000" cy="5085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6106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British Houses of Parliament</a:t>
            </a:r>
            <a:br>
              <a:rPr lang="en-US" sz="4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1840-1865 (Gothic Revival)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2579" name="Picture 3" descr="British Houses of Parliament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1219200" y="1524000"/>
            <a:ext cx="6781800" cy="508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Characteristics of Romanticism</a:t>
            </a:r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990600" y="1981200"/>
            <a:ext cx="7239000" cy="241604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FF9999"/>
              </a:buClr>
              <a:buSzPct val="90000"/>
              <a:buFont typeface="Wingdings" pitchFamily="2" charset="2"/>
              <a:buNone/>
            </a:pPr>
            <a:r>
              <a:rPr lang="en-US" sz="4300" b="1" u="sng" dirty="0" smtClean="0">
                <a:latin typeface="Nosferatu" pitchFamily="2" charset="0"/>
              </a:rPr>
              <a:t>4. The </a:t>
            </a:r>
            <a:r>
              <a:rPr lang="en-US" sz="4300" b="1" u="sng" dirty="0">
                <a:latin typeface="Nosferatu" pitchFamily="2" charset="0"/>
              </a:rPr>
              <a:t>Supernatural</a:t>
            </a:r>
            <a:r>
              <a:rPr lang="en-US" sz="4300" b="1" dirty="0">
                <a:latin typeface="Nosferatu" pitchFamily="2" charset="0"/>
              </a:rPr>
              <a:t>:</a:t>
            </a:r>
          </a:p>
          <a:p>
            <a:pPr marL="1028700" lvl="1" indent="-290513">
              <a:spcBef>
                <a:spcPct val="50000"/>
              </a:spcBef>
              <a:buClr>
                <a:srgbClr val="FF9999"/>
              </a:buClr>
              <a:buSzPct val="120000"/>
              <a:buFont typeface="Wingdings" pitchFamily="2" charset="2"/>
              <a:buChar char="§"/>
            </a:pPr>
            <a:r>
              <a:rPr lang="en-US" sz="2700" dirty="0">
                <a:latin typeface="Comic Sans MS" pitchFamily="66" charset="0"/>
              </a:rPr>
              <a:t>Ghosts, fairies, witches, demons.</a:t>
            </a:r>
          </a:p>
          <a:p>
            <a:pPr marL="1028700" lvl="1" indent="-290513">
              <a:spcBef>
                <a:spcPct val="50000"/>
              </a:spcBef>
              <a:buClr>
                <a:srgbClr val="FF9999"/>
              </a:buClr>
              <a:buSzPct val="120000"/>
              <a:buFont typeface="Wingdings" pitchFamily="2" charset="2"/>
              <a:buChar char="§"/>
            </a:pPr>
            <a:r>
              <a:rPr lang="en-US" sz="2700" dirty="0">
                <a:latin typeface="Comic Sans MS" pitchFamily="66" charset="0"/>
              </a:rPr>
              <a:t>The shadows of the </a:t>
            </a:r>
            <a:r>
              <a:rPr lang="en-US" sz="2700" u="sng" dirty="0">
                <a:latin typeface="Comic Sans MS" pitchFamily="66" charset="0"/>
              </a:rPr>
              <a:t>mind—dreams &amp; madness</a:t>
            </a:r>
            <a:r>
              <a:rPr lang="en-US" sz="2700" u="sng" dirty="0" smtClean="0">
                <a:latin typeface="Comic Sans MS" pitchFamily="66" charset="0"/>
              </a:rPr>
              <a:t>.</a:t>
            </a:r>
            <a:endParaRPr lang="en-US" sz="2700" u="sn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8001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Cloister Cemetery in the Snow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Caspar David Friedrich, 1817-1819</a:t>
            </a:r>
          </a:p>
        </p:txBody>
      </p:sp>
      <p:pic>
        <p:nvPicPr>
          <p:cNvPr id="78852" name="Picture 4" descr="Cloistered Cemetery in the Snow - Friedrich - 1817-19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990600" y="1524000"/>
            <a:ext cx="7315200" cy="481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86106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Nightmare (The Incubus)</a:t>
            </a:r>
            <a:br>
              <a:rPr lang="en-US" sz="48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Henry Fuseli, 1781</a:t>
            </a:r>
          </a:p>
        </p:txBody>
      </p:sp>
      <p:pic>
        <p:nvPicPr>
          <p:cNvPr id="53254" name="Picture 6" descr="fuseli_nightmare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1676400" y="1828800"/>
            <a:ext cx="5410200" cy="4394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5181600" y="1905000"/>
            <a:ext cx="34290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Witches </a:t>
            </a:r>
            <a:br>
              <a:rPr lang="en-US" sz="4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Sabbath</a:t>
            </a:r>
            <a:br>
              <a:rPr lang="en-US" sz="4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Francisco Goya,</a:t>
            </a:r>
            <a:br>
              <a:rPr lang="en-US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1798</a:t>
            </a:r>
          </a:p>
        </p:txBody>
      </p:sp>
      <p:pic>
        <p:nvPicPr>
          <p:cNvPr id="126979" name="Picture 3" descr="Witches Sabbath - Goya - 1798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 bwMode="auto">
          <a:xfrm>
            <a:off x="609600" y="381000"/>
            <a:ext cx="4122738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Characteristics of Romanticism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990600" y="2209800"/>
            <a:ext cx="7239000" cy="269304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FF9999"/>
              </a:buClr>
              <a:buSzPct val="90000"/>
              <a:buFont typeface="Wingdings" pitchFamily="2" charset="2"/>
              <a:buNone/>
            </a:pPr>
            <a:r>
              <a:rPr lang="en-US" sz="4300" b="1" u="sng" dirty="0" smtClean="0">
                <a:latin typeface="Nosferatu" pitchFamily="2" charset="0"/>
              </a:rPr>
              <a:t>5. Exoticism</a:t>
            </a:r>
            <a:r>
              <a:rPr lang="en-US" sz="4300" b="1" dirty="0">
                <a:latin typeface="Nosferatu" pitchFamily="2" charset="0"/>
              </a:rPr>
              <a:t>:</a:t>
            </a:r>
          </a:p>
          <a:p>
            <a:pPr marL="1028700" lvl="1" indent="-457200">
              <a:spcBef>
                <a:spcPct val="50000"/>
              </a:spcBef>
              <a:buClr>
                <a:srgbClr val="FFCC66"/>
              </a:buClr>
              <a:buSzPct val="120000"/>
              <a:buFont typeface="Wingdings" pitchFamily="2" charset="2"/>
              <a:buChar char="§"/>
            </a:pPr>
            <a:r>
              <a:rPr lang="en-US" sz="2800" u="sng" dirty="0" smtClean="0">
                <a:latin typeface="Comic Sans MS" pitchFamily="66" charset="0"/>
              </a:rPr>
              <a:t>Interest in foreign places</a:t>
            </a:r>
            <a:r>
              <a:rPr lang="en-US" sz="2800" dirty="0" smtClean="0">
                <a:latin typeface="Comic Sans MS" pitchFamily="66" charset="0"/>
              </a:rPr>
              <a:t>, things</a:t>
            </a:r>
          </a:p>
          <a:p>
            <a:pPr marL="1028700" lvl="1" indent="-457200">
              <a:spcBef>
                <a:spcPct val="50000"/>
              </a:spcBef>
              <a:buClr>
                <a:srgbClr val="FFCC66"/>
              </a:buClr>
              <a:buSzPct val="120000"/>
              <a:buFont typeface="Wingdings" pitchFamily="2" charset="2"/>
              <a:buChar char="§"/>
            </a:pPr>
            <a:r>
              <a:rPr lang="en-US" sz="2800" dirty="0" smtClean="0">
                <a:latin typeface="Comic Sans MS" pitchFamily="66" charset="0"/>
              </a:rPr>
              <a:t>A </a:t>
            </a:r>
            <a:r>
              <a:rPr lang="en-US" sz="2800" dirty="0">
                <a:latin typeface="Comic Sans MS" pitchFamily="66" charset="0"/>
              </a:rPr>
              <a:t>sense of </a:t>
            </a:r>
            <a:r>
              <a:rPr lang="en-US" sz="2800" u="sng" dirty="0">
                <a:latin typeface="Comic Sans MS" pitchFamily="66" charset="0"/>
              </a:rPr>
              <a:t>escape from reality</a:t>
            </a:r>
            <a:r>
              <a:rPr lang="en-US" sz="2800" dirty="0">
                <a:latin typeface="Comic Sans MS" pitchFamily="66" charset="0"/>
              </a:rPr>
              <a:t>.</a:t>
            </a:r>
          </a:p>
          <a:p>
            <a:pPr marL="1028700" lvl="1" indent="-457200">
              <a:spcBef>
                <a:spcPct val="50000"/>
              </a:spcBef>
              <a:buClr>
                <a:srgbClr val="FFCC66"/>
              </a:buClr>
              <a:buSzPct val="120000"/>
              <a:buFont typeface="Wingdings" pitchFamily="2" charset="2"/>
              <a:buChar char="§"/>
            </a:pPr>
            <a:r>
              <a:rPr lang="en-US" sz="2800" dirty="0" smtClean="0">
                <a:latin typeface="Comic Sans MS" pitchFamily="66" charset="0"/>
              </a:rPr>
              <a:t>Moral justification </a:t>
            </a:r>
            <a:r>
              <a:rPr lang="en-US" sz="2800" dirty="0">
                <a:latin typeface="Comic Sans MS" pitchFamily="66" charset="0"/>
              </a:rPr>
              <a:t>of imperialism?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Delacroix sardanapalus 1828 950p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7010400" cy="5505550"/>
          </a:xfrm>
          <a:prstGeom prst="rect">
            <a:avLst/>
          </a:prstGeom>
          <a:noFill/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304800" y="-48398"/>
            <a:ext cx="9448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Death of </a:t>
            </a:r>
            <a:r>
              <a:rPr lang="en-US" sz="3600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Sardanapalus</a:t>
            </a:r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Eugene 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elacroix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1821</a:t>
            </a:r>
            <a:endParaRPr lang="en-US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Characteristics of Romanticism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381000" y="2209800"/>
            <a:ext cx="8077200" cy="357790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FF9999"/>
              </a:buClr>
              <a:buSzPct val="90000"/>
              <a:buFont typeface="Wingdings" pitchFamily="2" charset="2"/>
              <a:buNone/>
            </a:pPr>
            <a:r>
              <a:rPr lang="en-US" sz="2800" b="1" u="sng" dirty="0" smtClean="0">
                <a:latin typeface="Comic Sans MS" pitchFamily="66" charset="0"/>
              </a:rPr>
              <a:t>6. </a:t>
            </a:r>
            <a:r>
              <a:rPr lang="en-US" sz="3600" b="1" u="sng" dirty="0" smtClean="0">
                <a:latin typeface="Nosferatu"/>
              </a:rPr>
              <a:t>Drama / Tragedy:</a:t>
            </a:r>
            <a:endParaRPr lang="en-US" sz="2800" b="1" u="sng" dirty="0" smtClean="0">
              <a:latin typeface="Nosferatu"/>
            </a:endParaRPr>
          </a:p>
          <a:p>
            <a:pPr marL="457200" indent="-457200">
              <a:spcBef>
                <a:spcPct val="50000"/>
              </a:spcBef>
              <a:buClr>
                <a:srgbClr val="FF9999"/>
              </a:buClr>
              <a:buSzPct val="90000"/>
              <a:buFont typeface="Arial" pitchFamily="34" charset="0"/>
              <a:buChar char="•"/>
            </a:pPr>
            <a:r>
              <a:rPr lang="en-US" sz="2800" u="sng" dirty="0" smtClean="0">
                <a:latin typeface="Comic Sans MS" pitchFamily="66" charset="0"/>
              </a:rPr>
              <a:t>Heroism</a:t>
            </a:r>
          </a:p>
          <a:p>
            <a:pPr marL="457200" indent="-457200">
              <a:spcBef>
                <a:spcPct val="50000"/>
              </a:spcBef>
              <a:buClr>
                <a:srgbClr val="FF9999"/>
              </a:buClr>
              <a:buSzPct val="90000"/>
              <a:buFont typeface="Arial" pitchFamily="34" charset="0"/>
              <a:buChar char="•"/>
            </a:pPr>
            <a:r>
              <a:rPr lang="en-US" sz="2800" u="sng" dirty="0" smtClean="0">
                <a:latin typeface="Comic Sans MS" pitchFamily="66" charset="0"/>
              </a:rPr>
              <a:t>Scenes of battle</a:t>
            </a:r>
            <a:r>
              <a:rPr lang="en-US" sz="2800" dirty="0" smtClean="0">
                <a:latin typeface="Comic Sans MS" pitchFamily="66" charset="0"/>
              </a:rPr>
              <a:t>, sacrifice</a:t>
            </a:r>
          </a:p>
          <a:p>
            <a:pPr marL="457200" indent="-457200">
              <a:spcBef>
                <a:spcPct val="50000"/>
              </a:spcBef>
              <a:buClr>
                <a:srgbClr val="FF9999"/>
              </a:buClr>
              <a:buSzPct val="90000"/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Glorification of </a:t>
            </a:r>
            <a:r>
              <a:rPr lang="en-US" sz="2800" u="sng" dirty="0" smtClean="0">
                <a:latin typeface="Comic Sans MS" pitchFamily="66" charset="0"/>
              </a:rPr>
              <a:t>historic events</a:t>
            </a:r>
          </a:p>
          <a:p>
            <a:pPr marL="457200" indent="-457200">
              <a:spcBef>
                <a:spcPct val="50000"/>
              </a:spcBef>
              <a:buClr>
                <a:srgbClr val="FF9999"/>
              </a:buClr>
              <a:buSzPct val="90000"/>
              <a:buFont typeface="Arial" pitchFamily="34" charset="0"/>
              <a:buChar char="•"/>
            </a:pPr>
            <a:endParaRPr lang="en-US" sz="4300" b="1" dirty="0">
              <a:latin typeface="Nosferatu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Brush Script MT" pitchFamily="66" charset="0"/>
              </a:rPr>
              <a:t>Romanticism</a:t>
            </a:r>
            <a:endParaRPr lang="en-US" sz="8000" dirty="0"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Liberty Leading the People</a:t>
            </a:r>
            <a:r>
              <a:rPr lang="en-US" dirty="0" smtClean="0"/>
              <a:t>, 1830</a:t>
            </a:r>
            <a:endParaRPr lang="en-US" dirty="0"/>
          </a:p>
        </p:txBody>
      </p:sp>
      <p:pic>
        <p:nvPicPr>
          <p:cNvPr id="3" name="Picture 3" descr="Liberty Leading the People - Delacroix - 1830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457200" y="1447800"/>
            <a:ext cx="6553200" cy="51287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086600" y="3200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Nationalism of France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Third of May, </a:t>
            </a:r>
            <a:r>
              <a:rPr lang="en-US" sz="4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1808</a:t>
            </a:r>
            <a:br>
              <a:rPr lang="en-US" sz="4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Francisco Goya, 1815</a:t>
            </a:r>
          </a:p>
        </p:txBody>
      </p:sp>
      <p:pic>
        <p:nvPicPr>
          <p:cNvPr id="66565" name="Picture 5" descr="Shooting of May 5 - Goya - 1808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1295400" y="1524000"/>
            <a:ext cx="6477000" cy="490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Great Age of the Novel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33400" y="1477963"/>
            <a:ext cx="8305800" cy="455509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9999"/>
              </a:buClr>
              <a:buSzPct val="90000"/>
              <a:buFont typeface="PressWriter Symbols" pitchFamily="2" charset="2"/>
              <a:buChar char="e"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Knights Templar" pitchFamily="2" charset="0"/>
              </a:rPr>
              <a:t> </a:t>
            </a:r>
            <a:r>
              <a:rPr lang="en-US" sz="4400" u="sng" dirty="0">
                <a:latin typeface="Nosferatu" pitchFamily="2" charset="0"/>
              </a:rPr>
              <a:t>Gothic Novel</a:t>
            </a:r>
            <a:r>
              <a:rPr lang="en-US" sz="4400" dirty="0">
                <a:latin typeface="Nosferatu" pitchFamily="2" charset="0"/>
              </a:rPr>
              <a:t>:</a:t>
            </a:r>
            <a:br>
              <a:rPr lang="en-US" sz="4400" dirty="0">
                <a:latin typeface="Nosferatu" pitchFamily="2" charset="0"/>
              </a:rPr>
            </a:br>
            <a:r>
              <a:rPr lang="en-US" sz="4000" dirty="0">
                <a:latin typeface="Knights Templar" pitchFamily="2" charset="0"/>
              </a:rPr>
              <a:t>  </a:t>
            </a:r>
            <a:r>
              <a:rPr lang="en-US" sz="2800" i="1" dirty="0">
                <a:latin typeface="Comic Sans MS" pitchFamily="66" charset="0"/>
              </a:rPr>
              <a:t>Jane Eyre - </a:t>
            </a:r>
            <a:r>
              <a:rPr lang="en-US" sz="2800" dirty="0">
                <a:latin typeface="Comic Sans MS" pitchFamily="66" charset="0"/>
              </a:rPr>
              <a:t>Charlotte Br</a:t>
            </a:r>
            <a:r>
              <a:rPr lang="en-US" sz="2800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sz="2800" dirty="0">
                <a:latin typeface="Comic Sans MS" pitchFamily="66" charset="0"/>
              </a:rPr>
              <a:t>nte (1847)</a:t>
            </a:r>
            <a:br>
              <a:rPr lang="en-US" sz="2800" dirty="0">
                <a:latin typeface="Comic Sans MS" pitchFamily="66" charset="0"/>
              </a:rPr>
            </a:br>
            <a:r>
              <a:rPr lang="en-US" sz="2800" i="1" dirty="0" smtClean="0">
                <a:latin typeface="Comic Sans MS" pitchFamily="66" charset="0"/>
              </a:rPr>
              <a:t>   Frankenstein- </a:t>
            </a:r>
            <a:r>
              <a:rPr lang="en-US" sz="2800" dirty="0" smtClean="0">
                <a:latin typeface="Comic Sans MS" pitchFamily="66" charset="0"/>
              </a:rPr>
              <a:t>Mary Shelley (1818)</a:t>
            </a:r>
            <a:r>
              <a:rPr lang="en-US" sz="2800" dirty="0">
                <a:latin typeface="Comic Sans MS" pitchFamily="66" charset="0"/>
              </a:rPr>
              <a:t/>
            </a:r>
            <a:br>
              <a:rPr lang="en-US" sz="2800" dirty="0">
                <a:latin typeface="Comic Sans MS" pitchFamily="66" charset="0"/>
              </a:rPr>
            </a:br>
            <a:endParaRPr lang="en-US" sz="28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buClr>
                <a:srgbClr val="FF9999"/>
              </a:buClr>
              <a:buSzPct val="90000"/>
              <a:buFont typeface="PressWriter Symbols" pitchFamily="2" charset="2"/>
              <a:buChar char="e"/>
            </a:pPr>
            <a:r>
              <a:rPr lang="en-US" sz="4000" dirty="0">
                <a:latin typeface="Knights Templar" pitchFamily="2" charset="0"/>
              </a:rPr>
              <a:t> </a:t>
            </a:r>
            <a:r>
              <a:rPr lang="en-US" sz="4400" u="sng" dirty="0">
                <a:latin typeface="Nosferatu" pitchFamily="2" charset="0"/>
              </a:rPr>
              <a:t>Historical Novel</a:t>
            </a:r>
            <a:r>
              <a:rPr lang="en-US" sz="4400" dirty="0" smtClean="0">
                <a:latin typeface="Nosferatu" pitchFamily="2" charset="0"/>
              </a:rPr>
              <a:t>:</a:t>
            </a:r>
            <a:r>
              <a:rPr lang="en-US" sz="2800" dirty="0">
                <a:latin typeface="Comic Sans MS" pitchFamily="66" charset="0"/>
              </a:rPr>
              <a:t/>
            </a:r>
            <a:br>
              <a:rPr lang="en-US" sz="2800" dirty="0">
                <a:latin typeface="Comic Sans MS" pitchFamily="66" charset="0"/>
              </a:rPr>
            </a:br>
            <a:r>
              <a:rPr lang="en-US" sz="2800" dirty="0">
                <a:latin typeface="Comic Sans MS" pitchFamily="66" charset="0"/>
              </a:rPr>
              <a:t>   </a:t>
            </a:r>
            <a:r>
              <a:rPr lang="en-US" sz="2800" i="1" dirty="0">
                <a:latin typeface="Comic Sans MS" pitchFamily="66" charset="0"/>
              </a:rPr>
              <a:t>Les </a:t>
            </a:r>
            <a:r>
              <a:rPr lang="en-US" sz="2800" i="1" dirty="0" err="1">
                <a:latin typeface="Comic Sans MS" pitchFamily="66" charset="0"/>
              </a:rPr>
              <a:t>Miserables</a:t>
            </a:r>
            <a:r>
              <a:rPr lang="en-US" sz="2800" dirty="0">
                <a:latin typeface="Comic Sans MS" pitchFamily="66" charset="0"/>
              </a:rPr>
              <a:t> - Victor Hugo (1862)</a:t>
            </a:r>
            <a:br>
              <a:rPr lang="en-US" sz="2800" dirty="0">
                <a:latin typeface="Comic Sans MS" pitchFamily="66" charset="0"/>
              </a:rPr>
            </a:br>
            <a:r>
              <a:rPr lang="en-US" sz="2800" dirty="0">
                <a:latin typeface="Comic Sans MS" pitchFamily="66" charset="0"/>
              </a:rPr>
              <a:t>   </a:t>
            </a:r>
            <a:r>
              <a:rPr lang="en-US" sz="2800" i="1" dirty="0">
                <a:latin typeface="Comic Sans MS" pitchFamily="66" charset="0"/>
              </a:rPr>
              <a:t>The Three Musketeers</a:t>
            </a:r>
            <a:r>
              <a:rPr lang="en-US" sz="2800" dirty="0">
                <a:latin typeface="Comic Sans MS" pitchFamily="66" charset="0"/>
              </a:rPr>
              <a:t> – Alexander Dumas</a:t>
            </a:r>
            <a:br>
              <a:rPr lang="en-US" sz="2800" dirty="0">
                <a:latin typeface="Comic Sans MS" pitchFamily="66" charset="0"/>
              </a:rPr>
            </a:br>
            <a:r>
              <a:rPr lang="en-US" sz="2800" dirty="0">
                <a:latin typeface="Comic Sans MS" pitchFamily="66" charset="0"/>
              </a:rPr>
              <a:t>                                (1844</a:t>
            </a:r>
            <a:r>
              <a:rPr lang="en-US" sz="2800" dirty="0" smtClean="0">
                <a:latin typeface="Comic Sans MS" pitchFamily="66" charset="0"/>
              </a:rPr>
              <a:t>) 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rte" pitchFamily="66" charset="0"/>
              </a:rPr>
              <a:t>Romantic Music</a:t>
            </a:r>
            <a:endParaRPr lang="en-US" dirty="0">
              <a:latin typeface="Forte" pitchFamily="66" charset="0"/>
            </a:endParaRPr>
          </a:p>
        </p:txBody>
      </p:sp>
      <p:pic>
        <p:nvPicPr>
          <p:cNvPr id="3" name="Picture 2" descr="tchaikovs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"/>
            <a:ext cx="1676400" cy="2247900"/>
          </a:xfrm>
          <a:prstGeom prst="rect">
            <a:avLst/>
          </a:prstGeom>
        </p:spPr>
      </p:pic>
      <p:pic>
        <p:nvPicPr>
          <p:cNvPr id="4" name="Picture 3" descr="RichardWag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4191000"/>
            <a:ext cx="1648213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9898" y="1143000"/>
            <a:ext cx="772410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Pyotr</a:t>
            </a:r>
            <a:r>
              <a:rPr lang="en-US" b="1" dirty="0" smtClean="0"/>
              <a:t> Tchaikovsky </a:t>
            </a:r>
            <a:r>
              <a:rPr lang="en-US" dirty="0" smtClean="0"/>
              <a:t>– </a:t>
            </a:r>
            <a:r>
              <a:rPr lang="en-US" b="1" dirty="0" smtClean="0"/>
              <a:t>Russian composer </a:t>
            </a:r>
            <a:r>
              <a:rPr lang="en-US" dirty="0" smtClean="0"/>
              <a:t>famous for writing the music for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Nutcracker, Sleeping Beauty, Swan Lake</a:t>
            </a:r>
            <a:r>
              <a:rPr lang="en-US" dirty="0" smtClean="0"/>
              <a:t>, and the </a:t>
            </a:r>
            <a:r>
              <a:rPr lang="en-US" i="1" dirty="0" smtClean="0"/>
              <a:t>1812 Overture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His music often </a:t>
            </a:r>
            <a:r>
              <a:rPr lang="en-US" b="1" dirty="0" smtClean="0"/>
              <a:t>evokes strong emotional responses of love, nationalism, and </a:t>
            </a:r>
          </a:p>
          <a:p>
            <a:r>
              <a:rPr lang="en-US" b="1" dirty="0" smtClean="0"/>
              <a:t>drama. </a:t>
            </a:r>
          </a:p>
          <a:p>
            <a:endParaRPr lang="en-US" dirty="0" smtClean="0"/>
          </a:p>
          <a:p>
            <a:r>
              <a:rPr lang="en-US" i="1" dirty="0" smtClean="0"/>
              <a:t>1812 </a:t>
            </a:r>
            <a:r>
              <a:rPr lang="en-US" dirty="0" smtClean="0"/>
              <a:t>- </a:t>
            </a:r>
            <a:r>
              <a:rPr lang="en-US" dirty="0" smtClean="0">
                <a:hlinkClick r:id="rId5"/>
              </a:rPr>
              <a:t>https://www.youtube.com/watch?v=VbxgYlcNxE8</a:t>
            </a:r>
            <a:r>
              <a:rPr lang="en-US" dirty="0" smtClean="0"/>
              <a:t> (13:45)</a:t>
            </a:r>
          </a:p>
          <a:p>
            <a:r>
              <a:rPr lang="en-US" i="1" dirty="0" smtClean="0"/>
              <a:t>Swan Lake</a:t>
            </a:r>
            <a:r>
              <a:rPr lang="en-US" dirty="0" smtClean="0"/>
              <a:t> - </a:t>
            </a:r>
            <a:r>
              <a:rPr lang="en-US" dirty="0" smtClean="0">
                <a:hlinkClick r:id="rId6"/>
              </a:rPr>
              <a:t>https://www.youtube.com/watch?v=SDhq70yrtiI</a:t>
            </a:r>
            <a:endParaRPr lang="en-US" dirty="0" smtClean="0"/>
          </a:p>
          <a:p>
            <a:r>
              <a:rPr lang="en-US" dirty="0" smtClean="0"/>
              <a:t>Sleeping Beauty Waltz - </a:t>
            </a:r>
            <a:r>
              <a:rPr lang="en-US" dirty="0" smtClean="0">
                <a:hlinkClick r:id="rId7"/>
              </a:rPr>
              <a:t>https://www.youtube.com/watch?v=2Sb8WCPjPDs</a:t>
            </a:r>
            <a:r>
              <a:rPr lang="en-US" dirty="0" smtClean="0"/>
              <a:t> (:40)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419600"/>
            <a:ext cx="72446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Richard Wagner </a:t>
            </a:r>
            <a:r>
              <a:rPr lang="en-US" dirty="0" smtClean="0"/>
              <a:t>– </a:t>
            </a:r>
            <a:r>
              <a:rPr lang="en-US" b="1" dirty="0" smtClean="0"/>
              <a:t>German composer </a:t>
            </a:r>
            <a:r>
              <a:rPr lang="en-US" dirty="0" smtClean="0"/>
              <a:t>famous for his dramatic operas </a:t>
            </a:r>
          </a:p>
          <a:p>
            <a:r>
              <a:rPr lang="en-US" dirty="0" smtClean="0"/>
              <a:t>and developing the concept of </a:t>
            </a:r>
            <a:r>
              <a:rPr lang="en-US" b="1" dirty="0" err="1" smtClean="0"/>
              <a:t>Gesamtkunstwerk</a:t>
            </a:r>
            <a:r>
              <a:rPr lang="en-US" b="1" dirty="0" smtClean="0"/>
              <a:t> (“total art work”), </a:t>
            </a:r>
          </a:p>
          <a:p>
            <a:r>
              <a:rPr lang="en-US" dirty="0" smtClean="0"/>
              <a:t>the total integration of music and drama. He was very interested in the </a:t>
            </a:r>
          </a:p>
          <a:p>
            <a:r>
              <a:rPr lang="en-US" dirty="0" smtClean="0"/>
              <a:t>cultures of ancient Greece and the Vikings.  His most famous opera is</a:t>
            </a:r>
          </a:p>
          <a:p>
            <a:r>
              <a:rPr lang="en-US" dirty="0" smtClean="0"/>
              <a:t>the </a:t>
            </a:r>
            <a:r>
              <a:rPr lang="de-DE" dirty="0" smtClean="0"/>
              <a:t>seventeen-hour cycle, </a:t>
            </a:r>
            <a:r>
              <a:rPr lang="de-DE" b="1" dirty="0" smtClean="0"/>
              <a:t>Der Ring des Nibelungen.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Ride of the </a:t>
            </a:r>
            <a:r>
              <a:rPr lang="en-US" dirty="0" err="1" smtClean="0"/>
              <a:t>Valkyries</a:t>
            </a:r>
            <a:r>
              <a:rPr lang="en-US" dirty="0" smtClean="0"/>
              <a:t> - </a:t>
            </a:r>
            <a:r>
              <a:rPr lang="en-US" dirty="0" smtClean="0">
                <a:hlinkClick r:id="rId8"/>
              </a:rPr>
              <a:t>https://www.youtube.com/watch?v=GGU1P6lBW6Q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Romantic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334963">
              <a:spcBef>
                <a:spcPct val="50000"/>
              </a:spcBef>
              <a:buClr>
                <a:srgbClr val="FF9999"/>
              </a:buClr>
              <a:buSzPct val="90000"/>
              <a:buFont typeface="PressWriter Symbols" pitchFamily="2" charset="2"/>
              <a:buChar char="e"/>
            </a:pP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Began in the 1790s and peaked in the 1820s.</a:t>
            </a:r>
          </a:p>
          <a:p>
            <a:pPr marL="457200" indent="-334963">
              <a:spcBef>
                <a:spcPct val="50000"/>
              </a:spcBef>
              <a:buClr>
                <a:srgbClr val="FF9999"/>
              </a:buClr>
              <a:buSzPct val="90000"/>
              <a:buFont typeface="PressWriter Symbols" pitchFamily="2" charset="2"/>
              <a:buChar char="e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Mostly in 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Northern Europe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especially in Britain and Germany. 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Also idealized in the American West.</a:t>
            </a:r>
          </a:p>
          <a:p>
            <a:pPr marL="457200" indent="-334963">
              <a:spcBef>
                <a:spcPct val="50000"/>
              </a:spcBef>
              <a:buClr>
                <a:srgbClr val="FF9999"/>
              </a:buClr>
              <a:buSzPct val="90000"/>
              <a:buFont typeface="PressWriter Symbols" pitchFamily="2" charset="2"/>
              <a:buChar char="e"/>
            </a:pP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 reaction against classicism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609600" y="395288"/>
            <a:ext cx="8001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Characteristics of Romanticism</a:t>
            </a: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609600" y="2743200"/>
            <a:ext cx="8001000" cy="298926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FF9999"/>
              </a:buClr>
              <a:buSzPct val="90000"/>
              <a:buFont typeface="Wingdings" pitchFamily="2" charset="2"/>
              <a:buNone/>
            </a:pPr>
            <a:r>
              <a:rPr lang="en-US" sz="4200" b="1" u="sng" dirty="0" smtClean="0">
                <a:latin typeface="Nosferatu" pitchFamily="2" charset="0"/>
              </a:rPr>
              <a:t>1. The </a:t>
            </a:r>
            <a:r>
              <a:rPr lang="en-US" sz="4200" b="1" u="sng" dirty="0">
                <a:latin typeface="Nosferatu" pitchFamily="2" charset="0"/>
              </a:rPr>
              <a:t>Individual/ The Dreamer</a:t>
            </a:r>
            <a:r>
              <a:rPr lang="en-US" sz="4200" b="1" dirty="0">
                <a:latin typeface="Nosferatu" pitchFamily="2" charset="0"/>
              </a:rPr>
              <a:t>:</a:t>
            </a:r>
          </a:p>
          <a:p>
            <a:pPr marL="1028700" lvl="1" indent="-290513">
              <a:spcBef>
                <a:spcPct val="50000"/>
              </a:spcBef>
              <a:buClr>
                <a:srgbClr val="FF9999"/>
              </a:buClr>
              <a:buSzPct val="120000"/>
              <a:buFont typeface="Wingdings" pitchFamily="2" charset="2"/>
              <a:buChar char="§"/>
            </a:pPr>
            <a:r>
              <a:rPr lang="en-US" sz="2800" dirty="0">
                <a:latin typeface="Comic Sans MS" pitchFamily="66" charset="0"/>
              </a:rPr>
              <a:t>Individuals have unique, endless potential.</a:t>
            </a:r>
          </a:p>
          <a:p>
            <a:pPr marL="1028700" lvl="1" indent="-290513">
              <a:spcBef>
                <a:spcPct val="50000"/>
              </a:spcBef>
              <a:buClr>
                <a:srgbClr val="FF9999"/>
              </a:buClr>
              <a:buSzPct val="120000"/>
              <a:buFont typeface="Wingdings" pitchFamily="2" charset="2"/>
              <a:buChar char="§"/>
            </a:pPr>
            <a:r>
              <a:rPr lang="en-US" sz="2800" dirty="0">
                <a:latin typeface="Comic Sans MS" pitchFamily="66" charset="0"/>
              </a:rPr>
              <a:t>Self-realization comes through art</a:t>
            </a:r>
          </a:p>
          <a:p>
            <a:pPr marL="2171700" lvl="3" indent="-457200">
              <a:spcBef>
                <a:spcPct val="50000"/>
              </a:spcBef>
              <a:buClr>
                <a:srgbClr val="CC99FF"/>
              </a:buClr>
              <a:buSzPct val="90000"/>
              <a:buFont typeface="Wingdings" pitchFamily="2" charset="2"/>
              <a:buChar char="Ø"/>
            </a:pPr>
            <a:r>
              <a:rPr lang="en-US" dirty="0">
                <a:latin typeface="Comic Sans MS" pitchFamily="66" charset="0"/>
              </a:rPr>
              <a:t>Artists are the true philosophers.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5334000" y="1676400"/>
            <a:ext cx="3505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Wandering Above the Sea of Fog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Caspar David Friedrich,</a:t>
            </a:r>
            <a:b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1818</a:t>
            </a:r>
          </a:p>
        </p:txBody>
      </p:sp>
      <p:pic>
        <p:nvPicPr>
          <p:cNvPr id="79876" name="Picture 4" descr="Wanderer Above the Sea of Fog - Friedrich - 1818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469900" y="381000"/>
            <a:ext cx="4787900" cy="6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8001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MagicMedieval" pitchFamily="2" charset="0"/>
              </a:rPr>
              <a:t>Characteristics of Romanticism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533400" y="1905000"/>
            <a:ext cx="7924800" cy="373948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FF9999"/>
              </a:buClr>
              <a:buSzPct val="90000"/>
              <a:buFont typeface="Wingdings" pitchFamily="2" charset="2"/>
              <a:buNone/>
            </a:pPr>
            <a:r>
              <a:rPr lang="en-US" sz="4300" b="1" u="sng" dirty="0" smtClean="0">
                <a:latin typeface="Nosferatu" pitchFamily="2" charset="0"/>
              </a:rPr>
              <a:t>2. Glorification </a:t>
            </a:r>
            <a:r>
              <a:rPr lang="en-US" sz="4300" b="1" u="sng" dirty="0">
                <a:latin typeface="Nosferatu" pitchFamily="2" charset="0"/>
              </a:rPr>
              <a:t>of Nature</a:t>
            </a:r>
            <a:r>
              <a:rPr lang="en-US" sz="4300" b="1" dirty="0">
                <a:latin typeface="Nosferatu" pitchFamily="2" charset="0"/>
              </a:rPr>
              <a:t>:</a:t>
            </a:r>
          </a:p>
          <a:p>
            <a:pPr marL="1082675" lvl="1" indent="-344488">
              <a:spcBef>
                <a:spcPct val="50000"/>
              </a:spcBef>
              <a:buClr>
                <a:srgbClr val="FF9999"/>
              </a:buClr>
              <a:buSzPct val="120000"/>
              <a:buFont typeface="Wingdings" pitchFamily="2" charset="2"/>
              <a:buChar char="§"/>
            </a:pPr>
            <a:r>
              <a:rPr lang="en-US" sz="2800" dirty="0">
                <a:latin typeface="Comic Sans MS" pitchFamily="66" charset="0"/>
              </a:rPr>
              <a:t>Peaceful, restorative qualities [an </a:t>
            </a:r>
            <a:r>
              <a:rPr lang="en-US" sz="2800" u="sng" dirty="0">
                <a:latin typeface="Comic Sans MS" pitchFamily="66" charset="0"/>
              </a:rPr>
              <a:t>escape from </a:t>
            </a:r>
            <a:r>
              <a:rPr lang="en-US" sz="2800" u="sng" dirty="0" smtClean="0">
                <a:latin typeface="Comic Sans MS" pitchFamily="66" charset="0"/>
              </a:rPr>
              <a:t>industrialization</a:t>
            </a:r>
            <a:r>
              <a:rPr lang="en-US" sz="2800" dirty="0" smtClean="0">
                <a:latin typeface="Comic Sans MS" pitchFamily="66" charset="0"/>
              </a:rPr>
              <a:t>]</a:t>
            </a:r>
            <a:endParaRPr lang="en-US" sz="2800" dirty="0">
              <a:latin typeface="Comic Sans MS" pitchFamily="66" charset="0"/>
            </a:endParaRPr>
          </a:p>
          <a:p>
            <a:pPr marL="1082675" lvl="1" indent="-344488">
              <a:spcBef>
                <a:spcPct val="50000"/>
              </a:spcBef>
              <a:buClr>
                <a:srgbClr val="FF9999"/>
              </a:buClr>
              <a:buSzPct val="120000"/>
              <a:buFont typeface="Wingdings" pitchFamily="2" charset="2"/>
              <a:buChar char="§"/>
            </a:pPr>
            <a:r>
              <a:rPr lang="en-US" sz="2800" dirty="0">
                <a:latin typeface="Comic Sans MS" pitchFamily="66" charset="0"/>
              </a:rPr>
              <a:t>Awesome, </a:t>
            </a:r>
            <a:r>
              <a:rPr lang="en-US" sz="2800" u="sng" dirty="0">
                <a:latin typeface="Comic Sans MS" pitchFamily="66" charset="0"/>
              </a:rPr>
              <a:t>powerful, horrifying aspects of nature.</a:t>
            </a:r>
          </a:p>
          <a:p>
            <a:pPr marL="1703388" lvl="2" indent="-331788">
              <a:spcBef>
                <a:spcPct val="50000"/>
              </a:spcBef>
              <a:buClr>
                <a:srgbClr val="CC99FF"/>
              </a:buClr>
              <a:buSzPct val="90000"/>
              <a:buFont typeface="Wingdings" pitchFamily="2" charset="2"/>
              <a:buChar char="Ø"/>
            </a:pPr>
            <a:r>
              <a:rPr lang="en-US" dirty="0">
                <a:latin typeface="Comic Sans MS" pitchFamily="66" charset="0"/>
              </a:rPr>
              <a:t>Indifferent to the fate of humans.</a:t>
            </a:r>
          </a:p>
          <a:p>
            <a:pPr marL="1703388" lvl="2" indent="-331788">
              <a:spcBef>
                <a:spcPct val="50000"/>
              </a:spcBef>
              <a:buClr>
                <a:srgbClr val="CC99FF"/>
              </a:buClr>
              <a:buSzPct val="90000"/>
              <a:buFont typeface="Wingdings" pitchFamily="2" charset="2"/>
              <a:buChar char="Ø"/>
            </a:pPr>
            <a:r>
              <a:rPr lang="en-US" dirty="0">
                <a:latin typeface="Comic Sans MS" pitchFamily="66" charset="0"/>
              </a:rPr>
              <a:t>Overwhelming power of nature.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219200"/>
            <a:ext cx="7525681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4486" y="533400"/>
            <a:ext cx="615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of the Mohicans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Thomas Cole, 1827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69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5496"/>
            <a:ext cx="8458200" cy="596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396335"/>
            <a:ext cx="8868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Watson and the Shark   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John Singleton Copley       1778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8001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Characteristics of Romanticism</a:t>
            </a: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239000" cy="24776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FF9999"/>
              </a:buClr>
              <a:buSzPct val="90000"/>
              <a:buFont typeface="Comic Sans MS" pitchFamily="66" charset="0"/>
              <a:buNone/>
            </a:pPr>
            <a:r>
              <a:rPr lang="en-US" sz="4300" b="1" u="sng" dirty="0" smtClean="0">
                <a:latin typeface="Nosferatu" pitchFamily="2" charset="0"/>
              </a:rPr>
              <a:t>3. Revival </a:t>
            </a:r>
            <a:r>
              <a:rPr lang="en-US" sz="4300" b="1" u="sng" dirty="0">
                <a:latin typeface="Nosferatu" pitchFamily="2" charset="0"/>
              </a:rPr>
              <a:t>of Past Styles</a:t>
            </a:r>
            <a:r>
              <a:rPr lang="en-US" sz="4300" b="1" dirty="0">
                <a:latin typeface="Nosferatu" pitchFamily="2" charset="0"/>
              </a:rPr>
              <a:t>:</a:t>
            </a:r>
          </a:p>
          <a:p>
            <a:pPr marL="1028700" lvl="1" indent="-457200">
              <a:spcBef>
                <a:spcPct val="50000"/>
              </a:spcBef>
              <a:buClr>
                <a:srgbClr val="FF9999"/>
              </a:buClr>
              <a:buSzPct val="120000"/>
              <a:buFont typeface="Wingdings" pitchFamily="2" charset="2"/>
              <a:buChar char="§"/>
            </a:pPr>
            <a:r>
              <a:rPr lang="en-US" sz="2800" dirty="0">
                <a:latin typeface="Comic Sans MS" pitchFamily="66" charset="0"/>
              </a:rPr>
              <a:t>Gothic &amp; Romanesque revival</a:t>
            </a:r>
            <a:r>
              <a:rPr lang="en-US" sz="2800" dirty="0" smtClean="0">
                <a:latin typeface="Comic Sans MS" pitchFamily="66" charset="0"/>
              </a:rPr>
              <a:t>.</a:t>
            </a:r>
            <a:endParaRPr lang="en-US" sz="2800" dirty="0">
              <a:latin typeface="Comic Sans MS" pitchFamily="66" charset="0"/>
            </a:endParaRPr>
          </a:p>
          <a:p>
            <a:pPr marL="1028700" lvl="1" indent="-457200">
              <a:spcBef>
                <a:spcPct val="50000"/>
              </a:spcBef>
              <a:buClr>
                <a:srgbClr val="FF9999"/>
              </a:buClr>
              <a:buSzPct val="120000"/>
              <a:buFont typeface="Wingdings" pitchFamily="2" charset="2"/>
              <a:buChar char="§"/>
            </a:pPr>
            <a:r>
              <a:rPr lang="en-US" sz="2800" dirty="0">
                <a:latin typeface="Comic Sans MS" pitchFamily="66" charset="0"/>
              </a:rPr>
              <a:t>Medieval </a:t>
            </a:r>
            <a:r>
              <a:rPr lang="en-US" sz="2800" dirty="0" smtClean="0">
                <a:latin typeface="Comic Sans MS" pitchFamily="66" charset="0"/>
              </a:rPr>
              <a:t>themes were </a:t>
            </a:r>
            <a:r>
              <a:rPr lang="en-US" sz="2800" dirty="0">
                <a:latin typeface="Comic Sans MS" pitchFamily="66" charset="0"/>
              </a:rPr>
              <a:t>a favorite </a:t>
            </a:r>
            <a:r>
              <a:rPr lang="en-US" sz="2800" dirty="0" smtClean="0">
                <a:latin typeface="Comic Sans MS" pitchFamily="66" charset="0"/>
              </a:rPr>
              <a:t>for </a:t>
            </a:r>
            <a:r>
              <a:rPr lang="en-US" sz="2800" dirty="0">
                <a:latin typeface="Comic Sans MS" pitchFamily="66" charset="0"/>
              </a:rPr>
              <a:t>art and poetry.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428</Words>
  <Application>Microsoft Office PowerPoint</Application>
  <PresentationFormat>On-screen Show (4:3)</PresentationFormat>
  <Paragraphs>73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Arts &amp; Humanities – lesson 7</vt:lpstr>
      <vt:lpstr>Romanticism</vt:lpstr>
      <vt:lpstr>The Romantic Movement</vt:lpstr>
      <vt:lpstr>Slide 4</vt:lpstr>
      <vt:lpstr>Slide 5</vt:lpstr>
      <vt:lpstr>Slide 6</vt:lpstr>
      <vt:lpstr>Slide 7</vt:lpstr>
      <vt:lpstr>Slide 8</vt:lpstr>
      <vt:lpstr>Slide 9</vt:lpstr>
      <vt:lpstr>Slide 10</vt:lpstr>
      <vt:lpstr>Ophelia, John Everett Millais, 1851</vt:lpstr>
      <vt:lpstr>Slide 12</vt:lpstr>
      <vt:lpstr>Slide 13</vt:lpstr>
      <vt:lpstr>Slide 14</vt:lpstr>
      <vt:lpstr>Slide 15</vt:lpstr>
      <vt:lpstr>Slide 16</vt:lpstr>
      <vt:lpstr>Slide 17</vt:lpstr>
      <vt:lpstr>Death of Sardanapalus, Eugene Delacroix, 1821</vt:lpstr>
      <vt:lpstr>Slide 19</vt:lpstr>
      <vt:lpstr>Liberty Leading the People, 1830</vt:lpstr>
      <vt:lpstr>Slide 21</vt:lpstr>
      <vt:lpstr>Slide 22</vt:lpstr>
      <vt:lpstr>Romantic Music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Romanticism</dc:title>
  <dc:creator>sbehler</dc:creator>
  <cp:lastModifiedBy>sbehler</cp:lastModifiedBy>
  <cp:revision>16</cp:revision>
  <dcterms:created xsi:type="dcterms:W3CDTF">2017-01-04T15:28:30Z</dcterms:created>
  <dcterms:modified xsi:type="dcterms:W3CDTF">2017-01-09T19:10:21Z</dcterms:modified>
</cp:coreProperties>
</file>