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6"/>
  </p:notesMasterIdLst>
  <p:sldIdLst>
    <p:sldId id="347" r:id="rId4"/>
    <p:sldId id="256" r:id="rId5"/>
    <p:sldId id="359" r:id="rId6"/>
    <p:sldId id="355" r:id="rId7"/>
    <p:sldId id="314" r:id="rId8"/>
    <p:sldId id="315" r:id="rId9"/>
    <p:sldId id="311" r:id="rId10"/>
    <p:sldId id="316" r:id="rId11"/>
    <p:sldId id="317" r:id="rId12"/>
    <p:sldId id="319" r:id="rId13"/>
    <p:sldId id="318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35" r:id="rId23"/>
    <p:sldId id="336" r:id="rId24"/>
    <p:sldId id="356" r:id="rId25"/>
    <p:sldId id="312" r:id="rId26"/>
    <p:sldId id="328" r:id="rId27"/>
    <p:sldId id="329" r:id="rId28"/>
    <p:sldId id="305" r:id="rId29"/>
    <p:sldId id="330" r:id="rId30"/>
    <p:sldId id="331" r:id="rId31"/>
    <p:sldId id="333" r:id="rId32"/>
    <p:sldId id="334" r:id="rId33"/>
    <p:sldId id="288" r:id="rId34"/>
    <p:sldId id="357" r:id="rId35"/>
    <p:sldId id="263" r:id="rId36"/>
    <p:sldId id="264" r:id="rId37"/>
    <p:sldId id="257" r:id="rId38"/>
    <p:sldId id="258" r:id="rId39"/>
    <p:sldId id="267" r:id="rId40"/>
    <p:sldId id="265" r:id="rId41"/>
    <p:sldId id="268" r:id="rId42"/>
    <p:sldId id="266" r:id="rId43"/>
    <p:sldId id="269" r:id="rId44"/>
    <p:sldId id="273" r:id="rId45"/>
    <p:sldId id="271" r:id="rId46"/>
    <p:sldId id="274" r:id="rId47"/>
    <p:sldId id="275" r:id="rId48"/>
    <p:sldId id="270" r:id="rId49"/>
    <p:sldId id="358" r:id="rId50"/>
    <p:sldId id="276" r:id="rId51"/>
    <p:sldId id="277" r:id="rId52"/>
    <p:sldId id="278" r:id="rId53"/>
    <p:sldId id="260" r:id="rId54"/>
    <p:sldId id="261" r:id="rId55"/>
    <p:sldId id="279" r:id="rId56"/>
    <p:sldId id="280" r:id="rId57"/>
    <p:sldId id="281" r:id="rId58"/>
    <p:sldId id="282" r:id="rId59"/>
    <p:sldId id="283" r:id="rId60"/>
    <p:sldId id="297" r:id="rId61"/>
    <p:sldId id="349" r:id="rId62"/>
    <p:sldId id="298" r:id="rId63"/>
    <p:sldId id="284" r:id="rId64"/>
    <p:sldId id="285" r:id="rId65"/>
    <p:sldId id="299" r:id="rId66"/>
    <p:sldId id="350" r:id="rId67"/>
    <p:sldId id="287" r:id="rId68"/>
    <p:sldId id="289" r:id="rId69"/>
    <p:sldId id="290" r:id="rId70"/>
    <p:sldId id="300" r:id="rId71"/>
    <p:sldId id="301" r:id="rId72"/>
    <p:sldId id="293" r:id="rId73"/>
    <p:sldId id="295" r:id="rId74"/>
    <p:sldId id="296" r:id="rId75"/>
    <p:sldId id="294" r:id="rId76"/>
    <p:sldId id="303" r:id="rId77"/>
    <p:sldId id="304" r:id="rId78"/>
    <p:sldId id="352" r:id="rId79"/>
    <p:sldId id="348" r:id="rId80"/>
    <p:sldId id="313" r:id="rId81"/>
    <p:sldId id="337" r:id="rId82"/>
    <p:sldId id="338" r:id="rId83"/>
    <p:sldId id="339" r:id="rId84"/>
    <p:sldId id="306" r:id="rId85"/>
    <p:sldId id="307" r:id="rId86"/>
    <p:sldId id="308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51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6F04B-86A1-4773-9880-863651610CD4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ECCDC-21F8-48E0-800A-A65476DA4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ECCDC-21F8-48E0-800A-A65476DA44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F3E2-32D9-494D-88A5-4761D5307E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017F-91E4-4390-8C56-063BB02B7A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1251-743D-4D4C-93CD-C55F47A27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40BB3-1384-4647-82F0-029510DB0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4AD9-BEF1-4951-8B7E-D2DD3F55BA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728A-F9F0-43B6-B77C-E2A32E319B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10E2-A7E7-45AD-9396-2EBE5BE782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5333D-2758-463E-A517-BF158A7D8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E331F-5B4B-4F36-A9FF-379DB39DB4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8AB8-04F3-44BD-A862-C0DA2A57E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FE3F-B078-4B06-9238-EF784DDB3D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F3E2-32D9-494D-88A5-4761D5307E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017F-91E4-4390-8C56-063BB02B7A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1251-743D-4D4C-93CD-C55F47A27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40BB3-1384-4647-82F0-029510DB0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4AD9-BEF1-4951-8B7E-D2DD3F55BA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728A-F9F0-43B6-B77C-E2A32E319B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10E2-A7E7-45AD-9396-2EBE5BE782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5333D-2758-463E-A517-BF158A7D8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E331F-5B4B-4F36-A9FF-379DB39DB4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A8AB8-04F3-44BD-A862-C0DA2A57E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FE3F-B078-4B06-9238-EF784DDB3D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8FC56-44D0-44BF-9FB1-9EA570637A0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B47A-DB6A-460B-B0FA-D6C042791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00EE173-2AB4-46FE-A559-0A296E5C20A7}" type="slidenum">
              <a:rPr lang="en-US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00EE173-2AB4-46FE-A559-0A296E5C20A7}" type="slidenum">
              <a:rPr lang="en-US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QQU_Vs3_c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leV_OY3BeA" TargetMode="Externa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iUvF060u_4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l4Us_lUJeA" TargetMode="External"/><Relationship Id="rId2" Type="http://schemas.openxmlformats.org/officeDocument/2006/relationships/hyperlink" Target="https://www.youtube.com/watch?v=9SjTNUJgrqY&amp;feature=iv&amp;src_vid=1leV_OY3BeA&amp;annotation_id=annotation_3351424463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boondocksnet.com/cartoons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_SMMpUFZT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991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6000" dirty="0" smtClean="0"/>
              <a:t>Ch. 23,25 – Revolutions &amp; Unifications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04800" y="2971800"/>
            <a:ext cx="800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Group propaganda assignment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France – p. 777-780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Austria-Hungry – p. 780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Prussia – p. 781-782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Italy – p. 826-829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Germany (under Bismarck) – p. 829 – 833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Russia – p. 837 - 838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The New King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Crown offered to Charles’ cousin, Louis Philippe</a:t>
            </a:r>
          </a:p>
          <a:p>
            <a:pPr lvl="1" eaLnBrk="1" hangingPunct="1"/>
            <a:r>
              <a:rPr lang="en-US" altLang="en-US" sz="3600" dirty="0" smtClean="0"/>
              <a:t>Sympathetic to liberal reform</a:t>
            </a:r>
          </a:p>
          <a:p>
            <a:pPr lvl="1" eaLnBrk="1" hangingPunct="1"/>
            <a:r>
              <a:rPr lang="en-US" altLang="en-US" sz="3600" dirty="0" smtClean="0"/>
              <a:t>Louis Philippe ruled as “citizen king” and shared power w/ Chamber of Deputies</a:t>
            </a:r>
          </a:p>
          <a:p>
            <a:pPr lvl="1" eaLnBrk="1" hangingPunct="1"/>
            <a:r>
              <a:rPr lang="en-US" altLang="en-US" sz="3600" dirty="0" smtClean="0"/>
              <a:t>Ruled until 1848 revolutions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" y="136525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Spirit Medium" pitchFamily="34" charset="0"/>
              </a:rPr>
              <a:t>Louis Philippe </a:t>
            </a:r>
            <a:r>
              <a:rPr lang="en-US" sz="4400">
                <a:solidFill>
                  <a:srgbClr val="FF0000"/>
                </a:solidFill>
                <a:latin typeface="Spirit Medium" pitchFamily="34" charset="0"/>
                <a:sym typeface="Wingdings" pitchFamily="2" charset="2"/>
              </a:rPr>
              <a:t> The “Citizen King”</a:t>
            </a:r>
            <a:endParaRPr lang="en-US" sz="3600">
              <a:solidFill>
                <a:srgbClr val="FF0000"/>
              </a:solidFill>
              <a:latin typeface="Spirit Medium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856357"/>
            <a:ext cx="5943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3225" indent="-403225" eaLnBrk="1" hangingPunct="1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en-US" altLang="en-US" sz="2400" dirty="0"/>
              <a:t>The Duke of Orleans</a:t>
            </a:r>
          </a:p>
          <a:p>
            <a:pPr marL="403225" indent="-403225" eaLnBrk="1" hangingPunct="1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en-US" altLang="en-US" sz="2400" dirty="0"/>
              <a:t>Lead a thoroughly bourgeois life.</a:t>
            </a:r>
          </a:p>
          <a:p>
            <a:pPr marL="403225" indent="-403225" eaLnBrk="1" hangingPunct="1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en-US" altLang="en-US" sz="2400" u="sng" dirty="0"/>
              <a:t>His Program</a:t>
            </a:r>
            <a:r>
              <a:rPr lang="en-US" altLang="en-US" sz="2400" dirty="0"/>
              <a:t>:</a:t>
            </a:r>
          </a:p>
          <a:p>
            <a:pPr marL="1146175" lvl="1" indent="-293688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400" dirty="0"/>
              <a:t>Property qualifications reduced </a:t>
            </a:r>
            <a:br>
              <a:rPr lang="en-US" altLang="en-US" sz="2400" dirty="0"/>
            </a:br>
            <a:r>
              <a:rPr lang="en-US" altLang="en-US" sz="2400" dirty="0"/>
              <a:t>enough to double eligible voters.</a:t>
            </a:r>
          </a:p>
          <a:p>
            <a:pPr marL="1146175" lvl="1" indent="-293688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400" dirty="0"/>
              <a:t>Press censorship abolished.</a:t>
            </a:r>
          </a:p>
          <a:p>
            <a:pPr marL="1146175" lvl="1" indent="-293688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400" dirty="0"/>
              <a:t>The King ruled </a:t>
            </a:r>
            <a:r>
              <a:rPr lang="en-US" altLang="en-US" sz="2400" i="1" dirty="0"/>
              <a:t>by the will of the </a:t>
            </a:r>
            <a:br>
              <a:rPr lang="en-US" altLang="en-US" sz="2400" i="1" dirty="0"/>
            </a:br>
            <a:r>
              <a:rPr lang="en-US" altLang="en-US" sz="2400" i="1" dirty="0"/>
              <a:t>people, </a:t>
            </a:r>
            <a:r>
              <a:rPr lang="en-US" altLang="en-US" sz="2400" i="1" u="sng" dirty="0"/>
              <a:t>not</a:t>
            </a:r>
            <a:r>
              <a:rPr lang="en-US" altLang="en-US" sz="2400" i="1" dirty="0"/>
              <a:t> by the will of God.</a:t>
            </a:r>
          </a:p>
          <a:p>
            <a:pPr marL="1146175" lvl="1" indent="-293688"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400" dirty="0"/>
              <a:t>The Revolution’s tricolor </a:t>
            </a:r>
            <a:br>
              <a:rPr lang="en-US" altLang="en-US" sz="2400" dirty="0"/>
            </a:br>
            <a:r>
              <a:rPr lang="en-US" altLang="en-US" sz="2400" dirty="0"/>
              <a:t>replaced the Bourbon flag.</a:t>
            </a:r>
            <a:endParaRPr lang="en-US" altLang="en-US" sz="2800" dirty="0"/>
          </a:p>
          <a:p>
            <a:pPr marL="403225" indent="-403225" eaLnBrk="1" hangingPunct="1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en-US" altLang="en-US" sz="2400" dirty="0"/>
              <a:t>The government was now under the control </a:t>
            </a:r>
            <a:r>
              <a:rPr lang="en-US" altLang="en-US" sz="2400" dirty="0" smtClean="0"/>
              <a:t>of </a:t>
            </a:r>
            <a:r>
              <a:rPr lang="en-US" altLang="en-US" sz="2400" dirty="0"/>
              <a:t>the wealthy middle class.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43600" y="5715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(r. 1830-1848)</a:t>
            </a:r>
          </a:p>
        </p:txBody>
      </p:sp>
      <p:pic>
        <p:nvPicPr>
          <p:cNvPr id="21509" name="Picture 7" descr="Louis-Philippe_de_Bourbo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r="1340"/>
          <a:stretch>
            <a:fillRect/>
          </a:stretch>
        </p:blipFill>
        <p:spPr bwMode="auto">
          <a:xfrm>
            <a:off x="5791200" y="990600"/>
            <a:ext cx="3152775" cy="472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Why Revolt?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56638" cy="579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Only country where:</a:t>
            </a:r>
          </a:p>
          <a:p>
            <a:pPr lvl="1" eaLnBrk="1" hangingPunct="1"/>
            <a:r>
              <a:rPr lang="en-US" altLang="en-US" sz="3200" dirty="0" smtClean="0"/>
              <a:t> demand for democratic govt. = main point for revolution</a:t>
            </a:r>
          </a:p>
          <a:p>
            <a:pPr lvl="1" eaLnBrk="1" hangingPunct="1"/>
            <a:r>
              <a:rPr lang="en-US" altLang="en-US" sz="3200" dirty="0" smtClean="0"/>
              <a:t>Radicals force in revolution</a:t>
            </a:r>
          </a:p>
          <a:p>
            <a:pPr eaLnBrk="1" hangingPunct="1"/>
            <a:r>
              <a:rPr lang="en-US" altLang="en-US" sz="3600" dirty="0" smtClean="0"/>
              <a:t>Late 1840’s- Louis Philippe refuses demands of Chamber of Deputies to be more democratic </a:t>
            </a:r>
          </a:p>
          <a:p>
            <a:pPr lvl="1" eaLnBrk="1" hangingPunct="1"/>
            <a:r>
              <a:rPr lang="en-US" altLang="en-US" sz="3200" dirty="0" smtClean="0"/>
              <a:t>People rise up, govt. falls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Replacement Govt.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7630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Temporary govt. led by Alphonse de Lamartine</a:t>
            </a:r>
          </a:p>
          <a:p>
            <a:pPr lvl="1" eaLnBrk="1" hangingPunct="1"/>
            <a:r>
              <a:rPr lang="en-US" altLang="en-US" sz="3600" dirty="0" smtClean="0"/>
              <a:t>Romantic poet</a:t>
            </a:r>
          </a:p>
          <a:p>
            <a:pPr eaLnBrk="1" hangingPunct="1"/>
            <a:r>
              <a:rPr lang="en-US" altLang="en-US" sz="4000" dirty="0" smtClean="0"/>
              <a:t>France declared Republic</a:t>
            </a:r>
          </a:p>
          <a:p>
            <a:pPr lvl="1" eaLnBrk="1" hangingPunct="1"/>
            <a:r>
              <a:rPr lang="en-US" altLang="en-US" sz="3600" dirty="0" smtClean="0"/>
              <a:t>Republic divided= falls apart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Divided Republic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Lamartine-only political reform</a:t>
            </a:r>
          </a:p>
          <a:p>
            <a:pPr eaLnBrk="1" hangingPunct="1"/>
            <a:r>
              <a:rPr lang="en-US" altLang="en-US" sz="4000" dirty="0" smtClean="0"/>
              <a:t>Louis Blanc- political and economic reform</a:t>
            </a:r>
          </a:p>
          <a:p>
            <a:pPr lvl="1" eaLnBrk="1" hangingPunct="1"/>
            <a:r>
              <a:rPr lang="en-US" altLang="en-US" sz="3600" dirty="0" smtClean="0"/>
              <a:t>Govt. create jobs for unemployed</a:t>
            </a:r>
          </a:p>
          <a:p>
            <a:pPr lvl="1" eaLnBrk="1" hangingPunct="1"/>
            <a:r>
              <a:rPr lang="en-US" altLang="en-US" sz="3600" dirty="0" smtClean="0"/>
              <a:t>“workshops”- shut down by Lamartine</a:t>
            </a:r>
          </a:p>
          <a:p>
            <a:pPr eaLnBrk="1" hangingPunct="1"/>
            <a:r>
              <a:rPr lang="en-US" altLang="en-US" sz="4000" dirty="0" smtClean="0"/>
              <a:t>Result: bloody street battles in Paris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More Problems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56638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Workers opposed</a:t>
            </a:r>
          </a:p>
          <a:p>
            <a:pPr lvl="1" eaLnBrk="1" hangingPunct="1"/>
            <a:r>
              <a:rPr lang="en-US" altLang="en-US" sz="3600" dirty="0" smtClean="0"/>
              <a:t>Liberals afraid social reform will lead to loss of economic power</a:t>
            </a:r>
          </a:p>
          <a:p>
            <a:pPr lvl="1" eaLnBrk="1" hangingPunct="1"/>
            <a:r>
              <a:rPr lang="en-US" altLang="en-US" sz="3600" dirty="0" smtClean="0"/>
              <a:t>Conservatives fear loss of land</a:t>
            </a:r>
          </a:p>
          <a:p>
            <a:pPr lvl="1" eaLnBrk="1" hangingPunct="1"/>
            <a:r>
              <a:rPr lang="en-US" altLang="en-US" sz="3600" dirty="0" smtClean="0"/>
              <a:t>Both do NOT want to lose economic power</a:t>
            </a:r>
          </a:p>
          <a:p>
            <a:pPr lvl="1" eaLnBrk="1" hangingPunct="1"/>
            <a:r>
              <a:rPr lang="en-US" altLang="en-US" sz="3600" dirty="0" smtClean="0"/>
              <a:t>Change from French Revolution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WINDOWS\Nap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69836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4191000" y="228600"/>
            <a:ext cx="4343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Napoleon III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Result of Violence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Radicals’ violence= France becomes more moderate liberal govt.</a:t>
            </a:r>
          </a:p>
          <a:p>
            <a:pPr lvl="1" eaLnBrk="1" hangingPunct="1"/>
            <a:r>
              <a:rPr lang="en-US" altLang="en-US" sz="3600" dirty="0" smtClean="0"/>
              <a:t>1848 Constitution- Parliament and Strong president elected by people</a:t>
            </a:r>
          </a:p>
          <a:p>
            <a:pPr lvl="1" eaLnBrk="1" hangingPunct="1"/>
            <a:r>
              <a:rPr lang="en-US" altLang="en-US" sz="3600" dirty="0" smtClean="0"/>
              <a:t>1848 election- Louis Napoleon Bonaparte (nephew)- won election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Support for Louis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Peasants- resented Paris’ dominance in politics</a:t>
            </a:r>
          </a:p>
          <a:p>
            <a:pPr lvl="1" eaLnBrk="1" hangingPunct="1"/>
            <a:r>
              <a:rPr lang="en-US" altLang="en-US" sz="3600" dirty="0" smtClean="0"/>
              <a:t>Wanted peace and order</a:t>
            </a:r>
          </a:p>
          <a:p>
            <a:pPr lvl="1" eaLnBrk="1" hangingPunct="1">
              <a:buFontTx/>
              <a:buNone/>
            </a:pPr>
            <a:endParaRPr lang="en-US" altLang="en-US" sz="36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Louis Breaks Oath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2" y="1600200"/>
            <a:ext cx="8809038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Napoleon’s constitution adopted</a:t>
            </a:r>
          </a:p>
          <a:p>
            <a:pPr eaLnBrk="1" hangingPunct="1"/>
            <a:r>
              <a:rPr lang="en-US" altLang="en-US" sz="3600" dirty="0" smtClean="0"/>
              <a:t>Louis becomes Emperor Napoleon III (rulers 20 yrs)</a:t>
            </a:r>
          </a:p>
          <a:p>
            <a:pPr lvl="1" eaLnBrk="1" hangingPunct="1"/>
            <a:r>
              <a:rPr lang="en-US" altLang="en-US" sz="3200" dirty="0" smtClean="0"/>
              <a:t>Why did people accept this? PEACE </a:t>
            </a:r>
          </a:p>
          <a:p>
            <a:pPr lvl="1" eaLnBrk="1" hangingPunct="1"/>
            <a:r>
              <a:rPr lang="en-US" altLang="en-US" sz="3200" dirty="0" smtClean="0"/>
              <a:t>How did a conservative, absolutist come to power in a democratic election?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Revolutions &amp; Unifications of the late 19</a:t>
            </a:r>
            <a:r>
              <a:rPr lang="en-US" sz="5400" b="1" baseline="30000" dirty="0" smtClean="0"/>
              <a:t>th</a:t>
            </a:r>
            <a:r>
              <a:rPr lang="en-US" sz="5400" b="1" dirty="0" smtClean="0"/>
              <a:t>, early 20</a:t>
            </a:r>
            <a:r>
              <a:rPr lang="en-US" sz="5400" b="1" baseline="30000" dirty="0" smtClean="0"/>
              <a:t>th</a:t>
            </a:r>
            <a:r>
              <a:rPr lang="en-US" sz="5400" b="1" dirty="0" smtClean="0"/>
              <a:t> centuries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458200" cy="1752600"/>
          </a:xfrm>
        </p:spPr>
        <p:txBody>
          <a:bodyPr>
            <a:noAutofit/>
          </a:bodyPr>
          <a:lstStyle/>
          <a:p>
            <a:pPr marL="742950" indent="-742950" algn="l">
              <a:buAutoNum type="arabicPeriod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Finish Propaganda and revolutions and unifications assignment; present tomorrow</a:t>
            </a:r>
          </a:p>
          <a:p>
            <a:pPr marL="742950" indent="-742950" algn="l">
              <a:buAutoNum type="arabicPeriod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Otto Von Bismarck video</a:t>
            </a:r>
          </a:p>
          <a:p>
            <a:pPr algn="l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HW: Outline – “Nation Building in the US” and “Modernization of Russia” (p.833-838)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Third Republic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79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Formed after Franco-Prussian War (by National Assembly)</a:t>
            </a:r>
          </a:p>
          <a:p>
            <a:pPr eaLnBrk="1" hangingPunct="1"/>
            <a:r>
              <a:rPr lang="en-US" altLang="en-US" sz="3600" dirty="0" smtClean="0"/>
              <a:t>March 1871 Paris Commune (radical govt.) took control of Paris</a:t>
            </a:r>
          </a:p>
          <a:p>
            <a:pPr lvl="1" eaLnBrk="1" hangingPunct="1"/>
            <a:r>
              <a:rPr lang="en-US" altLang="en-US" sz="3200" dirty="0" smtClean="0"/>
              <a:t>War w/ National Assembly- Parisian workers v. assembly's army</a:t>
            </a:r>
          </a:p>
          <a:p>
            <a:pPr lvl="1" eaLnBrk="1" hangingPunct="1"/>
            <a:r>
              <a:rPr lang="en-US" altLang="en-US" sz="3200" dirty="0" smtClean="0"/>
              <a:t>May 1871- Commune defeated</a:t>
            </a:r>
          </a:p>
          <a:p>
            <a:pPr lvl="1" eaLnBrk="1" hangingPunct="1"/>
            <a:endParaRPr lang="en-US" altLang="en-US" sz="32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Third Republic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1875 Nat’l Assembly decided on new govt.</a:t>
            </a:r>
          </a:p>
          <a:p>
            <a:pPr lvl="1" eaLnBrk="1" hangingPunct="1"/>
            <a:r>
              <a:rPr lang="en-US" altLang="en-US" sz="3600" dirty="0" smtClean="0"/>
              <a:t>Third Republic- lasted 60 yrs.</a:t>
            </a:r>
          </a:p>
          <a:p>
            <a:pPr lvl="1" eaLnBrk="1" hangingPunct="1"/>
            <a:r>
              <a:rPr lang="en-US" altLang="en-US" sz="3600" dirty="0" smtClean="0"/>
              <a:t>France still divided- many political parties want power</a:t>
            </a:r>
          </a:p>
          <a:p>
            <a:pPr lvl="1" eaLnBrk="1" hangingPunct="1"/>
            <a:r>
              <a:rPr lang="en-US" altLang="en-US" sz="3600" dirty="0" smtClean="0"/>
              <a:t>1871-1914- France averaged change  of govt. every 10 years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09800"/>
            <a:ext cx="7620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France – Tom Richey</a:t>
            </a:r>
          </a:p>
          <a:p>
            <a:endParaRPr lang="en-US" sz="2800" dirty="0" smtClean="0"/>
          </a:p>
          <a:p>
            <a:r>
              <a:rPr lang="en-US" sz="2800" dirty="0" smtClean="0">
                <a:hlinkClick r:id="rId2"/>
              </a:rPr>
              <a:t>https://www.youtube.com/watch?v=VlQQU_Vs3_c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Austria-Hungary</a:t>
            </a:r>
            <a:endParaRPr lang="en-US" sz="5400" b="1" dirty="0"/>
          </a:p>
        </p:txBody>
      </p:sp>
      <p:pic>
        <p:nvPicPr>
          <p:cNvPr id="65538" name="Picture 2" descr="http://www2.uncp.edu/home/rwb/austro-hung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218524" cy="470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Background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5486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sz="3600" dirty="0" smtClean="0"/>
              <a:t>Working class radicals and middle class realize Metternich system not working</a:t>
            </a:r>
          </a:p>
          <a:p>
            <a:pPr lvl="1" eaLnBrk="1" hangingPunct="1"/>
            <a:r>
              <a:rPr lang="en-US" altLang="en-US" sz="3200" dirty="0" smtClean="0"/>
              <a:t>Push for nation-states (various cultures living within one “country)</a:t>
            </a:r>
          </a:p>
          <a:p>
            <a:pPr eaLnBrk="1" hangingPunct="1"/>
            <a:r>
              <a:rPr lang="en-US" altLang="en-US" sz="3600" dirty="0" smtClean="0"/>
              <a:t>First half of 1848- 50 revolts in Europe</a:t>
            </a:r>
          </a:p>
          <a:p>
            <a:pPr lvl="1" eaLnBrk="1" hangingPunct="1"/>
            <a:r>
              <a:rPr lang="en-US" altLang="en-US" sz="3200" dirty="0" smtClean="0"/>
              <a:t>Russia and GB only major countries not affected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6200"/>
            <a:ext cx="7970837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Austria- Hungary Hapsburgs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5486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Empire too ethnically diverse</a:t>
            </a:r>
          </a:p>
          <a:p>
            <a:pPr lvl="1" eaLnBrk="1" hangingPunct="1"/>
            <a:r>
              <a:rPr lang="en-US" altLang="en-US" sz="3200" dirty="0" smtClean="0"/>
              <a:t>Nationalism-problem made worse</a:t>
            </a:r>
          </a:p>
          <a:p>
            <a:pPr eaLnBrk="1" hangingPunct="1"/>
            <a:r>
              <a:rPr lang="en-US" altLang="en-US" sz="3600" dirty="0" smtClean="0"/>
              <a:t>Vienna uprising- led by students for political power</a:t>
            </a:r>
          </a:p>
          <a:p>
            <a:pPr lvl="1" eaLnBrk="1" hangingPunct="1"/>
            <a:r>
              <a:rPr lang="en-US" altLang="en-US" sz="3200" dirty="0" smtClean="0"/>
              <a:t>Metternich driven out</a:t>
            </a:r>
          </a:p>
          <a:p>
            <a:pPr eaLnBrk="1" hangingPunct="1"/>
            <a:r>
              <a:rPr lang="en-US" altLang="en-US" sz="3600" dirty="0" smtClean="0"/>
              <a:t>Austrians abolish serfdom</a:t>
            </a:r>
          </a:p>
          <a:p>
            <a:pPr lvl="1" eaLnBrk="1" hangingPunct="1"/>
            <a:r>
              <a:rPr lang="en-US" altLang="en-US" sz="3200" dirty="0" smtClean="0"/>
              <a:t>Revolutionary spirit diminished</a:t>
            </a:r>
          </a:p>
          <a:p>
            <a:pPr lvl="1" eaLnBrk="1" hangingPunct="1"/>
            <a:r>
              <a:rPr lang="en-US" altLang="en-US" sz="3200" dirty="0" smtClean="0"/>
              <a:t>Documents burned (Great Fear)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72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latin typeface="UncialNarrow" pitchFamily="2" charset="0"/>
              </a:rPr>
              <a:t>Differing Nationalities in the</a:t>
            </a:r>
            <a:br>
              <a:rPr lang="en-US" sz="5400" b="1" dirty="0">
                <a:solidFill>
                  <a:srgbClr val="FF0000"/>
                </a:solidFill>
                <a:latin typeface="UncialNarrow" pitchFamily="2" charset="0"/>
              </a:rPr>
            </a:br>
            <a:r>
              <a:rPr lang="en-US" sz="5400" b="1" dirty="0">
                <a:solidFill>
                  <a:srgbClr val="FF0000"/>
                </a:solidFill>
                <a:latin typeface="UncialNarrow" pitchFamily="2" charset="0"/>
              </a:rPr>
              <a:t>Austrian Empire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r="1945" b="5035"/>
          <a:stretch>
            <a:fillRect/>
          </a:stretch>
        </p:blipFill>
        <p:spPr bwMode="auto">
          <a:xfrm>
            <a:off x="1447800" y="1524000"/>
            <a:ext cx="6400800" cy="5029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Austria- Hungary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09038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Magyars- more culturally diverse than Vienna</a:t>
            </a:r>
          </a:p>
          <a:p>
            <a:pPr lvl="1" eaLnBrk="1" hangingPunct="1"/>
            <a:r>
              <a:rPr lang="en-US" altLang="en-US" sz="3600" dirty="0" smtClean="0"/>
              <a:t>Desire to eliminate Austrian rule</a:t>
            </a:r>
          </a:p>
          <a:p>
            <a:pPr lvl="1" eaLnBrk="1" hangingPunct="1"/>
            <a:r>
              <a:rPr lang="en-US" altLang="en-US" sz="3600" dirty="0" smtClean="0"/>
              <a:t>Est. Hungarian nation-state</a:t>
            </a:r>
          </a:p>
          <a:p>
            <a:pPr lvl="1" eaLnBrk="1" hangingPunct="1"/>
            <a:r>
              <a:rPr lang="en-US" altLang="en-US" sz="3600" dirty="0" smtClean="0"/>
              <a:t>Want to rule: Romanians, Serbians, Croatians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Austria- Hungary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56638" cy="5486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Czechs wanted own country</a:t>
            </a:r>
          </a:p>
          <a:p>
            <a:pPr lvl="1" eaLnBrk="1" hangingPunct="1"/>
            <a:r>
              <a:rPr lang="en-US" altLang="en-US" dirty="0" smtClean="0"/>
              <a:t>Slovaks resisted</a:t>
            </a:r>
          </a:p>
          <a:p>
            <a:pPr eaLnBrk="1" hangingPunct="1"/>
            <a:r>
              <a:rPr lang="en-US" altLang="en-US" dirty="0" smtClean="0"/>
              <a:t>Groups wanting independence</a:t>
            </a:r>
          </a:p>
          <a:p>
            <a:pPr lvl="1" eaLnBrk="1" hangingPunct="1"/>
            <a:r>
              <a:rPr lang="en-US" altLang="en-US" dirty="0" smtClean="0"/>
              <a:t>Czechs, Slovakians, Germans</a:t>
            </a:r>
          </a:p>
          <a:p>
            <a:pPr lvl="1" eaLnBrk="1" hangingPunct="1"/>
            <a:r>
              <a:rPr lang="en-US" altLang="en-US" dirty="0" smtClean="0"/>
              <a:t>Germans look to Prussians</a:t>
            </a:r>
          </a:p>
          <a:p>
            <a:pPr lvl="1" eaLnBrk="1" hangingPunct="1"/>
            <a:r>
              <a:rPr lang="en-US" altLang="en-US" dirty="0" smtClean="0"/>
              <a:t>Slavs look to Russians</a:t>
            </a:r>
          </a:p>
          <a:p>
            <a:pPr eaLnBrk="1" hangingPunct="1"/>
            <a:r>
              <a:rPr lang="en-US" altLang="en-US" dirty="0" smtClean="0"/>
              <a:t>No unity= revolt unsuccessful </a:t>
            </a:r>
          </a:p>
        </p:txBody>
      </p:sp>
      <p:pic>
        <p:nvPicPr>
          <p:cNvPr id="46082" name="Picture 2" descr="http://upload.wikimedia.org/wikipedia/commons/thumb/2/21/March15.jpg/275px-March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993571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Reactions to 1848 Revolts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Rulers initially caught off guard</a:t>
            </a:r>
          </a:p>
          <a:p>
            <a:pPr lvl="1" eaLnBrk="1" hangingPunct="1"/>
            <a:r>
              <a:rPr lang="en-US" altLang="en-US" sz="3600" dirty="0" smtClean="0"/>
              <a:t>Concessions granted to rebels</a:t>
            </a:r>
          </a:p>
          <a:p>
            <a:pPr lvl="1" eaLnBrk="1" hangingPunct="1"/>
            <a:r>
              <a:rPr lang="en-US" altLang="en-US" sz="3600" dirty="0" smtClean="0"/>
              <a:t>Prussia’s King Frederick William IV- election of democratic parliament and all-German parliament </a:t>
            </a:r>
          </a:p>
          <a:p>
            <a:pPr lvl="1" eaLnBrk="1" hangingPunct="1"/>
            <a:r>
              <a:rPr lang="en-US" altLang="en-US" sz="3600" dirty="0" smtClean="0"/>
              <a:t>Hungary-temporary freedom from Austria </a:t>
            </a:r>
          </a:p>
          <a:p>
            <a:pPr lvl="2" eaLnBrk="1" hangingPunct="1"/>
            <a:r>
              <a:rPr lang="en-US" altLang="en-US" sz="3200" dirty="0" smtClean="0"/>
              <a:t>Austria seemed to be falling apart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Revolutions &amp; Unifications of the late 19</a:t>
            </a:r>
            <a:r>
              <a:rPr lang="en-US" sz="5400" b="1" baseline="30000" dirty="0" smtClean="0"/>
              <a:t>th</a:t>
            </a:r>
            <a:r>
              <a:rPr lang="en-US" sz="5400" b="1" dirty="0" smtClean="0"/>
              <a:t>, early 20</a:t>
            </a:r>
            <a:r>
              <a:rPr lang="en-US" sz="5400" b="1" baseline="30000" dirty="0" smtClean="0"/>
              <a:t>th</a:t>
            </a:r>
            <a:r>
              <a:rPr lang="en-US" sz="5400" b="1" dirty="0" smtClean="0"/>
              <a:t> centuries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458200" cy="1752600"/>
          </a:xfrm>
        </p:spPr>
        <p:txBody>
          <a:bodyPr>
            <a:noAutofit/>
          </a:bodyPr>
          <a:lstStyle/>
          <a:p>
            <a:pPr marL="742950" indent="-742950" algn="l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Present Propaganda and revolutions and unifications assignment; lecture &amp; videos</a:t>
            </a:r>
          </a:p>
          <a:p>
            <a:pPr algn="l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HW: Outline – “The Responsive National State, 1871 - 1914” (p.838 - 846)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/>
              <a:t>Reactions to 1848 Revolts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5791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Summer- Rebels in disagreement What to do now?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Rulers had time to regain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Pose counter-revolution with armies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1849 things back to 1848 status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Forces of changed only contained, independence movements will emerge again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Austria’s Fate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70838" cy="5791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Wanted to rebuild after Austro-Prussian War but nationalities they ruled were unhappy</a:t>
            </a:r>
          </a:p>
          <a:p>
            <a:pPr eaLnBrk="1" hangingPunct="1"/>
            <a:r>
              <a:rPr lang="en-US" altLang="en-US" dirty="0" smtClean="0"/>
              <a:t>1867- Dual monarchy est.</a:t>
            </a:r>
          </a:p>
          <a:p>
            <a:pPr lvl="1" eaLnBrk="1" hangingPunct="1"/>
            <a:r>
              <a:rPr lang="en-US" altLang="en-US" dirty="0" smtClean="0"/>
              <a:t>Austria and Hungary 2 independent and equal states</a:t>
            </a:r>
          </a:p>
          <a:p>
            <a:pPr lvl="1" eaLnBrk="1" hangingPunct="1"/>
            <a:r>
              <a:rPr lang="en-US" altLang="en-US" dirty="0" smtClean="0"/>
              <a:t>Common ruler, with own Parliament</a:t>
            </a:r>
          </a:p>
          <a:p>
            <a:pPr lvl="1" eaLnBrk="1" hangingPunct="1"/>
            <a:r>
              <a:rPr lang="en-US" altLang="en-US" dirty="0" smtClean="0"/>
              <a:t>United army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098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https://www.youtube.com/watch?v=1leV_OY3BeA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Tom Richey – Prussia (German States)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943600" cy="359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Italian</a:t>
            </a:r>
          </a:p>
          <a:p>
            <a:pPr algn="ctr"/>
            <a:r>
              <a:rPr lang="en-US" sz="4800" kern="10">
                <a:ln w="28575">
                  <a:solidFill>
                    <a:srgbClr val="3FBF3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Calisto MT"/>
              </a:rPr>
              <a:t>Unification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avour2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10934" t="5405" r="6361" b="8109"/>
          <a:stretch>
            <a:fillRect/>
          </a:stretch>
        </p:blipFill>
        <p:spPr bwMode="auto">
          <a:xfrm>
            <a:off x="228600" y="2743200"/>
            <a:ext cx="1981200" cy="2438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6200" y="5426075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Count Cavour</a:t>
            </a:r>
            <a:b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[The “Head”]</a:t>
            </a:r>
          </a:p>
        </p:txBody>
      </p:sp>
      <p:pic>
        <p:nvPicPr>
          <p:cNvPr id="27654" name="Picture 6" descr="Italian Nationalist General Garibal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90600"/>
            <a:ext cx="1835150" cy="2971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86000" y="41148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Giuseppi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Garibaldi</a:t>
            </a:r>
            <a:b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[The “Sword”]</a:t>
            </a:r>
          </a:p>
        </p:txBody>
      </p:sp>
      <p:pic>
        <p:nvPicPr>
          <p:cNvPr id="27656" name="Picture 8" descr="Vittorio Emanuele II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9338" t="3703" r="11284" b="3703"/>
          <a:stretch>
            <a:fillRect/>
          </a:stretch>
        </p:blipFill>
        <p:spPr bwMode="auto">
          <a:xfrm>
            <a:off x="7123113" y="1082675"/>
            <a:ext cx="1868487" cy="2971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934200" y="4130675"/>
            <a:ext cx="228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King Victor </a:t>
            </a:r>
            <a:b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Emmanuel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II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[“The Crown”]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8" name="Picture 10" descr="mazzini"/>
          <p:cNvPicPr>
            <a:picLocks noChangeAspect="1" noChangeArrowheads="1"/>
          </p:cNvPicPr>
          <p:nvPr/>
        </p:nvPicPr>
        <p:blipFill>
          <a:blip r:embed="rId5" cstate="print"/>
          <a:srcRect l="3989" t="8832" r="11206" b="17979"/>
          <a:stretch>
            <a:fillRect/>
          </a:stretch>
        </p:blipFill>
        <p:spPr bwMode="auto">
          <a:xfrm>
            <a:off x="4746625" y="2470150"/>
            <a:ext cx="2111375" cy="289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648200" y="536575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Giuseppi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Mazzini</a:t>
            </a:r>
            <a:b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[The “Heart”]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28600" y="228600"/>
            <a:ext cx="7086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55C755"/>
                </a:solidFill>
                <a:latin typeface="UncialNarrow" pitchFamily="2" charset="0"/>
              </a:rPr>
              <a:t>Italian Nationalist Leaders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5" grpId="0"/>
      <p:bldP spid="27657" grpId="0"/>
      <p:bldP spid="276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smtClean="0"/>
              <a:t>Italy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3726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 smtClean="0"/>
              <a:t>1805 Napoleon combined separate  states into Kingdom of Italy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smtClean="0"/>
              <a:t>Ruled by France </a:t>
            </a:r>
          </a:p>
          <a:p>
            <a:r>
              <a:rPr lang="en-US" altLang="en-US" sz="4000" dirty="0" smtClean="0"/>
              <a:t>1848 revolts affected 8 Italian states</a:t>
            </a:r>
          </a:p>
          <a:p>
            <a:pPr lvl="1"/>
            <a:r>
              <a:rPr lang="en-US" altLang="en-US" sz="3600" dirty="0" smtClean="0"/>
              <a:t>Mazzini headed Republican govt. in Rome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Mazzini sparks Italian nationalism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Young Italy- mid class, under 40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Italy divided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Nationalists want 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Austria, Spain, Pope want independent states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6600" smtClean="0"/>
              <a:t>Italy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91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Nationalism had little mass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Cultural differences (N. v. S. Italy)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Educated &amp; mid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Austria was obstacle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Metternich saw nationalism as threat (arrested Mazzini)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Nationalism was encouraged liberal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memaps.com/store/timemaps/2012/4/italy1837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781800" cy="6374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Pope Pius IX:  The “Spoiler”?</a:t>
            </a:r>
          </a:p>
        </p:txBody>
      </p:sp>
      <p:pic>
        <p:nvPicPr>
          <p:cNvPr id="12291" name="Picture 3" descr="pope_pius_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411538" cy="472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57600" y="2819400"/>
            <a:ext cx="524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/>
              <a:t>Syllabus of Errors </a:t>
            </a:r>
            <a:r>
              <a:rPr lang="en-US" sz="2400" dirty="0" smtClean="0"/>
              <a:t>– denounces the </a:t>
            </a:r>
          </a:p>
          <a:p>
            <a:pPr algn="r"/>
            <a:r>
              <a:rPr lang="en-US" sz="2400" dirty="0" smtClean="0"/>
              <a:t>separation of church and state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Cavour, Napoleon III, and Austria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Camillo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Cavour wants to unite Northern Italy  and Sardinia</a:t>
            </a:r>
          </a:p>
          <a:p>
            <a:pPr>
              <a:buFontTx/>
              <a:buChar char="-"/>
            </a:pPr>
            <a:r>
              <a:rPr lang="en-US" sz="3200" dirty="0" smtClean="0"/>
              <a:t> Victor Emmanuel would be king but needed to drive Austria out of Lombardy and Venetia.</a:t>
            </a:r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He turns to Napoleon III to help fight against Austria</a:t>
            </a:r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/>
              <a:t> </a:t>
            </a:r>
            <a:r>
              <a:rPr lang="en-US" sz="3200" dirty="0" smtClean="0"/>
              <a:t>France and Sardinia defeat Austria in 1859 but </a:t>
            </a:r>
            <a:r>
              <a:rPr lang="en-US" sz="3200" i="1" dirty="0" smtClean="0"/>
              <a:t>Napoleon III decides that he cannot made enemies with the papal states to the South, so he makes a compromise with Austria: Northern Italy will only receive Lombardy (not Venetia)</a:t>
            </a:r>
            <a:r>
              <a:rPr lang="en-US" sz="3200" dirty="0" smtClean="0"/>
              <a:t>. Cavour resigns.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622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https://www.youtube.com/watch?v=fiUvF060u_4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5082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Tom Richey – Revolutions of 1848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04800" y="762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Sardinia-Piedmont: </a:t>
            </a:r>
            <a:r>
              <a:rPr lang="en-US" sz="6000" b="1" dirty="0" smtClean="0">
                <a:solidFill>
                  <a:srgbClr val="55C755"/>
                </a:solidFill>
                <a:latin typeface="UncialNarrow" pitchFamily="2" charset="0"/>
              </a:rPr>
              <a:t>The </a:t>
            </a: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“Magnet”</a:t>
            </a:r>
          </a:p>
        </p:txBody>
      </p:sp>
      <p:pic>
        <p:nvPicPr>
          <p:cNvPr id="14339" name="Picture 12"/>
          <p:cNvPicPr>
            <a:picLocks noChangeAspect="1" noChangeArrowheads="1"/>
          </p:cNvPicPr>
          <p:nvPr/>
        </p:nvPicPr>
        <p:blipFill>
          <a:blip r:embed="rId2" cstate="print"/>
          <a:srcRect l="3822" r="2548" b="1738"/>
          <a:stretch>
            <a:fillRect/>
          </a:stretch>
        </p:blipFill>
        <p:spPr bwMode="auto">
          <a:xfrm>
            <a:off x="609600" y="914400"/>
            <a:ext cx="4191000" cy="56446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4876800" y="2209800"/>
            <a:ext cx="3962400" cy="2652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  <a:t>Italian unification movement:</a:t>
            </a:r>
            <a:b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  <a:t/>
            </a:r>
            <a:b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n-US" sz="3600" b="1" i="1" dirty="0">
                <a:solidFill>
                  <a:srgbClr val="92D050"/>
                </a:solidFill>
                <a:latin typeface="Comic Sans MS" pitchFamily="66" charset="0"/>
                <a:sym typeface="Wingdings" pitchFamily="2" charset="2"/>
              </a:rPr>
              <a:t>Risorgimento </a:t>
            </a:r>
            <a:r>
              <a:rPr lang="en-US" sz="3600" b="1" dirty="0">
                <a:solidFill>
                  <a:srgbClr val="92D050"/>
                </a:solidFill>
                <a:latin typeface="Comic Sans MS" pitchFamily="66" charset="0"/>
                <a:sym typeface="Wingdings" pitchFamily="2" charset="2"/>
              </a:rPr>
              <a:t>[“Resurgence”]</a:t>
            </a:r>
            <a:endParaRPr lang="en-US" sz="36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Return of Cavour and Nationalist Support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8839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3200" dirty="0" smtClean="0"/>
              <a:t>Nationalists in Central Italy drive out the princes and call for unity with Sardinia.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Cavour returns in 1860 after nationalists in central Italy fuel the desire for unity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Cavour gains Napoleon’s favor again by ceding Savoy and Nice to France.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Italian nationalist and patriot Giuseppe Garibaldi leads Guerilla army of </a:t>
            </a:r>
            <a:r>
              <a:rPr lang="en-US" sz="3200" dirty="0" smtClean="0">
                <a:solidFill>
                  <a:srgbClr val="C00000"/>
                </a:solidFill>
              </a:rPr>
              <a:t>Red Shirts to liberate the kingdom of the Two </a:t>
            </a:r>
            <a:r>
              <a:rPr lang="en-US" sz="3200" dirty="0" err="1" smtClean="0">
                <a:solidFill>
                  <a:srgbClr val="C00000"/>
                </a:solidFill>
              </a:rPr>
              <a:t>Sicilies</a:t>
            </a:r>
            <a:r>
              <a:rPr lang="en-US" sz="3200" dirty="0" smtClean="0">
                <a:solidFill>
                  <a:srgbClr val="C00000"/>
                </a:solidFill>
              </a:rPr>
              <a:t> which were under the control of the papacy. Cavour sends armies to papal states  to occupy and help Red Shirts.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rgbClr val="55C755"/>
                </a:solidFill>
                <a:latin typeface="UncialNarrow" pitchFamily="2" charset="0"/>
              </a:rPr>
              <a:t>Garibaldi </a:t>
            </a:r>
            <a:r>
              <a:rPr lang="en-US" sz="5400" b="1" dirty="0">
                <a:solidFill>
                  <a:srgbClr val="55C755"/>
                </a:solidFill>
                <a:latin typeface="UncialNarrow" pitchFamily="2" charset="0"/>
              </a:rPr>
              <a:t>&amp; His “Red Shirts” Unite </a:t>
            </a:r>
            <a:br>
              <a:rPr lang="en-US" sz="5400" b="1" dirty="0">
                <a:solidFill>
                  <a:srgbClr val="55C755"/>
                </a:solidFill>
                <a:latin typeface="UncialNarrow" pitchFamily="2" charset="0"/>
              </a:rPr>
            </a:br>
            <a:r>
              <a:rPr lang="en-US" sz="5400" b="1" dirty="0">
                <a:solidFill>
                  <a:srgbClr val="55C755"/>
                </a:solidFill>
                <a:latin typeface="UncialNarrow" pitchFamily="2" charset="0"/>
              </a:rPr>
              <a:t>with Cavour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3883" b="1736"/>
          <a:stretch>
            <a:fillRect/>
          </a:stretch>
        </p:blipFill>
        <p:spPr bwMode="auto">
          <a:xfrm>
            <a:off x="4419600" y="990600"/>
            <a:ext cx="4114800" cy="5486400"/>
          </a:xfrm>
          <a:prstGeom prst="rect">
            <a:avLst/>
          </a:prstGeom>
          <a:noFill/>
          <a:ln w="9525">
            <a:solidFill>
              <a:srgbClr val="3FBF3F"/>
            </a:solidFill>
            <a:miter lim="800000"/>
            <a:headEnd/>
            <a:tailEnd/>
          </a:ln>
        </p:spPr>
      </p:pic>
      <p:sp>
        <p:nvSpPr>
          <p:cNvPr id="46085" name="Freeform 5"/>
          <p:cNvSpPr>
            <a:spLocks/>
          </p:cNvSpPr>
          <p:nvPr/>
        </p:nvSpPr>
        <p:spPr bwMode="auto">
          <a:xfrm>
            <a:off x="6858000" y="4343400"/>
            <a:ext cx="609600" cy="1295400"/>
          </a:xfrm>
          <a:custGeom>
            <a:avLst/>
            <a:gdLst>
              <a:gd name="T0" fmla="*/ 117079626 w 552"/>
              <a:gd name="T1" fmla="*/ 2147483647 h 768"/>
              <a:gd name="T2" fmla="*/ 585400443 w 552"/>
              <a:gd name="T3" fmla="*/ 2048415537 h 768"/>
              <a:gd name="T4" fmla="*/ 643940791 w 552"/>
              <a:gd name="T5" fmla="*/ 1502171422 h 768"/>
              <a:gd name="T6" fmla="*/ 643940791 w 552"/>
              <a:gd name="T7" fmla="*/ 1229047889 h 768"/>
              <a:gd name="T8" fmla="*/ 526859957 w 552"/>
              <a:gd name="T9" fmla="*/ 682803984 h 768"/>
              <a:gd name="T10" fmla="*/ 351240017 w 552"/>
              <a:gd name="T11" fmla="*/ 273121952 h 768"/>
              <a:gd name="T12" fmla="*/ 234160357 w 552"/>
              <a:gd name="T13" fmla="*/ 273121952 h 768"/>
              <a:gd name="T14" fmla="*/ 0 w 552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2"/>
              <a:gd name="T25" fmla="*/ 0 h 768"/>
              <a:gd name="T26" fmla="*/ 552 w 552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2" h="768">
                <a:moveTo>
                  <a:pt x="96" y="768"/>
                </a:moveTo>
                <a:cubicBezTo>
                  <a:pt x="252" y="764"/>
                  <a:pt x="408" y="760"/>
                  <a:pt x="480" y="720"/>
                </a:cubicBezTo>
                <a:cubicBezTo>
                  <a:pt x="552" y="680"/>
                  <a:pt x="520" y="576"/>
                  <a:pt x="528" y="528"/>
                </a:cubicBezTo>
                <a:cubicBezTo>
                  <a:pt x="536" y="480"/>
                  <a:pt x="544" y="480"/>
                  <a:pt x="528" y="432"/>
                </a:cubicBezTo>
                <a:cubicBezTo>
                  <a:pt x="512" y="384"/>
                  <a:pt x="472" y="296"/>
                  <a:pt x="432" y="240"/>
                </a:cubicBezTo>
                <a:cubicBezTo>
                  <a:pt x="392" y="184"/>
                  <a:pt x="328" y="120"/>
                  <a:pt x="288" y="96"/>
                </a:cubicBezTo>
                <a:cubicBezTo>
                  <a:pt x="248" y="72"/>
                  <a:pt x="240" y="112"/>
                  <a:pt x="192" y="96"/>
                </a:cubicBezTo>
                <a:cubicBezTo>
                  <a:pt x="144" y="80"/>
                  <a:pt x="32" y="1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485" name="Picture 6" descr="Garibaldi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143000" y="1981200"/>
            <a:ext cx="2362200" cy="39147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Unification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</a:rPr>
              <a:t> To keep peace with France, Cavour instead orders a vote for the people of the south to join Sardinia. Thus Italy was unified into one nation  by 1870 and became a parliamentary monarchy under King Victor Emmanuel.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rgbClr val="55C755"/>
                </a:solidFill>
                <a:latin typeface="UncialNarrow" pitchFamily="2" charset="0"/>
              </a:rPr>
              <a:t>French </a:t>
            </a:r>
            <a:r>
              <a:rPr lang="en-US" sz="6000" b="1" dirty="0">
                <a:solidFill>
                  <a:srgbClr val="55C755"/>
                </a:solidFill>
                <a:latin typeface="UncialNarrow" pitchFamily="2" charset="0"/>
              </a:rPr>
              <a:t>Troops Leave Rome, 1870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 l="3859" b="1492"/>
          <a:stretch>
            <a:fillRect/>
          </a:stretch>
        </p:blipFill>
        <p:spPr bwMode="auto">
          <a:xfrm>
            <a:off x="3810000" y="838200"/>
            <a:ext cx="4200525" cy="5562600"/>
          </a:xfrm>
          <a:prstGeom prst="rect">
            <a:avLst/>
          </a:prstGeom>
          <a:noFill/>
          <a:ln w="9525">
            <a:solidFill>
              <a:srgbClr val="3FBF3F"/>
            </a:solidFill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32766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93738" indent="-6937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r>
              <a:rPr lang="en-US" sz="3200" b="1" dirty="0">
                <a:latin typeface="Comic Sans MS" pitchFamily="66" charset="0"/>
              </a:rPr>
              <a:t>Italy is united!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55C755"/>
                </a:solidFill>
                <a:latin typeface="UncialNarrow" pitchFamily="2" charset="0"/>
              </a:rPr>
              <a:t>A Unified Peninsula!</a:t>
            </a:r>
          </a:p>
        </p:txBody>
      </p:sp>
      <p:pic>
        <p:nvPicPr>
          <p:cNvPr id="22531" name="Picture 4" descr="Garibaldi &amp; Victor Emmanuel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4419600" y="1371600"/>
            <a:ext cx="4340225" cy="5181600"/>
          </a:xfrm>
          <a:prstGeom prst="rect">
            <a:avLst/>
          </a:prstGeom>
          <a:noFill/>
          <a:ln w="9525">
            <a:solidFill>
              <a:srgbClr val="3FBF3F"/>
            </a:solidFill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57200" y="1779588"/>
            <a:ext cx="358140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</a:pPr>
            <a:r>
              <a:rPr lang="en-US" sz="3200" dirty="0"/>
              <a:t>A contemporary British cartoon, entitled "Right Leg in the Boot at Last," shows Garibaldi helping Victor Emmanuel put on the Italian boot.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zum.de/whkmla/histatlas/italy/itun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599" y="0"/>
            <a:ext cx="9982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1336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https://www.youtube.com/watch?v=9SjTNUJgrqY&amp;feature=iv&amp;src_vid=1leV_OY3BeA&amp;annotation_id=annotation_3351424463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Tom Richey – Italy (1848)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https://www.youtube.com/watch?v=wl4Us_lUJeA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Paul </a:t>
            </a:r>
            <a:r>
              <a:rPr lang="en-US" sz="2400" dirty="0" err="1" smtClean="0"/>
              <a:t>Sargent</a:t>
            </a:r>
            <a:r>
              <a:rPr lang="en-US" sz="2400" dirty="0" smtClean="0"/>
              <a:t> – Italian Unification</a:t>
            </a: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943600" cy="359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FFE67D"/>
                  </a:outerShdw>
                </a:effectLst>
                <a:latin typeface="Jacques"/>
              </a:rPr>
              <a:t>German</a:t>
            </a:r>
          </a:p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FFE67D"/>
                  </a:outerShdw>
                </a:effectLst>
                <a:latin typeface="Jacques"/>
              </a:rPr>
              <a:t>Unification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EC6704"/>
                </a:solidFill>
                <a:latin typeface="UncialNarrow" pitchFamily="2" charset="0"/>
              </a:rPr>
              <a:t>Prussia/Austria Rivalry</a:t>
            </a:r>
          </a:p>
        </p:txBody>
      </p:sp>
      <p:pic>
        <p:nvPicPr>
          <p:cNvPr id="26627" name="Picture 3" descr="map-unification of Germany-1big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57200" y="609600"/>
            <a:ext cx="8056693" cy="5984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dirty="0" smtClean="0"/>
              <a:t>Why Revolutions in Europe?</a:t>
            </a:r>
            <a:br>
              <a:rPr lang="en-US" altLang="en-US" sz="5400" dirty="0" smtClean="0"/>
            </a:br>
            <a:endParaRPr lang="en-US" altLang="en-US" sz="5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Causes:</a:t>
            </a:r>
          </a:p>
          <a:p>
            <a:pPr lvl="1" eaLnBrk="1" hangingPunct="1"/>
            <a:r>
              <a:rPr lang="en-US" altLang="en-US" sz="3600" dirty="0" smtClean="0"/>
              <a:t>Resentment over Conservative policies of Congress of Vienna</a:t>
            </a:r>
          </a:p>
          <a:p>
            <a:pPr lvl="1" eaLnBrk="1" hangingPunct="1"/>
            <a:r>
              <a:rPr lang="en-US" altLang="en-US" sz="3600" dirty="0" smtClean="0"/>
              <a:t>Hunger</a:t>
            </a:r>
          </a:p>
          <a:p>
            <a:pPr lvl="1" eaLnBrk="1" hangingPunct="1"/>
            <a:r>
              <a:rPr lang="en-US" altLang="en-US" sz="3600" dirty="0" smtClean="0"/>
              <a:t>Nationalism</a:t>
            </a:r>
          </a:p>
          <a:p>
            <a:pPr lvl="1" eaLnBrk="1" hangingPunct="1"/>
            <a:r>
              <a:rPr lang="en-US" altLang="en-US" sz="3600" dirty="0" smtClean="0"/>
              <a:t>Influence of Socialist economic policies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>
                <a:solidFill>
                  <a:srgbClr val="EC6704"/>
                </a:solidFill>
                <a:latin typeface="UncialNarrow" pitchFamily="2" charset="0"/>
              </a:rPr>
              <a:t>Zollverein, </a:t>
            </a:r>
            <a:r>
              <a:rPr lang="en-US" sz="4000" b="1">
                <a:solidFill>
                  <a:srgbClr val="EC6704"/>
                </a:solidFill>
                <a:latin typeface="UncialNarrow" pitchFamily="2" charset="0"/>
              </a:rPr>
              <a:t>1834</a:t>
            </a:r>
          </a:p>
        </p:txBody>
      </p:sp>
      <p:pic>
        <p:nvPicPr>
          <p:cNvPr id="25603" name="Picture 4" descr="Zollverei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990600" y="685800"/>
            <a:ext cx="7192938" cy="58356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6600" smtClean="0"/>
              <a:t>Germany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9916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39 different “countries”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Loose confederation made at Congress at Vienna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1</a:t>
            </a:r>
            <a:r>
              <a:rPr lang="en-US" altLang="en-US" sz="3200" baseline="30000" dirty="0" smtClean="0"/>
              <a:t>st</a:t>
            </a:r>
            <a:r>
              <a:rPr lang="en-US" altLang="en-US" sz="3200" dirty="0" smtClean="0"/>
              <a:t> step toward unification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Diet- all German parliament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Powerless- no army to enforce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Could NOT make laws w/out total approval (Prussia &amp; Austria)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smtClean="0"/>
              <a:t>Germany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Liberals and nationalists wanted unity</a:t>
            </a:r>
          </a:p>
          <a:p>
            <a:pPr eaLnBrk="1" hangingPunct="1"/>
            <a:r>
              <a:rPr lang="en-US" altLang="en-US" sz="3600" dirty="0" smtClean="0"/>
              <a:t>1815 Austria was most powerful state</a:t>
            </a:r>
          </a:p>
          <a:p>
            <a:pPr eaLnBrk="1" hangingPunct="1"/>
            <a:r>
              <a:rPr lang="en-US" altLang="en-US" sz="3600" dirty="0" smtClean="0"/>
              <a:t>Germans most dominant national group</a:t>
            </a:r>
          </a:p>
          <a:p>
            <a:pPr lvl="1" eaLnBrk="1" hangingPunct="1"/>
            <a:r>
              <a:rPr lang="en-US" altLang="en-US" sz="3200" dirty="0" smtClean="0"/>
              <a:t>Political, military leaders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62000" y="273050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EC6704"/>
                </a:solidFill>
                <a:latin typeface="UncialNarrow" pitchFamily="2" charset="0"/>
              </a:rPr>
              <a:t>Kaiser Wilhelm I</a:t>
            </a:r>
          </a:p>
        </p:txBody>
      </p:sp>
      <p:pic>
        <p:nvPicPr>
          <p:cNvPr id="28675" name="Picture 3" descr="wilhelm1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2982913" y="1371600"/>
            <a:ext cx="3341687" cy="5029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Prussia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Conservative </a:t>
            </a:r>
          </a:p>
          <a:p>
            <a:pPr lvl="1" eaLnBrk="1" hangingPunct="1"/>
            <a:r>
              <a:rPr lang="en-US" altLang="en-US" sz="3200" dirty="0" smtClean="0"/>
              <a:t>Most adult men voted</a:t>
            </a:r>
          </a:p>
          <a:p>
            <a:pPr lvl="1" eaLnBrk="1" hangingPunct="1"/>
            <a:r>
              <a:rPr lang="en-US" altLang="en-US" sz="3200" dirty="0" smtClean="0"/>
              <a:t>Parliament had little power</a:t>
            </a:r>
          </a:p>
          <a:p>
            <a:pPr lvl="1" eaLnBrk="1" hangingPunct="1"/>
            <a:r>
              <a:rPr lang="en-US" altLang="en-US" sz="3200" dirty="0" smtClean="0"/>
              <a:t>King Wilhelm I (Hohenzollern)- almost unlimited power, ministers wealthy landlords</a:t>
            </a:r>
          </a:p>
          <a:p>
            <a:pPr lvl="1" eaLnBrk="1" hangingPunct="1"/>
            <a:r>
              <a:rPr lang="en-US" altLang="en-US" sz="3200" dirty="0" smtClean="0"/>
              <a:t>Middle class little political power</a:t>
            </a:r>
          </a:p>
          <a:p>
            <a:pPr lvl="1" eaLnBrk="1" hangingPunct="1"/>
            <a:r>
              <a:rPr lang="en-US" altLang="en-US" sz="3200" dirty="0" smtClean="0"/>
              <a:t>1862 Wilhelm I names Bismarck PM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Bismarck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Goal: make Prussia head of United Germany</a:t>
            </a:r>
          </a:p>
          <a:p>
            <a:pPr lvl="1" eaLnBrk="1" hangingPunct="1"/>
            <a:r>
              <a:rPr lang="en-US" altLang="en-US" dirty="0" smtClean="0"/>
              <a:t>Austria main rival</a:t>
            </a:r>
          </a:p>
          <a:p>
            <a:pPr eaLnBrk="1" hangingPunct="1"/>
            <a:r>
              <a:rPr lang="en-US" altLang="en-US" dirty="0" smtClean="0"/>
              <a:t>Unite Germany by “blood and iron”</a:t>
            </a:r>
          </a:p>
          <a:p>
            <a:pPr lvl="1" eaLnBrk="1" hangingPunct="1"/>
            <a:r>
              <a:rPr lang="en-US" altLang="en-US" dirty="0" smtClean="0"/>
              <a:t>Unification through war</a:t>
            </a:r>
          </a:p>
        </p:txBody>
      </p:sp>
      <p:pic>
        <p:nvPicPr>
          <p:cNvPr id="4" name="Picture 2" descr="C:\WINDOWS\Bismar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971800"/>
            <a:ext cx="312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EC6704"/>
                </a:solidFill>
                <a:latin typeface="UncialNarrow" pitchFamily="2" charset="0"/>
              </a:rPr>
              <a:t>Chancellor Otto von Bismarck</a:t>
            </a:r>
          </a:p>
        </p:txBody>
      </p:sp>
      <p:pic>
        <p:nvPicPr>
          <p:cNvPr id="36867" name="Picture 3" descr="otto-bismar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2795588" cy="30876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36868" name="Picture 4" descr="b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048000"/>
            <a:ext cx="2438400" cy="3429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657600" y="51054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  <a:t>“Blood</a:t>
            </a:r>
            <a:b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  <a:t>&amp;</a:t>
            </a:r>
            <a:b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  <a:t>Iron”</a:t>
            </a:r>
          </a:p>
        </p:txBody>
      </p:sp>
      <p:pic>
        <p:nvPicPr>
          <p:cNvPr id="36870" name="Picture 6" descr="bismarck3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1000" y="3094038"/>
            <a:ext cx="2592388" cy="32305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28600" y="2392363"/>
            <a:ext cx="2819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err="1">
                <a:solidFill>
                  <a:srgbClr val="92D050"/>
                </a:solidFill>
                <a:latin typeface="Comic Sans MS" pitchFamily="66" charset="0"/>
              </a:rPr>
              <a:t>Realpolitik</a:t>
            </a:r>
            <a:endParaRPr lang="en-US" sz="3200" b="1" i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477000" y="1905000"/>
            <a:ext cx="243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  <a:t>The “Iron</a:t>
            </a:r>
            <a:b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92D050"/>
                </a:solidFill>
                <a:latin typeface="Comic Sans MS" pitchFamily="66" charset="0"/>
              </a:rPr>
              <a:t>Chancellor”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1" grpId="0"/>
      <p:bldP spid="3687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 smtClean="0"/>
              <a:t>The First Step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3581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Increase Prussia’s power</a:t>
            </a:r>
          </a:p>
          <a:p>
            <a:pPr eaLnBrk="1" hangingPunct="1"/>
            <a:r>
              <a:rPr lang="en-US" altLang="en-US" sz="3600" dirty="0" smtClean="0"/>
              <a:t>1864 war with Denmark</a:t>
            </a:r>
          </a:p>
          <a:p>
            <a:pPr lvl="1" eaLnBrk="1" hangingPunct="1"/>
            <a:r>
              <a:rPr lang="en-US" altLang="en-US" sz="3200" dirty="0" smtClean="0"/>
              <a:t>Gain Schleswig &amp; Holstein- Germans lived there</a:t>
            </a:r>
          </a:p>
          <a:p>
            <a:pPr lvl="1" eaLnBrk="1" hangingPunct="1"/>
            <a:r>
              <a:rPr lang="en-US" altLang="en-US" sz="3200" dirty="0" smtClean="0"/>
              <a:t>builds Prussian pride, respect from other Germans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3200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EC6704"/>
                </a:solidFill>
                <a:latin typeface="UncialNarrow" pitchFamily="2" charset="0"/>
              </a:rPr>
              <a:t>Step #1: </a:t>
            </a:r>
            <a:br>
              <a:rPr lang="en-US" sz="6600" b="1" dirty="0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6600" b="1" dirty="0" smtClean="0">
                <a:solidFill>
                  <a:srgbClr val="EC6704"/>
                </a:solidFill>
                <a:latin typeface="UncialNarrow" pitchFamily="2" charset="0"/>
              </a:rPr>
              <a:t>The </a:t>
            </a:r>
            <a:r>
              <a:rPr lang="en-US" sz="6600" b="1" dirty="0">
                <a:solidFill>
                  <a:srgbClr val="EC6704"/>
                </a:solidFill>
                <a:latin typeface="UncialNarrow" pitchFamily="2" charset="0"/>
              </a:rPr>
              <a:t>Danish War</a:t>
            </a:r>
            <a:br>
              <a:rPr lang="en-US" sz="6600" b="1" dirty="0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5400" b="1" dirty="0">
                <a:solidFill>
                  <a:srgbClr val="EC6704"/>
                </a:solidFill>
                <a:latin typeface="UncialNarrow" pitchFamily="2" charset="0"/>
              </a:rPr>
              <a:t>[1864]</a:t>
            </a:r>
          </a:p>
        </p:txBody>
      </p:sp>
      <p:pic>
        <p:nvPicPr>
          <p:cNvPr id="34819" name="Picture 6" descr="map-Prus-Aust-Danish War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114800" y="304800"/>
            <a:ext cx="4413250" cy="632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The Peace of</a:t>
            </a:r>
            <a:br>
              <a:rPr lang="en-US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Vienna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historyhome.co.uk/europe/pictures/germ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78034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Why Failure?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6172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Groups can’t agree how to run</a:t>
            </a:r>
          </a:p>
          <a:p>
            <a:pPr lvl="1" eaLnBrk="1" hangingPunct="1"/>
            <a:r>
              <a:rPr lang="en-US" altLang="en-US" sz="3600" dirty="0" smtClean="0"/>
              <a:t>Middle class &amp; workers</a:t>
            </a:r>
          </a:p>
          <a:p>
            <a:pPr eaLnBrk="1" hangingPunct="1"/>
            <a:r>
              <a:rPr lang="en-US" altLang="en-US" sz="4000" dirty="0" smtClean="0"/>
              <a:t>Conservative monarchs remove workers from revolution (destroy coalitions)</a:t>
            </a:r>
          </a:p>
          <a:p>
            <a:pPr lvl="1" eaLnBrk="1" hangingPunct="1"/>
            <a:r>
              <a:rPr lang="en-US" altLang="en-US" sz="3600" dirty="0" smtClean="0"/>
              <a:t>Labor laws &amp; social reform</a:t>
            </a:r>
          </a:p>
          <a:p>
            <a:pPr eaLnBrk="1" hangingPunct="1"/>
            <a:r>
              <a:rPr lang="en-US" altLang="en-US" sz="4000" dirty="0" smtClean="0"/>
              <a:t>Middle class no support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7772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EC6704"/>
                </a:solidFill>
                <a:latin typeface="UncialNarrow" pitchFamily="2" charset="0"/>
              </a:rPr>
              <a:t>Step #2:  Austro-Prussian War </a:t>
            </a:r>
            <a:r>
              <a:rPr lang="en-US" sz="6000" b="1" dirty="0">
                <a:solidFill>
                  <a:srgbClr val="EC6704"/>
                </a:solidFill>
                <a:latin typeface="UncialNarrow" pitchFamily="2" charset="0"/>
              </a:rPr>
              <a:t>[Seven Weeks’ War], 1866</a:t>
            </a:r>
          </a:p>
        </p:txBody>
      </p:sp>
      <p:pic>
        <p:nvPicPr>
          <p:cNvPr id="35843" name="Picture 7" descr="cartoon-Harpers-Austro-Prussian War - Denmark Avenged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b="4546"/>
          <a:stretch>
            <a:fillRect/>
          </a:stretch>
        </p:blipFill>
        <p:spPr bwMode="auto">
          <a:xfrm>
            <a:off x="5257800" y="1828800"/>
            <a:ext cx="3521075" cy="48006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381000" y="3657600"/>
            <a:ext cx="1143000" cy="609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 wrap="none" anchor="ctr"/>
          <a:lstStyle/>
          <a:p>
            <a:pPr algn="ctr"/>
            <a:r>
              <a:rPr lang="en-US" sz="1800" b="1" dirty="0">
                <a:latin typeface="Comic Sans MS" pitchFamily="66" charset="0"/>
              </a:rPr>
              <a:t>Prussia</a:t>
            </a:r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3505200" y="4343400"/>
            <a:ext cx="1143000" cy="609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en-US" sz="1800" b="1">
                <a:latin typeface="Comic Sans MS" pitchFamily="66" charset="0"/>
              </a:rPr>
              <a:t>Austria</a:t>
            </a:r>
          </a:p>
        </p:txBody>
      </p:sp>
      <p:pic>
        <p:nvPicPr>
          <p:cNvPr id="35846" name="Picture 13" descr="map-UnificationOfGermany-1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l="23489" r="57718" b="76923"/>
          <a:stretch>
            <a:fillRect/>
          </a:stretch>
        </p:blipFill>
        <p:spPr bwMode="auto">
          <a:xfrm>
            <a:off x="1828800" y="2819400"/>
            <a:ext cx="1371600" cy="2209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5847" name="Line 12"/>
          <p:cNvSpPr>
            <a:spLocks noChangeShapeType="1"/>
          </p:cNvSpPr>
          <p:nvPr/>
        </p:nvSpPr>
        <p:spPr bwMode="auto">
          <a:xfrm flipH="1">
            <a:off x="2667000" y="47244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1600200" y="3886200"/>
            <a:ext cx="68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 smtClean="0"/>
              <a:t>Alliances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8486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Russia- supported suppression of Polish Revolt</a:t>
            </a:r>
          </a:p>
          <a:p>
            <a:pPr eaLnBrk="1" hangingPunct="1"/>
            <a:r>
              <a:rPr lang="en-US" altLang="en-US" dirty="0" smtClean="0"/>
              <a:t>France- neutral in Austro-Prussian conflict</a:t>
            </a:r>
          </a:p>
          <a:p>
            <a:pPr eaLnBrk="1" hangingPunct="1"/>
            <a:r>
              <a:rPr lang="en-US" altLang="en-US" dirty="0" smtClean="0"/>
              <a:t>Italy- would give Venetia to them in exchange for attacking Austria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sz="5400" dirty="0" smtClean="0"/>
              <a:t>7 Weeks War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839200" cy="3581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1866 Bismarck provokes war with Austria </a:t>
            </a:r>
          </a:p>
          <a:p>
            <a:pPr eaLnBrk="1" hangingPunct="1"/>
            <a:r>
              <a:rPr lang="en-US" altLang="en-US" dirty="0" smtClean="0"/>
              <a:t>RRs – Prussian military moves faster than Austrian</a:t>
            </a:r>
          </a:p>
          <a:p>
            <a:pPr eaLnBrk="1" hangingPunct="1"/>
            <a:r>
              <a:rPr lang="en-US" altLang="en-US" dirty="0" smtClean="0"/>
              <a:t>Prussia uses superior training and equipment</a:t>
            </a:r>
          </a:p>
          <a:p>
            <a:pPr eaLnBrk="1" hangingPunct="1"/>
            <a:r>
              <a:rPr lang="en-US" altLang="en-US" dirty="0" smtClean="0"/>
              <a:t>Austria loses</a:t>
            </a:r>
          </a:p>
          <a:p>
            <a:pPr eaLnBrk="1" hangingPunct="1"/>
            <a:r>
              <a:rPr lang="en-US" altLang="en-US" dirty="0" smtClean="0"/>
              <a:t>Austria lost land to Prussia, Venetia to Italy</a:t>
            </a:r>
          </a:p>
          <a:p>
            <a:pPr eaLnBrk="1" hangingPunct="1"/>
            <a:r>
              <a:rPr lang="en-US" altLang="en-US" dirty="0" smtClean="0"/>
              <a:t>Austria forced out of German Confederation </a:t>
            </a:r>
          </a:p>
          <a:p>
            <a:pPr eaLnBrk="1" hangingPunct="1"/>
            <a:r>
              <a:rPr lang="en-US" altLang="en-US" dirty="0" smtClean="0"/>
              <a:t>Prussia controlled N. Germany</a:t>
            </a:r>
          </a:p>
          <a:p>
            <a:pPr lvl="1" eaLnBrk="1" hangingPunct="1"/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time- East and West Prussian Kingdoms joined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EC6704"/>
                </a:solidFill>
                <a:latin typeface="UncialNarrow" pitchFamily="2" charset="0"/>
              </a:rPr>
              <a:t>Step #3:  Creation of the Northern German Confederation, 1867</a:t>
            </a:r>
          </a:p>
        </p:txBody>
      </p:sp>
      <p:pic>
        <p:nvPicPr>
          <p:cNvPr id="36867" name="Picture 4" descr="History of the 19th Century in Political Cartoon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914400" y="2362200"/>
            <a:ext cx="3048000" cy="19859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2000" y="2133600"/>
            <a:ext cx="4343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4675" indent="-574675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4"/>
              </a:buBlip>
            </a:pPr>
            <a:r>
              <a:rPr lang="en-US" sz="2800" b="1" dirty="0">
                <a:solidFill>
                  <a:schemeClr val="bg1"/>
                </a:solidFill>
              </a:rPr>
              <a:t>Shortly following the victory of Prussia, Bismarck eliminated the Austrian led German Confederation.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838200" y="5045075"/>
            <a:ext cx="777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4"/>
              </a:buBlip>
            </a:pPr>
            <a:r>
              <a:rPr lang="en-US" sz="2800" b="1" dirty="0">
                <a:solidFill>
                  <a:schemeClr val="bg1"/>
                </a:solidFill>
              </a:rPr>
              <a:t>He then established a new North German Confederation which Prussia could control </a:t>
            </a:r>
            <a:r>
              <a:rPr lang="en-US" sz="28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FFFF00"/>
                </a:solidFill>
                <a:sym typeface="Wingdings" pitchFamily="2" charset="2"/>
              </a:rPr>
              <a:t>Peace of Prague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historyhome.co.uk/europe/pictures/germ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78034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Problems Remain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81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1867 Remaining N. German states join Ger. Confederation</a:t>
            </a:r>
          </a:p>
          <a:p>
            <a:pPr lvl="1" eaLnBrk="1" hangingPunct="1"/>
            <a:r>
              <a:rPr lang="en-US" altLang="en-US" dirty="0" smtClean="0"/>
              <a:t>Prussia dominates</a:t>
            </a:r>
          </a:p>
          <a:p>
            <a:pPr eaLnBrk="1" hangingPunct="1"/>
            <a:r>
              <a:rPr lang="en-US" altLang="en-US" dirty="0" smtClean="0"/>
              <a:t>North and South still not divided</a:t>
            </a:r>
          </a:p>
          <a:p>
            <a:pPr lvl="1" eaLnBrk="1" hangingPunct="1"/>
            <a:r>
              <a:rPr lang="en-US" altLang="en-US" dirty="0" smtClean="0"/>
              <a:t>N.- Protestant</a:t>
            </a:r>
          </a:p>
          <a:p>
            <a:pPr lvl="1" eaLnBrk="1" hangingPunct="1"/>
            <a:r>
              <a:rPr lang="en-US" altLang="en-US" dirty="0" smtClean="0"/>
              <a:t>S.- Catholic (fear of domination)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8000" dirty="0" smtClean="0"/>
              <a:t>Franco-Prussian War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Bismarck’s Plan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3581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Outside threat bring S. Germany in </a:t>
            </a:r>
          </a:p>
          <a:p>
            <a:pPr lvl="1" eaLnBrk="1" hangingPunct="1"/>
            <a:r>
              <a:rPr lang="en-US" altLang="en-US" dirty="0" smtClean="0"/>
              <a:t>France was outside threat because of Catholic unity and because Bismarck wants to flex new German muscles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52400" y="0"/>
            <a:ext cx="8382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600" b="1" dirty="0">
                <a:solidFill>
                  <a:srgbClr val="EC6704"/>
                </a:solidFill>
                <a:latin typeface="UncialNarrow" pitchFamily="2" charset="0"/>
              </a:rPr>
              <a:t>Step #4: Ems Dispatch </a:t>
            </a:r>
            <a:r>
              <a:rPr lang="en-US" sz="3400" b="1" dirty="0">
                <a:solidFill>
                  <a:srgbClr val="EC6704"/>
                </a:solidFill>
                <a:latin typeface="UncialNarrow" pitchFamily="2" charset="0"/>
              </a:rPr>
              <a:t>[1870]:</a:t>
            </a:r>
            <a:r>
              <a:rPr lang="en-US" sz="4600" b="1" dirty="0">
                <a:solidFill>
                  <a:srgbClr val="EC6704"/>
                </a:solidFill>
                <a:latin typeface="UncialNarrow" pitchFamily="2" charset="0"/>
              </a:rPr>
              <a:t>  </a:t>
            </a:r>
            <a:br>
              <a:rPr lang="en-US" sz="4600" b="1" dirty="0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4200" b="1" dirty="0">
                <a:solidFill>
                  <a:srgbClr val="EC6704"/>
                </a:solidFill>
                <a:latin typeface="UncialNarrow" pitchFamily="2" charset="0"/>
              </a:rPr>
              <a:t>Catalyst for War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28600" y="1202606"/>
            <a:ext cx="8763000" cy="56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2"/>
              </a:buBlip>
            </a:pPr>
            <a:r>
              <a:rPr lang="en-US" sz="2500" dirty="0"/>
              <a:t>1868 revolt in </a:t>
            </a:r>
            <a:r>
              <a:rPr lang="en-US" sz="2500" dirty="0" smtClean="0"/>
              <a:t>Spain and Queen 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</a:pPr>
            <a:r>
              <a:rPr lang="en-US" sz="2500" dirty="0" smtClean="0"/>
              <a:t>is overthrown.</a:t>
            </a:r>
            <a:endParaRPr lang="en-US" sz="2500" dirty="0"/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2"/>
              </a:buBlip>
            </a:pPr>
            <a:r>
              <a:rPr lang="en-US" sz="2500" dirty="0"/>
              <a:t>Spanish leaders wanted</a:t>
            </a:r>
            <a:br>
              <a:rPr lang="en-US" sz="2500" dirty="0"/>
            </a:br>
            <a:r>
              <a:rPr lang="en-US" sz="2500" dirty="0"/>
              <a:t>Prince Leopold von </a:t>
            </a:r>
            <a:r>
              <a:rPr lang="en-US" sz="2500" dirty="0" smtClean="0"/>
              <a:t>Hohenzollern. [</a:t>
            </a:r>
            <a:r>
              <a:rPr lang="en-US" sz="2500" dirty="0"/>
              <a:t>a cousin to the Kaiser &amp; </a:t>
            </a:r>
            <a:r>
              <a:rPr lang="en-US" sz="2500" dirty="0" smtClean="0"/>
              <a:t>a Catholic</a:t>
            </a:r>
            <a:r>
              <a:rPr lang="en-US" sz="2500" dirty="0"/>
              <a:t>], as their new king.</a:t>
            </a:r>
          </a:p>
          <a:p>
            <a:pPr marL="515938" lvl="1" indent="-515938">
              <a:spcBef>
                <a:spcPct val="50000"/>
              </a:spcBef>
              <a:buClr>
                <a:srgbClr val="FFCC00"/>
              </a:buClr>
              <a:buBlip>
                <a:blip r:embed="rId2"/>
              </a:buBlip>
            </a:pPr>
            <a:r>
              <a:rPr lang="en-US" sz="2500" dirty="0"/>
              <a:t>France protested </a:t>
            </a:r>
            <a:r>
              <a:rPr lang="en-US" sz="2500" dirty="0" smtClean="0"/>
              <a:t>[</a:t>
            </a:r>
            <a:r>
              <a:rPr lang="en-US" altLang="en-US" sz="2400" dirty="0" smtClean="0"/>
              <a:t>afraid to be surrounded by Hohenzollern family]</a:t>
            </a:r>
            <a:endParaRPr lang="en-US" altLang="en-US" dirty="0" smtClean="0"/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2"/>
              </a:buBlip>
            </a:pPr>
            <a:r>
              <a:rPr lang="en-US" sz="2500" dirty="0" smtClean="0"/>
              <a:t>The French </a:t>
            </a:r>
            <a:r>
              <a:rPr lang="en-US" sz="2500" dirty="0"/>
              <a:t>Ambassador asked the Kaiser at Ems to apologize to Nap. III for supporting Leopold.</a:t>
            </a:r>
          </a:p>
          <a:p>
            <a:pPr marL="515938" indent="-515938" algn="l">
              <a:spcBef>
                <a:spcPct val="50000"/>
              </a:spcBef>
              <a:buClr>
                <a:srgbClr val="FFCC00"/>
              </a:buClr>
              <a:buFont typeface="Wingdings" pitchFamily="2" charset="2"/>
              <a:buBlip>
                <a:blip r:embed="rId2"/>
              </a:buBlip>
            </a:pPr>
            <a:r>
              <a:rPr lang="en-US" sz="2500" dirty="0"/>
              <a:t>Bismarck “doctored” the telegram from Wilhelm to the French Ambassador to make it seem as though the Kaiser had insulted Napoleon III.</a:t>
            </a:r>
          </a:p>
        </p:txBody>
      </p:sp>
      <p:pic>
        <p:nvPicPr>
          <p:cNvPr id="37892" name="Picture 5" descr="Ems Dispatch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562600" y="533400"/>
            <a:ext cx="3179953" cy="20574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EC6704"/>
                </a:solidFill>
                <a:latin typeface="UncialNarrow" pitchFamily="2" charset="0"/>
              </a:rPr>
              <a:t>Step #5:  Franco-Prussian War</a:t>
            </a:r>
            <a:br>
              <a:rPr lang="en-US" sz="6600" b="1" dirty="0">
                <a:solidFill>
                  <a:srgbClr val="EC6704"/>
                </a:solidFill>
                <a:latin typeface="UncialNarrow" pitchFamily="2" charset="0"/>
              </a:rPr>
            </a:br>
            <a:r>
              <a:rPr lang="en-US" sz="5400" b="1" dirty="0">
                <a:solidFill>
                  <a:srgbClr val="EC6704"/>
                </a:solidFill>
                <a:latin typeface="UncialNarrow" pitchFamily="2" charset="0"/>
              </a:rPr>
              <a:t>[1870-1871]</a:t>
            </a:r>
          </a:p>
        </p:txBody>
      </p:sp>
      <p:pic>
        <p:nvPicPr>
          <p:cNvPr id="38915" name="Picture 5" descr="francoprussianwarmap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609600" y="2514600"/>
            <a:ext cx="4191000" cy="30099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914400" y="2971800"/>
            <a:ext cx="7620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47" name="Picture 7" descr="germans abusing french"/>
          <p:cNvPicPr>
            <a:picLocks noChangeAspect="1" noChangeArrowheads="1"/>
          </p:cNvPicPr>
          <p:nvPr/>
        </p:nvPicPr>
        <p:blipFill>
          <a:blip r:embed="rId3" cstate="print"/>
          <a:srcRect l="4626" t="30167" r="53079" b="4643"/>
          <a:stretch>
            <a:fillRect/>
          </a:stretch>
        </p:blipFill>
        <p:spPr bwMode="auto">
          <a:xfrm>
            <a:off x="5715000" y="1524000"/>
            <a:ext cx="2971800" cy="44196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German soldiers “abusing”</a:t>
            </a:r>
            <a:br>
              <a:rPr lang="en-US" b="1" dirty="0"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 the French.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France</a:t>
            </a:r>
            <a:endParaRPr lang="en-US" sz="5400" b="1" dirty="0"/>
          </a:p>
        </p:txBody>
      </p:sp>
      <p:pic>
        <p:nvPicPr>
          <p:cNvPr id="66562" name="Picture 2" descr="http://upload.wikimedia.org/wikipedia/commons/thumb/e/e4/France_Flag_Map.svg/1045px-France_Flag_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842421" cy="474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War Starts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534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June 19, 1870- France declares war on Prussia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Prussian armies pour into France before France can mobilize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Sept. 1870- main French fort surrounded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4 months later French give in to hunger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WINDOWS\DESKTOP\FPwa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WordArt 3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0010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Franco-Prussian War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WINDOWS\DESKTOP\FPwa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848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Germans in Paris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War Ends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3581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France paid Prussia 5 billion francs</a:t>
            </a:r>
          </a:p>
          <a:p>
            <a:pPr eaLnBrk="1" hangingPunct="1"/>
            <a:r>
              <a:rPr lang="en-US" altLang="en-US" dirty="0" smtClean="0"/>
              <a:t>France gives up Alsace-Lorraine (coal and iron)</a:t>
            </a:r>
          </a:p>
          <a:p>
            <a:pPr eaLnBrk="1" hangingPunct="1"/>
            <a:r>
              <a:rPr lang="en-US" altLang="en-US" dirty="0" smtClean="0"/>
              <a:t>Final step in Unification</a:t>
            </a:r>
          </a:p>
          <a:p>
            <a:pPr lvl="1" eaLnBrk="1" hangingPunct="1"/>
            <a:r>
              <a:rPr lang="en-US" altLang="en-US" dirty="0" smtClean="0"/>
              <a:t>Nationalism </a:t>
            </a:r>
          </a:p>
          <a:p>
            <a:pPr eaLnBrk="1" hangingPunct="1"/>
            <a:r>
              <a:rPr lang="en-US" altLang="en-US" dirty="0" smtClean="0"/>
              <a:t>Jan. 18, 1871- Wilhelm I of Prussia crowned Kaiser (2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 Reich)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9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EC6704"/>
                </a:solidFill>
                <a:latin typeface="UncialNarrow" pitchFamily="2" charset="0"/>
              </a:rPr>
              <a:t>Treaty of Frankfurt </a:t>
            </a:r>
            <a:r>
              <a:rPr lang="en-US" sz="4000" b="1">
                <a:solidFill>
                  <a:srgbClr val="EC6704"/>
                </a:solidFill>
                <a:latin typeface="UncialNarrow" pitchFamily="2" charset="0"/>
              </a:rPr>
              <a:t>[1871]</a:t>
            </a:r>
            <a:endParaRPr lang="en-US" sz="3400" b="1">
              <a:solidFill>
                <a:srgbClr val="EC6704"/>
              </a:solidFill>
              <a:latin typeface="UncialNarrow" pitchFamily="2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609600" y="1219200"/>
            <a:ext cx="8001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 algn="l">
              <a:buClr>
                <a:srgbClr val="FFCC00"/>
              </a:buClr>
              <a:buFont typeface="Wingdings" pitchFamily="2" charset="2"/>
              <a:buBlip>
                <a:blip r:embed="rId2"/>
              </a:buBlip>
            </a:pPr>
            <a:r>
              <a:rPr lang="en-US" sz="2800" dirty="0"/>
              <a:t>The Second French Empire collapsed and was replaced by the Third French Empire</a:t>
            </a:r>
            <a:r>
              <a:rPr lang="en-US" sz="2800" dirty="0" smtClean="0"/>
              <a:t>.</a:t>
            </a:r>
          </a:p>
          <a:p>
            <a:pPr marL="515938" indent="-515938" algn="l">
              <a:buClr>
                <a:srgbClr val="FFCC00"/>
              </a:buClr>
            </a:pPr>
            <a:endParaRPr lang="en-US" sz="2800" dirty="0"/>
          </a:p>
          <a:p>
            <a:pPr marL="515938" indent="-515938" algn="l">
              <a:buClr>
                <a:srgbClr val="FFCC00"/>
              </a:buClr>
              <a:buFont typeface="Wingdings" pitchFamily="2" charset="2"/>
              <a:buBlip>
                <a:blip r:embed="rId2"/>
              </a:buBlip>
            </a:pPr>
            <a:r>
              <a:rPr lang="en-US" sz="2800" dirty="0" smtClean="0"/>
              <a:t>France </a:t>
            </a:r>
            <a:r>
              <a:rPr lang="en-US" sz="2800" dirty="0"/>
              <a:t>paid a huge indemnity and was occupied by German troops until it was paid</a:t>
            </a:r>
            <a:r>
              <a:rPr lang="en-US" sz="2800" dirty="0" smtClean="0"/>
              <a:t>.</a:t>
            </a:r>
          </a:p>
          <a:p>
            <a:pPr marL="515938" indent="-515938" algn="l">
              <a:buClr>
                <a:srgbClr val="FFCC00"/>
              </a:buClr>
            </a:pPr>
            <a:endParaRPr lang="en-US" sz="2800" dirty="0"/>
          </a:p>
          <a:p>
            <a:pPr marL="515938" indent="-515938" algn="l">
              <a:buClr>
                <a:srgbClr val="FFCC00"/>
              </a:buClr>
              <a:buFont typeface="Wingdings" pitchFamily="2" charset="2"/>
              <a:buBlip>
                <a:blip r:embed="rId2"/>
              </a:buBlip>
            </a:pPr>
            <a:r>
              <a:rPr lang="en-US" sz="2800" dirty="0"/>
              <a:t>France ceded Alsace-Lorraine to Germany [a region rich in iron deposits with a flourishing textile industry].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CC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EC6704"/>
                </a:solidFill>
                <a:latin typeface="UncialNarrow" pitchFamily="2" charset="0"/>
              </a:rPr>
              <a:t>Coronation of Kaiser Wilhelm I </a:t>
            </a:r>
            <a:r>
              <a:rPr lang="en-US" sz="3600" b="1" dirty="0">
                <a:solidFill>
                  <a:srgbClr val="EC6704"/>
                </a:solidFill>
                <a:latin typeface="UncialNarrow" pitchFamily="2" charset="0"/>
              </a:rPr>
              <a:t>[r. 1871–1888]</a:t>
            </a:r>
          </a:p>
        </p:txBody>
      </p:sp>
      <p:pic>
        <p:nvPicPr>
          <p:cNvPr id="43011" name="Picture 3" descr="coronation of wilhelm ii"/>
          <p:cNvPicPr>
            <a:picLocks noChangeAspect="1" noChangeArrowheads="1"/>
          </p:cNvPicPr>
          <p:nvPr/>
        </p:nvPicPr>
        <p:blipFill>
          <a:blip r:embed="rId2" cstate="print"/>
          <a:srcRect l="2287" t="1379" r="1668" b="2069"/>
          <a:stretch>
            <a:fillRect/>
          </a:stretch>
        </p:blipFill>
        <p:spPr bwMode="auto">
          <a:xfrm>
            <a:off x="685800" y="698500"/>
            <a:ext cx="7391400" cy="61595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-media-cache-ak0.pinimg.com/236x/73/5d/41/735d412d4b710224c2bb732e2cf174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s-media-cache-ak0.pinimg.com/236x/73/5d/41/735d412d4b710224c2bb732e2cf174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s-media-cache-ak0.pinimg.com/236x/73/5d/41/735d412d4b710224c2bb732e2cf174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735d412d4b710224c2bb732e2cf17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838200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www.historyhome.co.uk/europe/pictures/germ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6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Russia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b="1" smtClean="0"/>
              <a:t>Russia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6019800"/>
          </a:xfrm>
        </p:spPr>
        <p:txBody>
          <a:bodyPr/>
          <a:lstStyle/>
          <a:p>
            <a:pPr eaLnBrk="1" hangingPunct="1"/>
            <a:r>
              <a:rPr lang="en-US" sz="3600" b="1" smtClean="0"/>
              <a:t>Weaknesses:</a:t>
            </a:r>
          </a:p>
          <a:p>
            <a:pPr lvl="1" eaLnBrk="1" hangingPunct="1"/>
            <a:r>
              <a:rPr lang="en-US" sz="3600" b="1" smtClean="0"/>
              <a:t>little industry</a:t>
            </a:r>
          </a:p>
          <a:p>
            <a:pPr lvl="1" eaLnBrk="1" hangingPunct="1"/>
            <a:r>
              <a:rPr lang="en-US" sz="3600" b="1" smtClean="0"/>
              <a:t>inefficient agriculture</a:t>
            </a:r>
          </a:p>
          <a:p>
            <a:pPr lvl="2" eaLnBrk="1" hangingPunct="1"/>
            <a:r>
              <a:rPr lang="en-US" sz="3600" b="1" smtClean="0"/>
              <a:t>serfs (80%) tied to land- uneducated, poor, no incentive to work</a:t>
            </a:r>
          </a:p>
          <a:p>
            <a:pPr lvl="1" eaLnBrk="1" hangingPunct="1"/>
            <a:r>
              <a:rPr lang="en-US" sz="3600" b="1" smtClean="0"/>
              <a:t>stern rule of czar</a:t>
            </a:r>
          </a:p>
          <a:p>
            <a:pPr lvl="1" eaLnBrk="1" hangingPunct="1"/>
            <a:r>
              <a:rPr lang="en-US" sz="3600" b="1" smtClean="0"/>
              <a:t>political tension between nationalities</a:t>
            </a:r>
          </a:p>
          <a:p>
            <a:pPr eaLnBrk="1" hangingPunct="1"/>
            <a:r>
              <a:rPr lang="en-US" sz="3600" b="1" smtClean="0"/>
              <a:t>1800’s attempt to expand Pan-Slavism</a:t>
            </a:r>
          </a:p>
          <a:p>
            <a:pPr lvl="1" eaLnBrk="1" hangingPunct="1"/>
            <a:r>
              <a:rPr lang="en-US" sz="3600" b="1" smtClean="0"/>
              <a:t>gain access to Mediterranean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Bourbons Lose Power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1830- Short, nearly bloodless revolution</a:t>
            </a:r>
          </a:p>
          <a:p>
            <a:pPr eaLnBrk="1" hangingPunct="1"/>
            <a:r>
              <a:rPr lang="en-US" altLang="en-US" sz="3600" dirty="0" smtClean="0"/>
              <a:t>Last Bourbon- Charles X</a:t>
            </a:r>
          </a:p>
          <a:p>
            <a:pPr lvl="1" eaLnBrk="1" hangingPunct="1"/>
            <a:r>
              <a:rPr lang="en-US" altLang="en-US" sz="3200" dirty="0" smtClean="0"/>
              <a:t>Caused own demise- ignored middle class liberals &amp; Parisian radicals</a:t>
            </a:r>
          </a:p>
          <a:p>
            <a:pPr lvl="1" eaLnBrk="1" hangingPunct="1"/>
            <a:r>
              <a:rPr lang="en-US" altLang="en-US" sz="3200" dirty="0" smtClean="0"/>
              <a:t>Tried to rule as absolute monarch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b="1" smtClean="0"/>
              <a:t>Decembrist Revolt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15400" cy="5334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Alexander I dies- army officers revolt</a:t>
            </a:r>
          </a:p>
          <a:p>
            <a:pPr lvl="1" eaLnBrk="1" hangingPunct="1"/>
            <a:r>
              <a:rPr lang="en-US" sz="4000" dirty="0" smtClean="0"/>
              <a:t>Officers had contact with West (Napoleonic Wars)</a:t>
            </a:r>
          </a:p>
          <a:p>
            <a:pPr lvl="1" eaLnBrk="1" hangingPunct="1"/>
            <a:r>
              <a:rPr lang="en-US" sz="4000" dirty="0" smtClean="0"/>
              <a:t>Goal: written constitution (Western-style rights)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z="5400" b="1" smtClean="0"/>
              <a:t>Repression and Nicholas I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1825 Decembrist Revolt crushed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err="1" smtClean="0"/>
              <a:t>Russification</a:t>
            </a:r>
            <a:r>
              <a:rPr lang="en-US" sz="4000" dirty="0" smtClean="0"/>
              <a:t>- force Russian language, culture and subject 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Destroy nationalism and revolts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Serfdom not abolished- needed support of the wealthy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500 peasant revolts crushed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Westernization hampered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92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55C755"/>
                </a:solidFill>
                <a:latin typeface="UncialNarrow" pitchFamily="2" charset="0"/>
              </a:rPr>
              <a:t>The Crimean War </a:t>
            </a:r>
            <a: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  <a:t>[1854-1856]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04800" y="2422525"/>
            <a:ext cx="2819400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900" dirty="0">
                <a:latin typeface="Comic Sans MS" pitchFamily="66" charset="0"/>
              </a:rPr>
              <a:t>Russia</a:t>
            </a:r>
            <a:r>
              <a:rPr lang="en-US" sz="29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US" sz="29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2200" dirty="0">
                <a:latin typeface="Comic Sans MS" pitchFamily="66" charset="0"/>
              </a:rPr>
              <a:t>[claimed </a:t>
            </a:r>
            <a:r>
              <a:rPr lang="en-US" sz="2200" dirty="0" err="1">
                <a:latin typeface="Comic Sans MS" pitchFamily="66" charset="0"/>
              </a:rPr>
              <a:t>protectorship</a:t>
            </a:r>
            <a:r>
              <a:rPr lang="en-US" sz="2200" dirty="0">
                <a:latin typeface="Comic Sans MS" pitchFamily="66" charset="0"/>
              </a:rPr>
              <a:t> over the Orthodox Christians in the Ottoman Empire]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715000" y="2422525"/>
            <a:ext cx="3429000" cy="254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900" dirty="0">
                <a:latin typeface="Comic Sans MS" pitchFamily="66" charset="0"/>
              </a:rPr>
              <a:t>Ottoman Empire</a:t>
            </a:r>
          </a:p>
          <a:p>
            <a:pPr algn="ctr">
              <a:spcBef>
                <a:spcPct val="50000"/>
              </a:spcBef>
            </a:pPr>
            <a:r>
              <a:rPr lang="en-US" sz="2900" dirty="0">
                <a:latin typeface="Comic Sans MS" pitchFamily="66" charset="0"/>
              </a:rPr>
              <a:t>Great Britain</a:t>
            </a:r>
          </a:p>
          <a:p>
            <a:pPr algn="ctr">
              <a:spcBef>
                <a:spcPct val="50000"/>
              </a:spcBef>
            </a:pPr>
            <a:r>
              <a:rPr lang="en-US" sz="2900" dirty="0">
                <a:latin typeface="Comic Sans MS" pitchFamily="66" charset="0"/>
              </a:rPr>
              <a:t>France</a:t>
            </a:r>
          </a:p>
          <a:p>
            <a:pPr algn="ctr">
              <a:spcBef>
                <a:spcPct val="50000"/>
              </a:spcBef>
            </a:pPr>
            <a:r>
              <a:rPr lang="en-US" sz="2900" dirty="0">
                <a:latin typeface="Comic Sans MS" pitchFamily="66" charset="0"/>
              </a:rPr>
              <a:t>Piedmont-Sardinia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2514600" y="2727325"/>
            <a:ext cx="8382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5105400" y="2727325"/>
            <a:ext cx="8382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 rot="2987456">
            <a:off x="3467100" y="2003425"/>
            <a:ext cx="1676400" cy="1600200"/>
          </a:xfrm>
          <a:prstGeom prst="irregularSeal2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1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59436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https://www.youtube.com/watch?v=F_SMMpUFZT0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867400"/>
            <a:ext cx="10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4" grpId="0" animBg="1"/>
      <p:bldP spid="89095" grpId="0" animBg="1"/>
      <p:bldP spid="8909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92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55C755"/>
                </a:solidFill>
                <a:latin typeface="UncialNarrow" pitchFamily="2" charset="0"/>
              </a:rPr>
              <a:t>The Crimean War </a:t>
            </a:r>
            <a: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  <a:t>[1854-1856]</a:t>
            </a:r>
          </a:p>
        </p:txBody>
      </p:sp>
      <p:pic>
        <p:nvPicPr>
          <p:cNvPr id="7171" name="Picture 4" descr="map-Crimean War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11388"/>
          <a:stretch>
            <a:fillRect/>
          </a:stretch>
        </p:blipFill>
        <p:spPr bwMode="auto">
          <a:xfrm>
            <a:off x="2438400" y="990600"/>
            <a:ext cx="4594225" cy="548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85800" y="319088"/>
            <a:ext cx="7924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55C755"/>
                </a:solidFill>
                <a:latin typeface="UncialNarrow" pitchFamily="2" charset="0"/>
              </a:rPr>
              <a:t>Treaty of Paris </a:t>
            </a:r>
            <a:r>
              <a:rPr lang="en-US" sz="4400" b="1" dirty="0">
                <a:solidFill>
                  <a:srgbClr val="55C755"/>
                </a:solidFill>
                <a:latin typeface="UncialNarrow" pitchFamily="2" charset="0"/>
              </a:rPr>
              <a:t>[1856]</a:t>
            </a:r>
            <a:endParaRPr lang="en-US" sz="4000" b="1" dirty="0">
              <a:solidFill>
                <a:srgbClr val="55C755"/>
              </a:solidFill>
              <a:latin typeface="UncialNarrow" pitchFamily="2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52400" y="1295400"/>
            <a:ext cx="8839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200" dirty="0"/>
              <a:t>No Russian or Ottoman naval forces on the Black Sea.</a:t>
            </a:r>
            <a:br>
              <a:rPr lang="en-US" sz="3200" dirty="0"/>
            </a:br>
            <a:endParaRPr lang="en-US" sz="3200" dirty="0"/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200" dirty="0"/>
              <a:t>All the major powers agreed to respect the political integrity of the Ottoman Empire</a:t>
            </a:r>
            <a:r>
              <a:rPr lang="en-US" sz="3200" dirty="0" smtClean="0"/>
              <a:t>.</a:t>
            </a:r>
          </a:p>
          <a:p>
            <a:pPr marL="574675" indent="-574675" algn="l">
              <a:buClr>
                <a:srgbClr val="FFCC00"/>
              </a:buClr>
            </a:pPr>
            <a:endParaRPr lang="en-US" sz="3200" dirty="0" smtClean="0"/>
          </a:p>
          <a:p>
            <a:pPr marL="574675" indent="-574675" algn="l">
              <a:buClr>
                <a:srgbClr val="FFCC00"/>
              </a:buClr>
              <a:buFont typeface="Wingdings" pitchFamily="2" charset="2"/>
              <a:buChar char="Ø"/>
            </a:pPr>
            <a:r>
              <a:rPr lang="en-US" sz="3200" dirty="0" smtClean="0"/>
              <a:t>Made Russia realize that they were significantly behind in industrialization and modernization.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5400" b="1" smtClean="0"/>
              <a:t>Repression and Nicholas 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257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“Fight revolutionary spirit”</a:t>
            </a:r>
          </a:p>
          <a:p>
            <a:pPr eaLnBrk="1" hangingPunct="1"/>
            <a:r>
              <a:rPr lang="en-US" sz="4400" dirty="0" smtClean="0"/>
              <a:t>Limited education </a:t>
            </a:r>
          </a:p>
          <a:p>
            <a:pPr lvl="1" eaLnBrk="1" hangingPunct="1"/>
            <a:r>
              <a:rPr lang="en-US" sz="4000" dirty="0" smtClean="0"/>
              <a:t>Books and newspapers censored</a:t>
            </a:r>
          </a:p>
          <a:p>
            <a:pPr eaLnBrk="1" hangingPunct="1"/>
            <a:r>
              <a:rPr lang="en-US" sz="4400" dirty="0" smtClean="0"/>
              <a:t>Secret police</a:t>
            </a:r>
          </a:p>
          <a:p>
            <a:pPr eaLnBrk="1" hangingPunct="1"/>
            <a:r>
              <a:rPr lang="en-US" sz="4400" dirty="0" smtClean="0"/>
              <a:t>Crimean Wars lost- Russia behind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24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Reforms and Alexander II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839200" cy="57912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Reform needed for Westernization</a:t>
            </a:r>
          </a:p>
          <a:p>
            <a:pPr eaLnBrk="1" hangingPunct="1"/>
            <a:r>
              <a:rPr lang="en-US" sz="4400" dirty="0" smtClean="0"/>
              <a:t>1861 Serfdom abolished</a:t>
            </a:r>
          </a:p>
          <a:p>
            <a:pPr lvl="1" eaLnBrk="1" hangingPunct="1"/>
            <a:r>
              <a:rPr lang="en-US" sz="4000" dirty="0" smtClean="0"/>
              <a:t>1/2 land remained for nobles</a:t>
            </a:r>
          </a:p>
          <a:p>
            <a:pPr lvl="1" eaLnBrk="1" hangingPunct="1"/>
            <a:r>
              <a:rPr lang="en-US" sz="4000" dirty="0" smtClean="0"/>
              <a:t>1/2 </a:t>
            </a:r>
            <a:r>
              <a:rPr lang="en-US" sz="4000" dirty="0" err="1" smtClean="0"/>
              <a:t>mirs</a:t>
            </a:r>
            <a:r>
              <a:rPr lang="en-US" sz="4000" dirty="0" smtClean="0"/>
              <a:t> (village </a:t>
            </a:r>
            <a:r>
              <a:rPr lang="en-US" sz="4000" dirty="0" err="1" smtClean="0"/>
              <a:t>commumities</a:t>
            </a:r>
            <a:r>
              <a:rPr lang="en-US" sz="4000" dirty="0" smtClean="0"/>
              <a:t>)- SOLD money for govt.</a:t>
            </a:r>
          </a:p>
          <a:p>
            <a:pPr lvl="1" eaLnBrk="1" hangingPunct="1"/>
            <a:r>
              <a:rPr lang="en-US" sz="4000" dirty="0" smtClean="0"/>
              <a:t>Peasants still tied to land (not allowed to leave, others would have to pay more)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WINDOWS\DESKTOP\Alex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447800"/>
            <a:ext cx="426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267200" y="381000"/>
            <a:ext cx="4419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 type="none" w="sm" len="sm"/>
                  <a:tailEnd type="none" w="sm" len="sm"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Alexander II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6600" b="1" smtClean="0"/>
              <a:t>More Reforms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800" dirty="0" err="1" smtClean="0"/>
              <a:t>Zemstvos</a:t>
            </a:r>
            <a:r>
              <a:rPr lang="en-US" sz="3800" dirty="0" smtClean="0"/>
              <a:t>- people gain some control over affairs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800" dirty="0" smtClean="0"/>
              <a:t>local councils- nobles, townspeople, peasants</a:t>
            </a:r>
          </a:p>
          <a:p>
            <a:pPr eaLnBrk="1" hangingPunct="1">
              <a:lnSpc>
                <a:spcPct val="90000"/>
              </a:lnSpc>
            </a:pPr>
            <a:r>
              <a:rPr lang="en-US" sz="3800" dirty="0" smtClean="0"/>
              <a:t>More schools</a:t>
            </a:r>
          </a:p>
          <a:p>
            <a:pPr eaLnBrk="1" hangingPunct="1">
              <a:lnSpc>
                <a:spcPct val="90000"/>
              </a:lnSpc>
            </a:pPr>
            <a:r>
              <a:rPr lang="en-US" sz="3800" dirty="0" smtClean="0"/>
              <a:t>Court system modernized</a:t>
            </a:r>
          </a:p>
          <a:p>
            <a:pPr eaLnBrk="1" hangingPunct="1">
              <a:lnSpc>
                <a:spcPct val="90000"/>
              </a:lnSpc>
            </a:pPr>
            <a:r>
              <a:rPr lang="en-US" sz="3800" dirty="0" smtClean="0"/>
              <a:t>Army reformed</a:t>
            </a:r>
          </a:p>
          <a:p>
            <a:pPr eaLnBrk="1" hangingPunct="1">
              <a:lnSpc>
                <a:spcPct val="90000"/>
              </a:lnSpc>
            </a:pPr>
            <a:r>
              <a:rPr lang="en-US" sz="3800" dirty="0" smtClean="0"/>
              <a:t>Economic development encouraged with building of railroads and factories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 smtClean="0"/>
              <a:t>1863 Polish Revolt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Reform ended</a:t>
            </a:r>
          </a:p>
          <a:p>
            <a:pPr eaLnBrk="1" hangingPunct="1"/>
            <a:r>
              <a:rPr lang="en-US" sz="4800" dirty="0" err="1" smtClean="0"/>
              <a:t>Russification</a:t>
            </a:r>
            <a:r>
              <a:rPr lang="en-US" sz="4800" dirty="0" smtClean="0"/>
              <a:t> pushed in Poland</a:t>
            </a:r>
          </a:p>
          <a:p>
            <a:pPr lvl="1" eaLnBrk="1" hangingPunct="1"/>
            <a:r>
              <a:rPr lang="en-US" sz="4400" dirty="0" smtClean="0"/>
              <a:t>led to more Polish nationalism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/>
              <a:t>Revolutions Starts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Charles X eliminates few powers held by Chamber of Deputies</a:t>
            </a:r>
          </a:p>
          <a:p>
            <a:pPr lvl="1" eaLnBrk="1" hangingPunct="1"/>
            <a:r>
              <a:rPr lang="en-US" altLang="en-US" sz="4000" dirty="0" smtClean="0"/>
              <a:t>Liberals &amp; radicals riot</a:t>
            </a:r>
          </a:p>
          <a:p>
            <a:pPr lvl="1" eaLnBrk="1" hangingPunct="1"/>
            <a:r>
              <a:rPr lang="en-US" altLang="en-US" sz="4000" dirty="0" smtClean="0"/>
              <a:t>Charles flees to GB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sz="6600" b="1" smtClean="0"/>
              <a:t>1870 Will of the People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Russian nationalists</a:t>
            </a:r>
          </a:p>
          <a:p>
            <a:pPr lvl="1" eaLnBrk="1" hangingPunct="1"/>
            <a:r>
              <a:rPr lang="en-US" sz="4400" dirty="0" smtClean="0"/>
              <a:t>officials murdered</a:t>
            </a:r>
          </a:p>
          <a:p>
            <a:pPr lvl="1" eaLnBrk="1" hangingPunct="1"/>
            <a:r>
              <a:rPr lang="en-US" sz="4400" dirty="0" smtClean="0"/>
              <a:t>bomb kills Czar Alexander in 1881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Repression and Alexander III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8392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Russia becomes a police state to end revolutionary activity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dirty="0" smtClean="0"/>
              <a:t>power of </a:t>
            </a:r>
            <a:r>
              <a:rPr lang="en-US" sz="4000" dirty="0" err="1" smtClean="0"/>
              <a:t>zemstvos</a:t>
            </a:r>
            <a:r>
              <a:rPr lang="en-US" sz="4000" dirty="0" smtClean="0"/>
              <a:t> reduced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dirty="0" smtClean="0"/>
              <a:t>persecution of Jews- pogroms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dirty="0" err="1" smtClean="0"/>
              <a:t>Russification</a:t>
            </a:r>
            <a:r>
              <a:rPr lang="en-US" sz="4000" dirty="0" smtClean="0"/>
              <a:t>- Autocracy, Orthodoxy, Nationalism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dirty="0" smtClean="0"/>
              <a:t>Nationalism still grows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Industrialization continues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dirty="0" smtClean="0"/>
              <a:t>Russia still behind rest of world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Political Upheaval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71691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War between China/Russia and Japan over Manchuria caused political upheaval at home in Russia After defeats by Japan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Workers wanted reform and presented a petition to the czar but troops opened fire on the crowd  - Bloody Sunday, Jan. 1905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This caused more uprising by working class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Duma</a:t>
            </a:r>
            <a:r>
              <a:rPr lang="en-US" sz="3600" dirty="0" smtClean="0"/>
              <a:t> (elected parliament) was put into place after issue of October Manifesto but was dismissed in 1907; workers and liberal middle class still not happy…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2210</Words>
  <Application>Microsoft Office PowerPoint</Application>
  <PresentationFormat>On-screen Show (4:3)</PresentationFormat>
  <Paragraphs>385</Paragraphs>
  <Slides>92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Office Theme</vt:lpstr>
      <vt:lpstr>Blank</vt:lpstr>
      <vt:lpstr>1_Blank</vt:lpstr>
      <vt:lpstr>Ch. 23,25 – Revolutions &amp; Unifications</vt:lpstr>
      <vt:lpstr>Revolutions &amp; Unifications of the late 19th, early 20th centuries</vt:lpstr>
      <vt:lpstr>Revolutions &amp; Unifications of the late 19th, early 20th centuries</vt:lpstr>
      <vt:lpstr>Slide 4</vt:lpstr>
      <vt:lpstr>Why Revolutions in Europe? </vt:lpstr>
      <vt:lpstr>Why Failure?</vt:lpstr>
      <vt:lpstr>France</vt:lpstr>
      <vt:lpstr>Bourbons Lose Power </vt:lpstr>
      <vt:lpstr>Revolutions Starts</vt:lpstr>
      <vt:lpstr>The New King</vt:lpstr>
      <vt:lpstr>Slide 11</vt:lpstr>
      <vt:lpstr>Why Revolt?</vt:lpstr>
      <vt:lpstr>Replacement Govt.</vt:lpstr>
      <vt:lpstr>Divided Republic</vt:lpstr>
      <vt:lpstr>More Problems</vt:lpstr>
      <vt:lpstr>Slide 16</vt:lpstr>
      <vt:lpstr>Result of Violence </vt:lpstr>
      <vt:lpstr>Support for Louis</vt:lpstr>
      <vt:lpstr>Louis Breaks Oath</vt:lpstr>
      <vt:lpstr>Third Republic </vt:lpstr>
      <vt:lpstr>Third Republic</vt:lpstr>
      <vt:lpstr>Slide 22</vt:lpstr>
      <vt:lpstr>Austria-Hungary</vt:lpstr>
      <vt:lpstr>Background</vt:lpstr>
      <vt:lpstr>Austria- Hungary Hapsburgs</vt:lpstr>
      <vt:lpstr>Slide 26</vt:lpstr>
      <vt:lpstr>Austria- Hungary</vt:lpstr>
      <vt:lpstr>Austria- Hungary</vt:lpstr>
      <vt:lpstr>Reactions to 1848 Revolts</vt:lpstr>
      <vt:lpstr>Reactions to 1848 Revolts</vt:lpstr>
      <vt:lpstr>Austria’s Fate </vt:lpstr>
      <vt:lpstr>Slide 32</vt:lpstr>
      <vt:lpstr>Slide 33</vt:lpstr>
      <vt:lpstr>Slide 34</vt:lpstr>
      <vt:lpstr>Italy</vt:lpstr>
      <vt:lpstr>Italy</vt:lpstr>
      <vt:lpstr>Slide 37</vt:lpstr>
      <vt:lpstr>Slide 38</vt:lpstr>
      <vt:lpstr>Cavour, Napoleon III, and Austria</vt:lpstr>
      <vt:lpstr>Slide 40</vt:lpstr>
      <vt:lpstr>Return of Cavour and Nationalist Support</vt:lpstr>
      <vt:lpstr>Slide 42</vt:lpstr>
      <vt:lpstr>Unification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Germany </vt:lpstr>
      <vt:lpstr>Germany</vt:lpstr>
      <vt:lpstr>Slide 53</vt:lpstr>
      <vt:lpstr>Prussia</vt:lpstr>
      <vt:lpstr>Bismarck</vt:lpstr>
      <vt:lpstr>Slide 56</vt:lpstr>
      <vt:lpstr>The First Step </vt:lpstr>
      <vt:lpstr>Slide 58</vt:lpstr>
      <vt:lpstr>Slide 59</vt:lpstr>
      <vt:lpstr>Slide 60</vt:lpstr>
      <vt:lpstr>Alliances</vt:lpstr>
      <vt:lpstr>7 Weeks War</vt:lpstr>
      <vt:lpstr>Slide 63</vt:lpstr>
      <vt:lpstr>Slide 64</vt:lpstr>
      <vt:lpstr>Problems Remain</vt:lpstr>
      <vt:lpstr>Franco-Prussian War</vt:lpstr>
      <vt:lpstr>Bismarck’s Plan</vt:lpstr>
      <vt:lpstr>Slide 68</vt:lpstr>
      <vt:lpstr>Slide 69</vt:lpstr>
      <vt:lpstr>War Starts</vt:lpstr>
      <vt:lpstr>Slide 71</vt:lpstr>
      <vt:lpstr>Slide 72</vt:lpstr>
      <vt:lpstr>War Ends</vt:lpstr>
      <vt:lpstr>Slide 74</vt:lpstr>
      <vt:lpstr>Slide 75</vt:lpstr>
      <vt:lpstr>Slide 76</vt:lpstr>
      <vt:lpstr>Slide 77</vt:lpstr>
      <vt:lpstr>Russia</vt:lpstr>
      <vt:lpstr>Russia</vt:lpstr>
      <vt:lpstr>Decembrist Revolt </vt:lpstr>
      <vt:lpstr>Repression and Nicholas I</vt:lpstr>
      <vt:lpstr>Slide 82</vt:lpstr>
      <vt:lpstr>Slide 83</vt:lpstr>
      <vt:lpstr>Slide 84</vt:lpstr>
      <vt:lpstr>Repression and Nicholas I</vt:lpstr>
      <vt:lpstr>Reforms and Alexander II</vt:lpstr>
      <vt:lpstr>Slide 87</vt:lpstr>
      <vt:lpstr>More Reforms</vt:lpstr>
      <vt:lpstr>1863 Polish Revolt</vt:lpstr>
      <vt:lpstr>1870 Will of the People</vt:lpstr>
      <vt:lpstr>Repression and Alexander III</vt:lpstr>
      <vt:lpstr>Political Upheaval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of 1848 &amp; Unifications</dc:title>
  <dc:creator>sbehler</dc:creator>
  <cp:lastModifiedBy>sbehler</cp:lastModifiedBy>
  <cp:revision>65</cp:revision>
  <dcterms:created xsi:type="dcterms:W3CDTF">2015-02-03T14:22:32Z</dcterms:created>
  <dcterms:modified xsi:type="dcterms:W3CDTF">2016-02-03T19:09:24Z</dcterms:modified>
</cp:coreProperties>
</file>