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0" r:id="rId3"/>
    <p:sldId id="293" r:id="rId4"/>
    <p:sldId id="294" r:id="rId5"/>
    <p:sldId id="295" r:id="rId6"/>
    <p:sldId id="262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57" r:id="rId15"/>
    <p:sldId id="258" r:id="rId16"/>
    <p:sldId id="297" r:id="rId17"/>
    <p:sldId id="279" r:id="rId18"/>
    <p:sldId id="259" r:id="rId19"/>
    <p:sldId id="260" r:id="rId20"/>
    <p:sldId id="280" r:id="rId21"/>
    <p:sldId id="281" r:id="rId22"/>
    <p:sldId id="282" r:id="rId23"/>
    <p:sldId id="283" r:id="rId24"/>
    <p:sldId id="284" r:id="rId25"/>
    <p:sldId id="285" r:id="rId26"/>
    <p:sldId id="303" r:id="rId27"/>
    <p:sldId id="299" r:id="rId28"/>
    <p:sldId id="261" r:id="rId29"/>
    <p:sldId id="300" r:id="rId30"/>
    <p:sldId id="302" r:id="rId31"/>
    <p:sldId id="296" r:id="rId32"/>
    <p:sldId id="264" r:id="rId33"/>
    <p:sldId id="287" r:id="rId34"/>
    <p:sldId id="288" r:id="rId35"/>
    <p:sldId id="265" r:id="rId36"/>
    <p:sldId id="266" r:id="rId37"/>
    <p:sldId id="289" r:id="rId38"/>
    <p:sldId id="267" r:id="rId39"/>
    <p:sldId id="268" r:id="rId40"/>
    <p:sldId id="269" r:id="rId41"/>
    <p:sldId id="270" r:id="rId42"/>
    <p:sldId id="271" r:id="rId43"/>
    <p:sldId id="292" r:id="rId44"/>
    <p:sldId id="29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854F0-9529-49F8-BD0C-AA1EA2E081AE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63B59-5703-4B00-94E4-4F0B457F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APk7z5Yzrw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rboN6F2g-k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BOZOPS3G4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European Revolutions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chart and discussion questions for Eastern European nations using C. 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6600" b="1"/>
              <a:t>Two Dissidents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86400"/>
          </a:xfrm>
        </p:spPr>
        <p:txBody>
          <a:bodyPr>
            <a:normAutofit/>
          </a:bodyPr>
          <a:lstStyle/>
          <a:p>
            <a:r>
              <a:rPr lang="en-US" sz="4000" dirty="0"/>
              <a:t>Alexander Solzhenitsyn</a:t>
            </a:r>
          </a:p>
          <a:p>
            <a:pPr lvl="1"/>
            <a:r>
              <a:rPr lang="en-US" sz="3600" dirty="0"/>
              <a:t>Criticized Stalin</a:t>
            </a:r>
          </a:p>
          <a:p>
            <a:pPr lvl="1"/>
            <a:r>
              <a:rPr lang="en-US" sz="3600" dirty="0"/>
              <a:t>Sent to gulag, wrote book</a:t>
            </a:r>
          </a:p>
          <a:p>
            <a:pPr lvl="1"/>
            <a:r>
              <a:rPr lang="en-US" sz="3600" dirty="0"/>
              <a:t>1974- forced out of USSR, to US</a:t>
            </a:r>
          </a:p>
          <a:p>
            <a:r>
              <a:rPr lang="en-US" sz="4000" dirty="0"/>
              <a:t>Andrei Sakharov</a:t>
            </a:r>
          </a:p>
          <a:p>
            <a:pPr lvl="1"/>
            <a:r>
              <a:rPr lang="en-US" sz="3600" dirty="0"/>
              <a:t>Helped develop hydrogen bomb</a:t>
            </a:r>
          </a:p>
          <a:p>
            <a:pPr lvl="1"/>
            <a:r>
              <a:rPr lang="en-US" sz="3600" dirty="0"/>
              <a:t>Returned to Moscow under </a:t>
            </a:r>
            <a:r>
              <a:rPr lang="en-US" sz="3600" i="1" dirty="0"/>
              <a:t>glasnost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6600" b="1"/>
              <a:t>Demokratizatsiya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5334000"/>
          </a:xfrm>
        </p:spPr>
        <p:txBody>
          <a:bodyPr>
            <a:normAutofit/>
          </a:bodyPr>
          <a:lstStyle/>
          <a:p>
            <a:r>
              <a:rPr lang="en-US" sz="3600" dirty="0"/>
              <a:t>1989 Economic success- Party must loosen control</a:t>
            </a:r>
          </a:p>
          <a:p>
            <a:r>
              <a:rPr lang="en-US" sz="3600" dirty="0"/>
              <a:t>Multi-candidate elections</a:t>
            </a:r>
          </a:p>
          <a:p>
            <a:r>
              <a:rPr lang="en-US" sz="3600" dirty="0"/>
              <a:t>Secret ballot</a:t>
            </a:r>
          </a:p>
          <a:p>
            <a:r>
              <a:rPr lang="en-US" sz="3600" dirty="0"/>
              <a:t>New legislature Congress of Peoples’ Deputies (still only 1 party)</a:t>
            </a:r>
          </a:p>
          <a:p>
            <a:pPr lvl="1"/>
            <a:r>
              <a:rPr lang="en-US" sz="3200" dirty="0"/>
              <a:t>Gorbachev elected </a:t>
            </a:r>
            <a:r>
              <a:rPr lang="en-US" sz="3200" dirty="0" smtClean="0"/>
              <a:t>President – </a:t>
            </a:r>
            <a:r>
              <a:rPr lang="en-US" sz="3200" dirty="0" err="1" smtClean="0"/>
              <a:t>hardline</a:t>
            </a:r>
            <a:r>
              <a:rPr lang="en-US" sz="3200" dirty="0" smtClean="0"/>
              <a:t> communists DO NOT LIKE THIS</a:t>
            </a:r>
            <a:endParaRPr 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6600" b="1"/>
              <a:t>Economic Reform 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Market economy replaces central planning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Individual enterprise, private property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Foreign Investments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Socialism </a:t>
            </a:r>
            <a:r>
              <a:rPr lang="en-US" sz="4000" dirty="0" smtClean="0"/>
              <a:t>emphasized (not quite Capitalism)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/>
              <a:t>Reform brings higher standard of living and problems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7200" b="1"/>
              <a:t>Economic Problems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/>
              <a:t>Chernobyl</a:t>
            </a:r>
            <a:r>
              <a:rPr lang="en-US" dirty="0"/>
              <a:t> Accident- Explosion at a nuclear power plant in Ukraine</a:t>
            </a:r>
          </a:p>
          <a:p>
            <a:pPr>
              <a:lnSpc>
                <a:spcPct val="90000"/>
              </a:lnSpc>
            </a:pPr>
            <a:r>
              <a:rPr lang="en-US" dirty="0"/>
              <a:t>Economy and standard of living fall</a:t>
            </a:r>
          </a:p>
          <a:p>
            <a:pPr>
              <a:lnSpc>
                <a:spcPct val="90000"/>
              </a:lnSpc>
            </a:pPr>
            <a:r>
              <a:rPr lang="en-US" dirty="0"/>
              <a:t>Lack of cohesion emerged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Communism had led to artificial unity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Freedom and democracy provoke dissatisfaction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Ethnic/national groups want independence</a:t>
            </a:r>
          </a:p>
          <a:p>
            <a:pPr>
              <a:lnSpc>
                <a:spcPct val="90000"/>
              </a:lnSpc>
            </a:pPr>
            <a:r>
              <a:rPr lang="en-US" dirty="0"/>
              <a:t>Yeltsin </a:t>
            </a:r>
            <a:r>
              <a:rPr lang="en-US" dirty="0" smtClean="0"/>
              <a:t>(leader of Russian Federation’s Parliament) and </a:t>
            </a:r>
            <a:r>
              <a:rPr lang="en-US" dirty="0"/>
              <a:t>Russian Republic declare independence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Revolutions in Eastern Europe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in Eastern Europe were not always happy with </a:t>
            </a:r>
            <a:r>
              <a:rPr lang="en-US" dirty="0" smtClean="0"/>
              <a:t>Soviet style </a:t>
            </a:r>
            <a:r>
              <a:rPr lang="en-US" dirty="0"/>
              <a:t>Communist </a:t>
            </a:r>
            <a:r>
              <a:rPr lang="en-US" dirty="0" smtClean="0"/>
              <a:t>Governments</a:t>
            </a:r>
            <a:endParaRPr lang="en-US" dirty="0"/>
          </a:p>
          <a:p>
            <a:r>
              <a:rPr lang="en-US" dirty="0" smtClean="0"/>
              <a:t>Gorbachev </a:t>
            </a:r>
            <a:r>
              <a:rPr lang="en-US" dirty="0"/>
              <a:t>made it clear that the Soviet Union would not intervene anymore militarily in their </a:t>
            </a:r>
            <a:r>
              <a:rPr lang="en-US" dirty="0" smtClean="0"/>
              <a:t>countries (No more Brezhnev Doctrine)</a:t>
            </a:r>
            <a:endParaRPr lang="en-US" dirty="0"/>
          </a:p>
          <a:p>
            <a:r>
              <a:rPr lang="en-US" dirty="0" smtClean="0"/>
              <a:t>Led </a:t>
            </a:r>
            <a:r>
              <a:rPr lang="en-US" dirty="0"/>
              <a:t>to revolutions breaking out throughout Eastern Europe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POLAND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96000"/>
          </a:xfrm>
        </p:spPr>
        <p:txBody>
          <a:bodyPr>
            <a:normAutofit fontScale="32500" lnSpcReduction="20000"/>
          </a:bodyPr>
          <a:lstStyle/>
          <a:p>
            <a:r>
              <a:rPr lang="en-US" sz="7700" dirty="0" smtClean="0"/>
              <a:t>Workers </a:t>
            </a:r>
            <a:r>
              <a:rPr lang="en-US" sz="7700" dirty="0"/>
              <a:t>protest led to change</a:t>
            </a:r>
          </a:p>
          <a:p>
            <a:r>
              <a:rPr lang="en-US" sz="7700" dirty="0" smtClean="0"/>
              <a:t>1980- </a:t>
            </a:r>
            <a:r>
              <a:rPr lang="en-US" sz="7700" dirty="0"/>
              <a:t>Worker named </a:t>
            </a:r>
            <a:r>
              <a:rPr lang="en-US" sz="7700" b="1" dirty="0"/>
              <a:t>Lech Walesa </a:t>
            </a:r>
            <a:r>
              <a:rPr lang="en-US" sz="7700" dirty="0" smtClean="0"/>
              <a:t>organized </a:t>
            </a:r>
            <a:r>
              <a:rPr lang="en-US" sz="7700" dirty="0"/>
              <a:t>national trade union know as </a:t>
            </a:r>
            <a:r>
              <a:rPr lang="en-US" sz="7700" b="1" dirty="0"/>
              <a:t>Solidarity</a:t>
            </a:r>
            <a:r>
              <a:rPr lang="en-US" sz="7700" dirty="0"/>
              <a:t>, quickly gained support of works and the Roman Catholic </a:t>
            </a:r>
            <a:r>
              <a:rPr lang="en-US" sz="7700" dirty="0" smtClean="0"/>
              <a:t>Church – </a:t>
            </a:r>
            <a:r>
              <a:rPr lang="en-US" sz="7700" b="1" dirty="0" smtClean="0"/>
              <a:t>Gdansk Agreement</a:t>
            </a:r>
            <a:endParaRPr lang="en-US" sz="7700" b="1" dirty="0"/>
          </a:p>
          <a:p>
            <a:r>
              <a:rPr lang="en-US" sz="7700" dirty="0"/>
              <a:t>W</a:t>
            </a:r>
            <a:r>
              <a:rPr lang="en-US" sz="7700" dirty="0" smtClean="0"/>
              <a:t>alesa </a:t>
            </a:r>
            <a:r>
              <a:rPr lang="en-US" sz="7700" dirty="0"/>
              <a:t>gets </a:t>
            </a:r>
            <a:r>
              <a:rPr lang="en-US" sz="7700" dirty="0" smtClean="0"/>
              <a:t>arrested </a:t>
            </a:r>
            <a:r>
              <a:rPr lang="en-US" sz="7700" dirty="0"/>
              <a:t>but protest continues</a:t>
            </a:r>
          </a:p>
          <a:p>
            <a:r>
              <a:rPr lang="en-US" sz="7700" dirty="0" smtClean="0"/>
              <a:t>In </a:t>
            </a:r>
            <a:r>
              <a:rPr lang="en-US" sz="7700" dirty="0"/>
              <a:t>1988, the Polish government agreed to free parliamentary elections—the first free elections in Eastern Europe in 40 years. </a:t>
            </a:r>
          </a:p>
          <a:p>
            <a:r>
              <a:rPr lang="en-US" sz="7700" dirty="0" smtClean="0"/>
              <a:t>A </a:t>
            </a:r>
            <a:r>
              <a:rPr lang="en-US" sz="7700" dirty="0"/>
              <a:t>new government was elected, ending 45 years of Communist rule in Poland. </a:t>
            </a:r>
          </a:p>
          <a:p>
            <a:r>
              <a:rPr lang="en-US" sz="7700" dirty="0" smtClean="0"/>
              <a:t>December </a:t>
            </a:r>
            <a:r>
              <a:rPr lang="en-US" sz="7700" dirty="0"/>
              <a:t>1990, Walesa was chosen as president. </a:t>
            </a:r>
          </a:p>
          <a:p>
            <a:r>
              <a:rPr lang="en-US" sz="7700" b="1" dirty="0" smtClean="0"/>
              <a:t>Shock Therapy </a:t>
            </a:r>
            <a:r>
              <a:rPr lang="en-US" sz="7700" dirty="0" smtClean="0"/>
              <a:t>- Free-market </a:t>
            </a:r>
            <a:r>
              <a:rPr lang="en-US" sz="7700" dirty="0"/>
              <a:t>reforms led to severe unemployment and discontent.</a:t>
            </a:r>
          </a:p>
          <a:p>
            <a:r>
              <a:rPr lang="en-US" sz="7700" dirty="0" smtClean="0"/>
              <a:t>1995</a:t>
            </a:r>
            <a:r>
              <a:rPr lang="en-US" sz="7700" dirty="0"/>
              <a:t>, </a:t>
            </a:r>
            <a:r>
              <a:rPr lang="en-US" sz="7700" dirty="0" err="1"/>
              <a:t>Aleksander</a:t>
            </a:r>
            <a:r>
              <a:rPr lang="en-US" sz="7700" dirty="0"/>
              <a:t> Kwasniewski, a former Communist, defeated Walesa and became the new president. </a:t>
            </a:r>
          </a:p>
          <a:p>
            <a:r>
              <a:rPr lang="en-US" sz="7700" dirty="0" smtClean="0"/>
              <a:t>Continued </a:t>
            </a:r>
            <a:r>
              <a:rPr lang="en-US" sz="7700" dirty="0"/>
              <a:t>Poland’s move toward a prosperous free market economy.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/>
              <a:t>Revolutions of 1989 and Disbanding of the Soviet Union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Today: Discuss revolutions of ’89, disbanding of Soviet Union, German reunification</a:t>
            </a:r>
          </a:p>
          <a:p>
            <a:endParaRPr lang="en-US" sz="2400" dirty="0" smtClean="0"/>
          </a:p>
          <a:p>
            <a:r>
              <a:rPr lang="en-US" sz="2400" dirty="0" smtClean="0"/>
              <a:t>Tomorrow: </a:t>
            </a:r>
            <a:r>
              <a:rPr lang="en-US" sz="2400" dirty="0" smtClean="0"/>
              <a:t>Yeltsin</a:t>
            </a:r>
            <a:r>
              <a:rPr lang="en-US" sz="2400" dirty="0" smtClean="0"/>
              <a:t>, Putin, Yugoslavia</a:t>
            </a:r>
          </a:p>
          <a:p>
            <a:endParaRPr lang="en-US" sz="2400" dirty="0" smtClean="0"/>
          </a:p>
          <a:p>
            <a:r>
              <a:rPr lang="en-US" sz="2400" dirty="0" smtClean="0"/>
              <a:t>Wednesday: EU, Globalization, Immigration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HW: outline  - “Building a new Empire in the 1990s” (p. 1040 – 1051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6600" b="1"/>
              <a:t>Hungary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334000"/>
          </a:xfrm>
        </p:spPr>
        <p:txBody>
          <a:bodyPr>
            <a:normAutofit/>
          </a:bodyPr>
          <a:lstStyle/>
          <a:p>
            <a:r>
              <a:rPr lang="en-US" sz="3600" dirty="0"/>
              <a:t>Under </a:t>
            </a:r>
            <a:r>
              <a:rPr lang="en-US" sz="3600" dirty="0" smtClean="0"/>
              <a:t>Janos Kadar- </a:t>
            </a:r>
            <a:r>
              <a:rPr lang="en-US" sz="3600" dirty="0"/>
              <a:t>communist </a:t>
            </a:r>
            <a:r>
              <a:rPr lang="en-US" sz="3600" dirty="0" smtClean="0"/>
              <a:t>dictatorship, but with some liberal reforms</a:t>
            </a:r>
            <a:endParaRPr lang="en-US" sz="3600" dirty="0"/>
          </a:p>
          <a:p>
            <a:r>
              <a:rPr lang="en-US" sz="3600" dirty="0"/>
              <a:t>Reform- free enterprise, stock market,</a:t>
            </a:r>
          </a:p>
          <a:p>
            <a:r>
              <a:rPr lang="en-US" sz="3600" dirty="0"/>
              <a:t>New constitution- free parliamentary elections (multi-party</a:t>
            </a:r>
            <a:r>
              <a:rPr lang="en-US" sz="3600" dirty="0" smtClean="0"/>
              <a:t>) 1989</a:t>
            </a:r>
            <a:endParaRPr lang="en-US" sz="3600" dirty="0"/>
          </a:p>
          <a:p>
            <a:r>
              <a:rPr lang="en-US" sz="3600" dirty="0"/>
              <a:t>Oct. 1989 Radicals depose Communists</a:t>
            </a:r>
          </a:p>
          <a:p>
            <a:pPr lvl="1"/>
            <a:r>
              <a:rPr lang="en-US" sz="3200" dirty="0"/>
              <a:t>Communists vote itself out</a:t>
            </a:r>
          </a:p>
          <a:p>
            <a:pPr lvl="1"/>
            <a:r>
              <a:rPr lang="en-US" sz="3200" dirty="0"/>
              <a:t>New govt.= conservative govt.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Czechoslovakia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Velvet Revolution </a:t>
            </a:r>
            <a:r>
              <a:rPr lang="en-US" dirty="0" smtClean="0"/>
              <a:t>- Mass </a:t>
            </a:r>
            <a:r>
              <a:rPr lang="en-US" dirty="0"/>
              <a:t>demonstrations took place in 1988 and 1989.</a:t>
            </a:r>
          </a:p>
          <a:p>
            <a:r>
              <a:rPr lang="en-US" dirty="0" smtClean="0"/>
              <a:t>In </a:t>
            </a:r>
            <a:r>
              <a:rPr lang="en-US" dirty="0"/>
              <a:t>December 1989, the Communist government </a:t>
            </a:r>
            <a:r>
              <a:rPr lang="en-US" dirty="0" smtClean="0"/>
              <a:t>collapsed and elected Vaclav Havel as president.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new government in Czechoslovakia faced old ethnic conflicts. </a:t>
            </a:r>
          </a:p>
          <a:p>
            <a:r>
              <a:rPr lang="en-US" dirty="0"/>
              <a:t>The two national groups, Czechs and Slovaks, agreed to a peaceful division of </a:t>
            </a:r>
            <a:r>
              <a:rPr lang="en-US" dirty="0" smtClean="0"/>
              <a:t>the country</a:t>
            </a:r>
            <a:r>
              <a:rPr lang="en-US" dirty="0"/>
              <a:t>. </a:t>
            </a:r>
          </a:p>
          <a:p>
            <a:r>
              <a:rPr lang="en-US" dirty="0"/>
              <a:t>January 1, 1993, Czechoslovakia split into the Czech Republic and Slovakia.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ROMANIA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1965-Communist </a:t>
            </a:r>
            <a:r>
              <a:rPr lang="en-US" dirty="0"/>
              <a:t>leader </a:t>
            </a:r>
            <a:r>
              <a:rPr lang="en-US" dirty="0" err="1"/>
              <a:t>Nicolae</a:t>
            </a:r>
            <a:r>
              <a:rPr lang="en-US" dirty="0"/>
              <a:t> Ceausescu had set up a dictatorship</a:t>
            </a:r>
          </a:p>
          <a:p>
            <a:r>
              <a:rPr lang="en-US" dirty="0" smtClean="0"/>
              <a:t>He </a:t>
            </a:r>
            <a:r>
              <a:rPr lang="en-US" dirty="0"/>
              <a:t>used secret police to crush all dissent.</a:t>
            </a:r>
          </a:p>
          <a:p>
            <a:r>
              <a:rPr lang="en-US" dirty="0" smtClean="0"/>
              <a:t>His </a:t>
            </a:r>
            <a:r>
              <a:rPr lang="en-US" dirty="0"/>
              <a:t>economic policies led to a sharp drop in living standards, including food shortages and the rationing of bread, flour, and sugar. </a:t>
            </a:r>
          </a:p>
          <a:p>
            <a:r>
              <a:rPr lang="en-US" dirty="0" smtClean="0"/>
              <a:t>His </a:t>
            </a:r>
            <a:r>
              <a:rPr lang="en-US" dirty="0"/>
              <a:t>plan for rapid urbanization made the Romanian people angry. </a:t>
            </a:r>
          </a:p>
          <a:p>
            <a:pPr lvl="1"/>
            <a:r>
              <a:rPr lang="en-US" dirty="0"/>
              <a:t>Entire villages were bulldozed as part of the plan. </a:t>
            </a:r>
          </a:p>
          <a:p>
            <a:r>
              <a:rPr lang="en-US" dirty="0" smtClean="0"/>
              <a:t>December </a:t>
            </a:r>
            <a:r>
              <a:rPr lang="en-US" dirty="0"/>
              <a:t>1989, the secret police murdered thousands of people who were peacefully demonstrating. </a:t>
            </a:r>
          </a:p>
          <a:p>
            <a:r>
              <a:rPr lang="en-US" dirty="0" smtClean="0"/>
              <a:t>The </a:t>
            </a:r>
            <a:r>
              <a:rPr lang="en-US" dirty="0"/>
              <a:t>army refused to support any more repression. Ceausescu and his wife were captured and executed. </a:t>
            </a:r>
          </a:p>
          <a:p>
            <a:r>
              <a:rPr lang="en-US" dirty="0" smtClean="0"/>
              <a:t>A </a:t>
            </a:r>
            <a:r>
              <a:rPr lang="en-US" dirty="0"/>
              <a:t>new government was quickly formed.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Soviet Union &amp; Eastern Europe – 1980s &amp; 1990s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495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HW: “Revolutions of 1989” (p.1034 – 1040); fill out Eastern European Revolutions chart (minus Yugoslavia)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Discuss Soviet Union 1980s; finish </a:t>
            </a:r>
            <a:r>
              <a:rPr lang="en-US" sz="3200" dirty="0" err="1" smtClean="0"/>
              <a:t>chapt</a:t>
            </a:r>
            <a:r>
              <a:rPr lang="en-US" sz="3200" dirty="0" smtClean="0"/>
              <a:t>. 30 questions (if not complete)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1026" descr="C:\My Documents\My Pictures\yelts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850" y="0"/>
            <a:ext cx="5010150" cy="6858000"/>
          </a:xfrm>
          <a:prstGeom prst="rect">
            <a:avLst/>
          </a:prstGeom>
          <a:noFill/>
        </p:spPr>
      </p:pic>
      <p:sp>
        <p:nvSpPr>
          <p:cNvPr id="265219" name="WordArt 1027"/>
          <p:cNvSpPr>
            <a:spLocks noChangeArrowheads="1" noChangeShapeType="1" noTextEdit="1"/>
          </p:cNvSpPr>
          <p:nvPr/>
        </p:nvSpPr>
        <p:spPr bwMode="auto">
          <a:xfrm>
            <a:off x="228600" y="1600200"/>
            <a:ext cx="3733800" cy="24511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Yeltsin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6600" b="1"/>
              <a:t>Why the Coup?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4000" dirty="0"/>
              <a:t>Top Party officials, KGB, defense ministry- upset over Gorbachev about E. Europe</a:t>
            </a:r>
          </a:p>
          <a:p>
            <a:pPr lvl="1"/>
            <a:r>
              <a:rPr lang="en-US" sz="3600" dirty="0"/>
              <a:t>Fear of losing power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6600" b="1"/>
              <a:t>The Coup 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Aug</a:t>
            </a:r>
            <a:r>
              <a:rPr lang="en-US" sz="3600" dirty="0"/>
              <a:t>. 2, 1991 Communists stage Coup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Gorbachev taken into custody while on vacation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State of Emergency declared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People protest- fear of dictatorship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Yeltsin speaks against coup (gains fame)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8000" b="1"/>
              <a:t>The Coup Fails</a:t>
            </a:r>
          </a:p>
        </p:txBody>
      </p:sp>
      <p:sp>
        <p:nvSpPr>
          <p:cNvPr id="2396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867400"/>
          </a:xfrm>
        </p:spPr>
        <p:txBody>
          <a:bodyPr/>
          <a:lstStyle/>
          <a:p>
            <a:r>
              <a:rPr lang="en-US" sz="3600" dirty="0"/>
              <a:t>Gorbachev returns to Moscow</a:t>
            </a:r>
          </a:p>
          <a:p>
            <a:pPr lvl="1"/>
            <a:r>
              <a:rPr lang="en-US" sz="3200" dirty="0"/>
              <a:t>Resigns as Secretary General </a:t>
            </a:r>
          </a:p>
          <a:p>
            <a:r>
              <a:rPr lang="en-US" sz="3600" dirty="0"/>
              <a:t>Communist Party officially disbanded</a:t>
            </a:r>
          </a:p>
          <a:p>
            <a:r>
              <a:rPr lang="en-US" sz="3600" dirty="0"/>
              <a:t>Soviet strength had collapsed</a:t>
            </a:r>
          </a:p>
          <a:p>
            <a:pPr lvl="1"/>
            <a:r>
              <a:rPr lang="en-US" sz="3200" dirty="0"/>
              <a:t>Baltic States demand and gain independence</a:t>
            </a:r>
          </a:p>
          <a:p>
            <a:pPr lvl="1"/>
            <a:r>
              <a:rPr lang="en-US" sz="3200" dirty="0"/>
              <a:t>10 republics declare independence (not complete break)</a:t>
            </a:r>
          </a:p>
          <a:p>
            <a:pPr>
              <a:buFont typeface="Wingdings" pitchFamily="2" charset="2"/>
              <a:buNone/>
            </a:pPr>
            <a:endParaRPr lang="en-U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0" name="Picture 2" descr="C:\My Documents\My Pictures\yeltsintank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010471" cy="5608637"/>
          </a:xfrm>
          <a:prstGeom prst="rect">
            <a:avLst/>
          </a:prstGeom>
          <a:noFill/>
        </p:spPr>
      </p:pic>
      <p:sp>
        <p:nvSpPr>
          <p:cNvPr id="263171" name="Oval 3"/>
          <p:cNvSpPr>
            <a:spLocks noChangeArrowheads="1"/>
          </p:cNvSpPr>
          <p:nvPr/>
        </p:nvSpPr>
        <p:spPr bwMode="auto">
          <a:xfrm>
            <a:off x="1219200" y="1676400"/>
            <a:ext cx="1600200" cy="1600200"/>
          </a:xfrm>
          <a:prstGeom prst="ellipse">
            <a:avLst/>
          </a:prstGeom>
          <a:noFill/>
          <a:ln w="762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2" name="WordArt 4"/>
          <p:cNvSpPr>
            <a:spLocks noChangeArrowheads="1" noChangeShapeType="1" noTextEdit="1"/>
          </p:cNvSpPr>
          <p:nvPr/>
        </p:nvSpPr>
        <p:spPr bwMode="auto">
          <a:xfrm>
            <a:off x="4572000" y="0"/>
            <a:ext cx="43434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Yeltsin on Tank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>
            <a:noAutofit/>
          </a:bodyPr>
          <a:lstStyle/>
          <a:p>
            <a:r>
              <a:rPr lang="en-US" sz="5400" b="1" dirty="0"/>
              <a:t>End of the USSR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Post-coup leaders of republics form State Council</a:t>
            </a:r>
          </a:p>
          <a:p>
            <a:pPr lvl="1"/>
            <a:r>
              <a:rPr lang="en-US" sz="3200" dirty="0"/>
              <a:t>Gorbachev president, Yeltsin most powerful</a:t>
            </a:r>
          </a:p>
          <a:p>
            <a:r>
              <a:rPr lang="en-US" sz="3600" dirty="0"/>
              <a:t>Council creates loose confederation and prevents economic collapse</a:t>
            </a:r>
          </a:p>
          <a:p>
            <a:r>
              <a:rPr lang="en-US" sz="3600" dirty="0"/>
              <a:t>Council breaks down</a:t>
            </a:r>
          </a:p>
          <a:p>
            <a:pPr lvl="1"/>
            <a:r>
              <a:rPr lang="en-US" sz="3200" dirty="0"/>
              <a:t>Commonwealth of Independent States- Ukraine, Russia</a:t>
            </a:r>
            <a:r>
              <a:rPr lang="en-US" sz="3200" dirty="0" smtClean="0"/>
              <a:t>, Byelorussia</a:t>
            </a:r>
            <a:r>
              <a:rPr lang="en-US" sz="3200" dirty="0"/>
              <a:t>, others follow</a:t>
            </a:r>
          </a:p>
          <a:p>
            <a:pPr lvl="1"/>
            <a:r>
              <a:rPr lang="en-US" sz="3200" dirty="0"/>
              <a:t>Gorbachev resigns Dec. 25, </a:t>
            </a:r>
            <a:r>
              <a:rPr lang="en-US" sz="3200" dirty="0" smtClean="0"/>
              <a:t>1991</a:t>
            </a:r>
          </a:p>
          <a:p>
            <a:pPr lvl="1"/>
            <a:r>
              <a:rPr lang="en-US" sz="2400" dirty="0" smtClean="0">
                <a:hlinkClick r:id="rId2"/>
              </a:rPr>
              <a:t>https://www.youtube.com/watch?v=VAPk7z5Yzrw</a:t>
            </a:r>
            <a:endParaRPr lang="en-US" sz="24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458200" cy="667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10600" b="1" smtClean="0"/>
              <a:t>New Germany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/>
              <a:t>East Germany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1971-Erich </a:t>
            </a:r>
            <a:r>
              <a:rPr lang="en-US" sz="4200" dirty="0" err="1"/>
              <a:t>Honecker</a:t>
            </a:r>
            <a:r>
              <a:rPr lang="en-US" sz="4200" dirty="0"/>
              <a:t> became head of the Communist Party </a:t>
            </a:r>
          </a:p>
          <a:p>
            <a:r>
              <a:rPr lang="en-US" sz="4200" dirty="0"/>
              <a:t>Used the Stasi, the secret police, to rule for the next 18 years. </a:t>
            </a:r>
          </a:p>
          <a:p>
            <a:r>
              <a:rPr lang="en-US" sz="4200" dirty="0"/>
              <a:t>1989,many East Germans began to flee their </a:t>
            </a:r>
            <a:r>
              <a:rPr lang="en-US" sz="4200" dirty="0" smtClean="0"/>
              <a:t>country after Hungary opens its borders. </a:t>
            </a:r>
            <a:endParaRPr lang="en-US" sz="4200" dirty="0"/>
          </a:p>
          <a:p>
            <a:r>
              <a:rPr lang="en-US" sz="4200" dirty="0"/>
              <a:t>Mass demonstrations broke out in the fall of 1989. </a:t>
            </a:r>
          </a:p>
          <a:p>
            <a:r>
              <a:rPr lang="en-US" sz="4200" dirty="0"/>
              <a:t>November 9, the Communist government gave in and opened its border with the West. </a:t>
            </a:r>
          </a:p>
          <a:p>
            <a:r>
              <a:rPr lang="en-US" sz="4200" dirty="0"/>
              <a:t>Thousands of East Germans rushed across the border. </a:t>
            </a:r>
          </a:p>
          <a:p>
            <a:r>
              <a:rPr lang="en-US" sz="4200" dirty="0"/>
              <a:t>Families who had not seen each other in years were reunited.</a:t>
            </a:r>
          </a:p>
          <a:p>
            <a:r>
              <a:rPr lang="en-US" sz="4200" dirty="0"/>
              <a:t>People on both sides of the Berlin Wall began tearing the wall down. </a:t>
            </a:r>
          </a:p>
          <a:p>
            <a:r>
              <a:rPr lang="en-US" sz="4200" dirty="0"/>
              <a:t>The reunification of Germany took place on October 3, 1990.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6835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West Germany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8392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1982 Helmut Kohl-sets up 10 point plan and Alliance for Germany</a:t>
            </a:r>
          </a:p>
          <a:p>
            <a:pPr lvl="1" eaLnBrk="1" hangingPunct="1"/>
            <a:r>
              <a:rPr lang="en-US" sz="3600" dirty="0" smtClean="0"/>
              <a:t>1990 plans reunification of Germanys</a:t>
            </a:r>
          </a:p>
          <a:p>
            <a:pPr lvl="1" eaLnBrk="1" hangingPunct="1"/>
            <a:r>
              <a:rPr lang="en-US" sz="3600" dirty="0" smtClean="0"/>
              <a:t>Agreement with Gorbachev in 1990 for nuclear dismantling </a:t>
            </a:r>
          </a:p>
          <a:p>
            <a:pPr lvl="1" eaLnBrk="1" hangingPunct="1"/>
            <a:r>
              <a:rPr lang="en-US" sz="3600" dirty="0" smtClean="0"/>
              <a:t>Paris Accord – involved US and other nations</a:t>
            </a:r>
          </a:p>
          <a:p>
            <a:pPr lvl="1" eaLnBrk="1" hangingPunct="1"/>
            <a:endParaRPr lang="en-US" sz="40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THE BREZHNEV </a:t>
            </a:r>
            <a:r>
              <a:rPr lang="en-US" sz="3200" b="1" dirty="0" smtClean="0"/>
              <a:t>ERA – the ‘70s – “re-Stalinization”</a:t>
            </a:r>
            <a:endParaRPr lang="en-US" sz="3200" b="1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411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Re-imposed Stalinist system, but without terror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2819400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/>
              <a:t> Party control over all aspects of Soviet life</a:t>
            </a:r>
            <a:endParaRPr lang="en-US" sz="2800" u="sng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/>
              <a:t> Command economy</a:t>
            </a:r>
            <a:endParaRPr lang="en-US" sz="2800" u="sng" dirty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9600" y="23622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/>
              <a:t> Political dictatorship</a:t>
            </a:r>
            <a:endParaRPr lang="en-US" sz="2800" u="sng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09600" y="4191000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/>
              <a:t> Propaganda &amp; manipulation of media</a:t>
            </a:r>
            <a:endParaRPr lang="en-US" sz="2800" u="sng" dirty="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9600" y="5181600"/>
            <a:ext cx="396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/>
              <a:t> Suspicious &amp; confrontational attitude towards outside world</a:t>
            </a:r>
            <a:endParaRPr lang="en-US" sz="2800" u="sng" dirty="0"/>
          </a:p>
        </p:txBody>
      </p:sp>
      <p:pic>
        <p:nvPicPr>
          <p:cNvPr id="4107" name="Picture 11" descr="Brezhnev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143000"/>
            <a:ext cx="34861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3" grpId="0"/>
      <p:bldP spid="4104" grpId="0"/>
      <p:bldP spid="4105" grpId="0"/>
      <p:bldP spid="41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WINDOWS\Desktop\cold war\wallfal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556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tearing%20at%20the%20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14800" y="3200400"/>
            <a:ext cx="4648200" cy="32258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Fall of Soviet Union &amp; Disintegration of Yugoslavia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Former Yugoslavia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Yugoslavia had a Communist government, but it had never been a Soviet satellite state. </a:t>
            </a:r>
          </a:p>
          <a:p>
            <a:r>
              <a:rPr lang="en-US" dirty="0" err="1" smtClean="0"/>
              <a:t>Josep</a:t>
            </a:r>
            <a:r>
              <a:rPr lang="en-US" dirty="0" smtClean="0"/>
              <a:t> Tito </a:t>
            </a:r>
            <a:r>
              <a:rPr lang="en-US" dirty="0"/>
              <a:t>died in 1980</a:t>
            </a:r>
          </a:p>
          <a:p>
            <a:r>
              <a:rPr lang="en-US" dirty="0" smtClean="0"/>
              <a:t>A </a:t>
            </a:r>
            <a:r>
              <a:rPr lang="en-US" dirty="0"/>
              <a:t>government composed of representatives from the six republics and two provinces of Yugoslavia kept the country under Communist rule. </a:t>
            </a:r>
          </a:p>
          <a:p>
            <a:r>
              <a:rPr lang="en-US" dirty="0"/>
              <a:t>By 1990, new parties had emerged, and the Communist Party lost its power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1990, the Yugoslav republics of Slovenia, Croatia, Bosnia-Herzegovina, and Macedonia began to push for independence.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Former Yugoslavia</a:t>
            </a:r>
            <a:endParaRPr lang="en-US" sz="5400" b="1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5410200"/>
          </a:xfrm>
        </p:spPr>
        <p:txBody>
          <a:bodyPr>
            <a:normAutofit/>
          </a:bodyPr>
          <a:lstStyle/>
          <a:p>
            <a:r>
              <a:rPr lang="en-US" sz="3600" dirty="0"/>
              <a:t>Dec. 29, 1989- Communist leaders suggest multi-party system</a:t>
            </a:r>
          </a:p>
          <a:p>
            <a:r>
              <a:rPr lang="en-US" sz="3600" dirty="0"/>
              <a:t>Broke apart in war</a:t>
            </a:r>
          </a:p>
          <a:p>
            <a:pPr lvl="1"/>
            <a:r>
              <a:rPr lang="en-US" sz="3200" dirty="0"/>
              <a:t>Ethnic groups- Serbs, Croats, Muslims, Slovenes, Macedonians, Montenegrins</a:t>
            </a:r>
          </a:p>
          <a:p>
            <a:pPr lvl="1"/>
            <a:r>
              <a:rPr lang="en-US" sz="3200" dirty="0"/>
              <a:t>6 republics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Ethnic Ties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3600" dirty="0"/>
              <a:t>Differences: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Serbs- Greek Orthodox, Cyrillic alphabet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Croats &amp; Slovenes- Catholic, Roman alphabet</a:t>
            </a:r>
          </a:p>
          <a:p>
            <a:pPr>
              <a:lnSpc>
                <a:spcPct val="90000"/>
              </a:lnSpc>
              <a:buNone/>
            </a:pPr>
            <a:r>
              <a:rPr lang="en-US" sz="3600" dirty="0"/>
              <a:t>Similarities: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Both don’t like Muslims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Common tie = common country</a:t>
            </a:r>
          </a:p>
          <a:p>
            <a:pPr>
              <a:lnSpc>
                <a:spcPct val="90000"/>
              </a:lnSpc>
            </a:pPr>
            <a:endParaRPr lang="en-US" sz="4000" b="1" dirty="0"/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Slobodan </a:t>
            </a:r>
            <a:r>
              <a:rPr lang="en-US" b="1" dirty="0" err="1" smtClean="0"/>
              <a:t>Milosˇevic</a:t>
            </a:r>
            <a:r>
              <a:rPr lang="en-US" b="1" dirty="0" smtClean="0"/>
              <a:t>´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ecame </a:t>
            </a:r>
            <a:r>
              <a:rPr lang="en-US" dirty="0"/>
              <a:t>the leader of Serbia in </a:t>
            </a:r>
            <a:r>
              <a:rPr lang="en-US" dirty="0" smtClean="0"/>
              <a:t>1987</a:t>
            </a:r>
            <a:endParaRPr lang="en-US" dirty="0"/>
          </a:p>
          <a:p>
            <a:r>
              <a:rPr lang="en-US" dirty="0"/>
              <a:t>He wanted to redraw borders to include the Serb minorities in a new Greater Serbian state.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prisonplanet.com/images/march2006/130306m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7392" y="2133600"/>
            <a:ext cx="4396584" cy="2981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Conflict in the Balkans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PHASE 1:  </a:t>
            </a:r>
            <a:r>
              <a:rPr lang="en-US" dirty="0" smtClean="0"/>
              <a:t>June 1991- </a:t>
            </a:r>
            <a:r>
              <a:rPr lang="en-US" dirty="0"/>
              <a:t>Slovenia and Croatia declared their independence.</a:t>
            </a:r>
          </a:p>
          <a:p>
            <a:r>
              <a:rPr lang="en-US" dirty="0" smtClean="0"/>
              <a:t>September- Yugoslavian </a:t>
            </a:r>
            <a:r>
              <a:rPr lang="en-US" dirty="0"/>
              <a:t>army began a full assault against Croatia. </a:t>
            </a:r>
          </a:p>
          <a:p>
            <a:r>
              <a:rPr lang="en-US" dirty="0"/>
              <a:t>Before a cease-fire was arranged, the Serbian forces captured one-third of Croatia’s territory.</a:t>
            </a:r>
          </a:p>
          <a:p>
            <a:r>
              <a:rPr lang="en-US" b="1" dirty="0" smtClean="0"/>
              <a:t>PHASE 2: </a:t>
            </a:r>
            <a:r>
              <a:rPr lang="en-US" dirty="0" smtClean="0"/>
              <a:t>In </a:t>
            </a:r>
            <a:r>
              <a:rPr lang="en-US" dirty="0"/>
              <a:t>1992, the Serbs began an assault against Bosnia-Herzegovina. </a:t>
            </a:r>
          </a:p>
          <a:p>
            <a:r>
              <a:rPr lang="en-US" dirty="0"/>
              <a:t>By mid- 1993, Serbian forces had acquired 70 percent of Bosnian territory.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/>
              <a:t>Bosnia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Feb. 1992 Bosnia-Herzegovina- independence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Serbs opposed- would be minority to Muslims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March 1992- war (Karadzic supported by Bosnian Serbs)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Serbs used brutality against Bosnian Muslims (ethnic cleansing)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1995 70% Bosnia held by Serbs</a:t>
            </a:r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thnic </a:t>
            </a:r>
            <a:r>
              <a:rPr lang="en-US" b="1" dirty="0"/>
              <a:t>C</a:t>
            </a:r>
            <a:r>
              <a:rPr lang="en-US" b="1" dirty="0" smtClean="0"/>
              <a:t>leansing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419600" cy="5486400"/>
          </a:xfrm>
        </p:spPr>
        <p:txBody>
          <a:bodyPr>
            <a:normAutofit/>
          </a:bodyPr>
          <a:lstStyle/>
          <a:p>
            <a:r>
              <a:rPr lang="en-US" dirty="0"/>
              <a:t>Many Bosnians were Muslims. Toward them, the Serbs followed a policy they </a:t>
            </a:r>
            <a:r>
              <a:rPr lang="en-US" dirty="0" smtClean="0"/>
              <a:t>called </a:t>
            </a:r>
            <a:r>
              <a:rPr lang="en-US" b="1" dirty="0" smtClean="0"/>
              <a:t>ethnic </a:t>
            </a:r>
            <a:r>
              <a:rPr lang="en-US" b="1" dirty="0"/>
              <a:t>cleansing </a:t>
            </a:r>
            <a:r>
              <a:rPr lang="en-US" dirty="0"/>
              <a:t>(killing them or forcibly removing them from their lands). </a:t>
            </a:r>
            <a:endParaRPr lang="en-US" dirty="0" smtClean="0"/>
          </a:p>
          <a:p>
            <a:r>
              <a:rPr lang="en-US" dirty="0" smtClean="0"/>
              <a:t>1995</a:t>
            </a:r>
            <a:r>
              <a:rPr lang="en-US" dirty="0"/>
              <a:t>, 250,000 Bosnians (mostly civilians) had been killed, and two million </a:t>
            </a:r>
            <a:r>
              <a:rPr lang="en-US" dirty="0" smtClean="0"/>
              <a:t>others were </a:t>
            </a:r>
            <a:r>
              <a:rPr lang="en-US" dirty="0"/>
              <a:t>homeless.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122" name="Picture 2" descr="http://img.dailymail.co.uk/i/pix/2008/03_04/OvcaraGraveAP_468x6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143000"/>
            <a:ext cx="3915583" cy="54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NATO Involvement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1995</a:t>
            </a:r>
            <a:r>
              <a:rPr lang="en-US" dirty="0"/>
              <a:t>, Bosnian and Croatian forces regained much of the territory that had been lost to Serbian forces. </a:t>
            </a:r>
          </a:p>
          <a:p>
            <a:r>
              <a:rPr lang="en-US" dirty="0" smtClean="0"/>
              <a:t>NATO orders air strikes in retaliation </a:t>
            </a:r>
            <a:r>
              <a:rPr lang="en-US" dirty="0"/>
              <a:t>for Serb attacks on civilians. </a:t>
            </a:r>
          </a:p>
          <a:p>
            <a:r>
              <a:rPr lang="en-US" dirty="0" smtClean="0"/>
              <a:t>Attacks forced </a:t>
            </a:r>
            <a:r>
              <a:rPr lang="en-US" dirty="0"/>
              <a:t>the Serbs to sign a peace treaty on December 14.</a:t>
            </a:r>
          </a:p>
          <a:p>
            <a:r>
              <a:rPr lang="en-US" dirty="0"/>
              <a:t>A</a:t>
            </a:r>
            <a:r>
              <a:rPr lang="en-US" dirty="0" smtClean="0"/>
              <a:t>greement </a:t>
            </a:r>
            <a:r>
              <a:rPr lang="en-US" dirty="0"/>
              <a:t>split Bosnia into a loose union of a Serb republic and a Muslim-Croat federation.</a:t>
            </a:r>
          </a:p>
          <a:p>
            <a:r>
              <a:rPr lang="en-US" dirty="0"/>
              <a:t> NATO sent a force of sixty thousand troops to monitor the </a:t>
            </a:r>
            <a:r>
              <a:rPr lang="en-US" dirty="0" smtClean="0"/>
              <a:t>area (peacekeeping).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33600" y="381000"/>
            <a:ext cx="48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BREZHNEV ERA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/>
              <a:t>Overemployment</a:t>
            </a:r>
            <a:endParaRPr lang="en-US" sz="2800" u="sng" dirty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Declining food supply</a:t>
            </a:r>
            <a:endParaRPr lang="en-US" sz="2800" u="sng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Low productivity</a:t>
            </a:r>
            <a:endParaRPr lang="en-US" sz="2800" u="sng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304800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Inadequate infrastructure</a:t>
            </a:r>
            <a:endParaRPr lang="en-US" sz="2800" u="sng" dirty="0"/>
          </a:p>
        </p:txBody>
      </p:sp>
      <p:pic>
        <p:nvPicPr>
          <p:cNvPr id="6155" name="Picture 11" descr="women-tractor-build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0"/>
            <a:ext cx="68072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Kosovo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343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1974- Tito made </a:t>
            </a:r>
            <a:r>
              <a:rPr lang="en-US" dirty="0"/>
              <a:t>Kosovo an </a:t>
            </a:r>
            <a:r>
              <a:rPr lang="en-US" b="1" dirty="0"/>
              <a:t>autonomous </a:t>
            </a:r>
            <a:r>
              <a:rPr lang="en-US" dirty="0"/>
              <a:t>(self-governing) province within </a:t>
            </a:r>
            <a:r>
              <a:rPr lang="en-US" dirty="0" smtClean="0"/>
              <a:t>Yugoslavia, inhabitants </a:t>
            </a:r>
            <a:r>
              <a:rPr lang="en-US" dirty="0"/>
              <a:t>were mainly ethnic Albanians.</a:t>
            </a:r>
          </a:p>
          <a:p>
            <a:r>
              <a:rPr lang="en-US" dirty="0" smtClean="0"/>
              <a:t>1989</a:t>
            </a:r>
            <a:r>
              <a:rPr lang="en-US" dirty="0"/>
              <a:t>, </a:t>
            </a:r>
            <a:r>
              <a:rPr lang="en-US" dirty="0" err="1"/>
              <a:t>Milosˇevic</a:t>
            </a:r>
            <a:r>
              <a:rPr lang="en-US" dirty="0"/>
              <a:t>´ took Kosovo’s autonomous status away.</a:t>
            </a:r>
          </a:p>
          <a:p>
            <a:r>
              <a:rPr lang="en-US" dirty="0"/>
              <a:t> </a:t>
            </a:r>
            <a:r>
              <a:rPr lang="en-US" b="1" dirty="0" smtClean="0"/>
              <a:t>PHASE 3: </a:t>
            </a:r>
            <a:r>
              <a:rPr lang="en-US" dirty="0" smtClean="0"/>
              <a:t>Ethnic </a:t>
            </a:r>
            <a:r>
              <a:rPr lang="en-US" dirty="0"/>
              <a:t>Albanians formed the Kosovo Liberation Army in the mid-1990s </a:t>
            </a:r>
            <a:r>
              <a:rPr lang="en-US" dirty="0" smtClean="0"/>
              <a:t>in response to Serbian </a:t>
            </a:r>
            <a:r>
              <a:rPr lang="en-US" dirty="0"/>
              <a:t>rule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3074" name="Picture 2" descr="http://www.hanscomfamily.com/wp-content/uploads/2008/10/koso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00200"/>
            <a:ext cx="447675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Kosovo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Serb forces began to massacre ethnic Albanians.</a:t>
            </a:r>
          </a:p>
          <a:p>
            <a:r>
              <a:rPr lang="en-US" dirty="0" smtClean="0"/>
              <a:t> In 1999, Albanians in Kosovo gained autonomy within Serbia. </a:t>
            </a:r>
          </a:p>
          <a:p>
            <a:r>
              <a:rPr lang="en-US" dirty="0" err="1" smtClean="0"/>
              <a:t>Milosˇevic</a:t>
            </a:r>
            <a:r>
              <a:rPr lang="en-US" dirty="0" smtClean="0"/>
              <a:t>´ objected and a NATO bombing campaign forced Yugoslav cooperation. </a:t>
            </a:r>
            <a:endParaRPr lang="en-US" dirty="0"/>
          </a:p>
        </p:txBody>
      </p:sp>
      <p:pic>
        <p:nvPicPr>
          <p:cNvPr id="22530" name="Picture 2" descr="http://worldfocus.org/files/2009/04/imgw_serbia_bomb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4295775" cy="3218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Serbia and Montenegro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876800"/>
          </a:xfrm>
        </p:spPr>
        <p:txBody>
          <a:bodyPr>
            <a:normAutofit/>
          </a:bodyPr>
          <a:lstStyle/>
          <a:p>
            <a:r>
              <a:rPr lang="en-US" dirty="0"/>
              <a:t>Elections held in 2000 ended </a:t>
            </a:r>
            <a:r>
              <a:rPr lang="en-US" dirty="0" err="1"/>
              <a:t>Milosˇevic´’s</a:t>
            </a:r>
            <a:r>
              <a:rPr lang="en-US" dirty="0"/>
              <a:t> rule, and he was brought to trial for his role in the bloodshed in the Balkans.</a:t>
            </a:r>
          </a:p>
          <a:p>
            <a:r>
              <a:rPr lang="en-US" dirty="0"/>
              <a:t> In 2003, Serbia and Montenegro formed </a:t>
            </a:r>
            <a:r>
              <a:rPr lang="en-US" dirty="0" smtClean="0"/>
              <a:t> republics.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4" name="Picture 6" descr="http://image.guardian.co.uk/sys-images/Guardian/Pix/pictures/2004/07/06/be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11" y="2133600"/>
            <a:ext cx="4543448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Crash course – Clinton years </a:t>
            </a:r>
            <a:r>
              <a:rPr lang="en-US" dirty="0" smtClean="0">
                <a:hlinkClick r:id="rId2"/>
              </a:rPr>
              <a:t>https://www.youtube.com/watch?v=-rboN6F2g-k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ransitionsabroad.com/images/maps/central_eastern_eur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7715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657600" y="2286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THE BREZHNEV ERA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5867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Economic Stagnation 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/>
              <a:t>and Decline</a:t>
            </a:r>
            <a:endParaRPr lang="en-US" sz="3200" b="1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Environmental damage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2286000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Depletion of natural &amp; human resources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800" y="4572000"/>
            <a:ext cx="396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/>
              <a:t> Inherent flaws of “command-administrative” system </a:t>
            </a:r>
            <a:endParaRPr lang="en-US" sz="2800" u="sng" dirty="0"/>
          </a:p>
        </p:txBody>
      </p:sp>
      <p:pic>
        <p:nvPicPr>
          <p:cNvPr id="8202" name="Picture 10" descr="ecoci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838200"/>
            <a:ext cx="41148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ecocid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17925"/>
            <a:ext cx="4191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098" name="Picture 1026" descr="C:\My Documents\My Pictures\gorby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0"/>
            <a:ext cx="5665787" cy="6858000"/>
          </a:xfrm>
          <a:prstGeom prst="rect">
            <a:avLst/>
          </a:prstGeom>
          <a:noFill/>
        </p:spPr>
      </p:pic>
      <p:sp>
        <p:nvSpPr>
          <p:cNvPr id="260099" name="WordArt 1027"/>
          <p:cNvSpPr>
            <a:spLocks noChangeArrowheads="1" noChangeShapeType="1" noTextEdit="1"/>
          </p:cNvSpPr>
          <p:nvPr/>
        </p:nvSpPr>
        <p:spPr bwMode="auto">
          <a:xfrm>
            <a:off x="304800" y="2057400"/>
            <a:ext cx="30099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Gorbachev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5181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Within three years of the death of Soviet leader Leonid Brezhnev in 1982, following the brief "interregna," Gorbachev was elected General Secretary by the Politburo in 1985.</a:t>
            </a:r>
          </a:p>
          <a:p>
            <a:r>
              <a:rPr lang="en-US" sz="3600" dirty="0" smtClean="0"/>
              <a:t>Soviet </a:t>
            </a:r>
            <a:r>
              <a:rPr lang="en-US" sz="3600" dirty="0"/>
              <a:t>army pulled from Afghanistan</a:t>
            </a:r>
          </a:p>
          <a:p>
            <a:r>
              <a:rPr lang="en-US" sz="3600" dirty="0"/>
              <a:t>Nuclear weapons reduced</a:t>
            </a:r>
          </a:p>
          <a:p>
            <a:r>
              <a:rPr lang="en-US" sz="3600" dirty="0"/>
              <a:t>Satellite nations were surrendered</a:t>
            </a:r>
          </a:p>
          <a:p>
            <a:r>
              <a:rPr lang="en-US" sz="3600" dirty="0"/>
              <a:t>Germany is permitted to reunify</a:t>
            </a:r>
          </a:p>
          <a:p>
            <a:endParaRPr lang="en-US" sz="4800" b="1" dirty="0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Future of </a:t>
            </a:r>
            <a:r>
              <a:rPr lang="en-US" sz="6600" b="1" dirty="0" smtClean="0"/>
              <a:t>Reform – what happens in the ‘80s</a:t>
            </a:r>
            <a:endParaRPr lang="en-US" sz="66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6600" b="1"/>
              <a:t>Perestroika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5626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1986 “Economic Restructuring”</a:t>
            </a:r>
          </a:p>
          <a:p>
            <a:r>
              <a:rPr lang="en-US" sz="4000" dirty="0"/>
              <a:t>Economic </a:t>
            </a:r>
            <a:r>
              <a:rPr lang="en-US" sz="4000" dirty="0" smtClean="0"/>
              <a:t>hardship (trying to shift system without tools or training)</a:t>
            </a:r>
            <a:endParaRPr lang="en-US" sz="4000" dirty="0"/>
          </a:p>
          <a:p>
            <a:r>
              <a:rPr lang="en-US" sz="4000" dirty="0"/>
              <a:t>Problems= central planning</a:t>
            </a:r>
          </a:p>
          <a:p>
            <a:pPr lvl="1"/>
            <a:r>
              <a:rPr lang="en-US" sz="3600" dirty="0"/>
              <a:t>Local managers= more authority</a:t>
            </a:r>
          </a:p>
          <a:p>
            <a:pPr lvl="1"/>
            <a:r>
              <a:rPr lang="en-US" sz="3600" dirty="0"/>
              <a:t>Laws allow for private business </a:t>
            </a:r>
          </a:p>
          <a:p>
            <a:pPr lvl="1"/>
            <a:r>
              <a:rPr lang="en-US" sz="3600" dirty="0" smtClean="0"/>
              <a:t>Severe need </a:t>
            </a:r>
            <a:r>
              <a:rPr lang="en-US" sz="3600" dirty="0"/>
              <a:t>for new </a:t>
            </a:r>
            <a:r>
              <a:rPr lang="en-US" sz="3600" dirty="0" smtClean="0"/>
              <a:t>technology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https://www.youtube.com/watch?v=UBOZOPS3G4w</a:t>
            </a:r>
            <a:r>
              <a:rPr lang="en-US" dirty="0" smtClean="0"/>
              <a:t> :56</a:t>
            </a:r>
          </a:p>
          <a:p>
            <a:pPr lvl="1">
              <a:buNone/>
            </a:pPr>
            <a:endParaRPr lang="en-US" sz="3600" dirty="0"/>
          </a:p>
          <a:p>
            <a:endParaRPr lang="en-US" sz="4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6600" b="1"/>
              <a:t>Glasnost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1986 “Openness”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Lenin through Brezhnev (minus a little Khrushchev)= </a:t>
            </a:r>
            <a:r>
              <a:rPr lang="en-US" sz="3600" dirty="0"/>
              <a:t>totalitarian state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Religion </a:t>
            </a:r>
            <a:r>
              <a:rPr lang="en-US" sz="3600" dirty="0"/>
              <a:t>accepted, not liked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Christians open churches, Jews leave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Dissidents released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Controls relaxed (censorship)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Criticize </a:t>
            </a:r>
            <a:r>
              <a:rPr lang="en-US" sz="3200" dirty="0" err="1"/>
              <a:t>govt</a:t>
            </a:r>
            <a:r>
              <a:rPr lang="en-US" sz="3200" dirty="0"/>
              <a:t>, examine social problems</a:t>
            </a:r>
          </a:p>
          <a:p>
            <a:pPr>
              <a:lnSpc>
                <a:spcPct val="90000"/>
              </a:lnSpc>
            </a:pPr>
            <a:endParaRPr lang="en-US" sz="40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1728</Words>
  <Application>Microsoft Office PowerPoint</Application>
  <PresentationFormat>On-screen Show (4:3)</PresentationFormat>
  <Paragraphs>218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Eastern European Revolutions </vt:lpstr>
      <vt:lpstr>Soviet Union &amp; Eastern Europe – 1980s &amp; 1990s</vt:lpstr>
      <vt:lpstr>Slide 3</vt:lpstr>
      <vt:lpstr>Slide 4</vt:lpstr>
      <vt:lpstr>Slide 5</vt:lpstr>
      <vt:lpstr>Slide 6</vt:lpstr>
      <vt:lpstr>Future of Reform – what happens in the ‘80s</vt:lpstr>
      <vt:lpstr>Perestroika</vt:lpstr>
      <vt:lpstr>Glasnost</vt:lpstr>
      <vt:lpstr>Two Dissidents</vt:lpstr>
      <vt:lpstr>Demokratizatsiya</vt:lpstr>
      <vt:lpstr>Economic Reform </vt:lpstr>
      <vt:lpstr>Economic Problems</vt:lpstr>
      <vt:lpstr>Revolutions in Eastern Europe </vt:lpstr>
      <vt:lpstr>POLAND</vt:lpstr>
      <vt:lpstr>Revolutions of 1989 and Disbanding of the Soviet Union</vt:lpstr>
      <vt:lpstr>Hungary</vt:lpstr>
      <vt:lpstr>Czechoslovakia</vt:lpstr>
      <vt:lpstr>ROMANIA</vt:lpstr>
      <vt:lpstr>Slide 20</vt:lpstr>
      <vt:lpstr>Why the Coup?</vt:lpstr>
      <vt:lpstr>The Coup </vt:lpstr>
      <vt:lpstr>The Coup Fails</vt:lpstr>
      <vt:lpstr>Slide 24</vt:lpstr>
      <vt:lpstr>End of the USSR</vt:lpstr>
      <vt:lpstr>Slide 26</vt:lpstr>
      <vt:lpstr>New Germany</vt:lpstr>
      <vt:lpstr>East Germany </vt:lpstr>
      <vt:lpstr>West Germany</vt:lpstr>
      <vt:lpstr>Slide 30</vt:lpstr>
      <vt:lpstr>Fall of Soviet Union &amp; Disintegration of Yugoslavia</vt:lpstr>
      <vt:lpstr>Former Yugoslavia</vt:lpstr>
      <vt:lpstr>Former Yugoslavia</vt:lpstr>
      <vt:lpstr>Ethnic Ties</vt:lpstr>
      <vt:lpstr>Slobodan Milosˇevic´</vt:lpstr>
      <vt:lpstr>Conflict in the Balkans</vt:lpstr>
      <vt:lpstr>Bosnia</vt:lpstr>
      <vt:lpstr>Ethnic Cleansing</vt:lpstr>
      <vt:lpstr>NATO Involvement</vt:lpstr>
      <vt:lpstr>Kosovo</vt:lpstr>
      <vt:lpstr>Kosovo</vt:lpstr>
      <vt:lpstr>Serbia and Montenegro</vt:lpstr>
      <vt:lpstr>Crash course – Clinton years https://www.youtube.com/watch?v=-rboN6F2g-k </vt:lpstr>
      <vt:lpstr>Slide 44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rbiddle</dc:creator>
  <cp:lastModifiedBy>sbehler</cp:lastModifiedBy>
  <cp:revision>60</cp:revision>
  <dcterms:created xsi:type="dcterms:W3CDTF">2011-05-09T20:55:09Z</dcterms:created>
  <dcterms:modified xsi:type="dcterms:W3CDTF">2016-04-11T18:07:41Z</dcterms:modified>
</cp:coreProperties>
</file>