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79E55-6787-4E11-9394-2F4030F72D1A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79C893-58C5-4174-B286-97D8A687B3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139A21-286E-4643-BE88-F7D1BCC66AA1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D8BE-A798-4D88-96FD-46C32A32EB6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4770-6F50-4A06-95EC-9C70D3E372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D8BE-A798-4D88-96FD-46C32A32EB6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4770-6F50-4A06-95EC-9C70D3E372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D8BE-A798-4D88-96FD-46C32A32EB6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4770-6F50-4A06-95EC-9C70D3E372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D8BE-A798-4D88-96FD-46C32A32EB6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4770-6F50-4A06-95EC-9C70D3E372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D8BE-A798-4D88-96FD-46C32A32EB6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4770-6F50-4A06-95EC-9C70D3E372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D8BE-A798-4D88-96FD-46C32A32EB6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4770-6F50-4A06-95EC-9C70D3E372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D8BE-A798-4D88-96FD-46C32A32EB6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4770-6F50-4A06-95EC-9C70D3E372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D8BE-A798-4D88-96FD-46C32A32EB6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4770-6F50-4A06-95EC-9C70D3E372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D8BE-A798-4D88-96FD-46C32A32EB6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4770-6F50-4A06-95EC-9C70D3E372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D8BE-A798-4D88-96FD-46C32A32EB6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4770-6F50-4A06-95EC-9C70D3E372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D8BE-A798-4D88-96FD-46C32A32EB6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74770-6F50-4A06-95EC-9C70D3E372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DD8BE-A798-4D88-96FD-46C32A32EB64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74770-6F50-4A06-95EC-9C70D3E372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8T54syDkDw" TargetMode="External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YlQ0UZ1C2I" TargetMode="External"/><Relationship Id="rId2" Type="http://schemas.openxmlformats.org/officeDocument/2006/relationships/hyperlink" Target="https://www.youtube.com/watch?v=Lxq-RiLb-6M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youtube.com/watch?v=TG55ErfdaeY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-EHZUwjgLs" TargetMode="External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124200"/>
            <a:ext cx="9144000" cy="182880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   Hinduism	    Judaism  	Christianity	       Islam            Buddhism</a:t>
            </a:r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123" name="Picture 5" descr="http://www.ackland.org/projects/five_faiths/images/btn_hinduism_01_smal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5029200"/>
            <a:ext cx="447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7" descr="http://www.ackland.org/projects/five_faiths/images/btn_judaism_01_smal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5029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9" descr="http://www.ackland.org/projects/five_faiths/images/btn_buddhism_01_small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24800" y="5029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11" descr="http://www.ackland.org/projects/five_faiths/images/btn_christianity_01_small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91000" y="5029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3" descr="http://www.ackland.org/projects/five_faiths/images/btn_islam_01_small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0" y="5029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 txBox="1">
            <a:spLocks/>
          </p:cNvSpPr>
          <p:nvPr/>
        </p:nvSpPr>
        <p:spPr bwMode="auto">
          <a:xfrm>
            <a:off x="685800" y="0"/>
            <a:ext cx="785164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18288" bIns="0" anchor="b">
            <a:normAutofit fontScale="925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World Religions</a:t>
            </a:r>
          </a:p>
        </p:txBody>
      </p:sp>
      <p:sp>
        <p:nvSpPr>
          <p:cNvPr id="9" name="Rectangle 8"/>
          <p:cNvSpPr/>
          <p:nvPr/>
        </p:nvSpPr>
        <p:spPr>
          <a:xfrm>
            <a:off x="533400" y="1295400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smtClean="0"/>
              <a:t>Hinduism – p.38</a:t>
            </a:r>
          </a:p>
          <a:p>
            <a:r>
              <a:rPr lang="en-US" sz="2800" dirty="0" smtClean="0"/>
              <a:t>Buddhism – p. 39-40</a:t>
            </a:r>
          </a:p>
          <a:p>
            <a:r>
              <a:rPr lang="en-US" sz="2800" dirty="0" smtClean="0"/>
              <a:t>Judaism – p. 31-32</a:t>
            </a:r>
          </a:p>
          <a:p>
            <a:r>
              <a:rPr lang="en-US" sz="2800" dirty="0" smtClean="0"/>
              <a:t>Christianity- p. 72-74</a:t>
            </a:r>
          </a:p>
          <a:p>
            <a:r>
              <a:rPr lang="en-US" sz="2800" dirty="0" smtClean="0"/>
              <a:t>Islam – p. 90-91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Hinduism</a:t>
            </a:r>
            <a:endParaRPr lang="en-US" dirty="0"/>
          </a:p>
        </p:txBody>
      </p:sp>
      <p:pic>
        <p:nvPicPr>
          <p:cNvPr id="3" name="Picture 5" descr="C:\Documents and Settings\scarman\Local Settings\Temporary Internet Files\Content.IE5\OXQZO5U3\MC90043495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42200" y="0"/>
            <a:ext cx="1701800" cy="1905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0" y="728630"/>
            <a:ext cx="9144000" cy="6736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u="sng" dirty="0" smtClean="0">
                <a:latin typeface="Corbel" pitchFamily="34" charset="0"/>
              </a:rPr>
              <a:t>Origins/History</a:t>
            </a:r>
            <a:r>
              <a:rPr lang="en-US" sz="2100" u="sng" dirty="0" smtClean="0">
                <a:latin typeface="Corbel" pitchFamily="34" charset="0"/>
              </a:rPr>
              <a:t>: </a:t>
            </a:r>
            <a:r>
              <a:rPr lang="en-US" sz="2100" b="1" dirty="0" smtClean="0">
                <a:solidFill>
                  <a:schemeClr val="accent6">
                    <a:lumMod val="75000"/>
                  </a:schemeClr>
                </a:solidFill>
                <a:latin typeface="Corbel" pitchFamily="34" charset="0"/>
                <a:ea typeface="Times New Roman"/>
                <a:cs typeface="Times New Roman"/>
              </a:rPr>
              <a:t>Indigenous religion of India </a:t>
            </a:r>
            <a:r>
              <a:rPr lang="en-US" sz="2100" dirty="0" smtClean="0">
                <a:latin typeface="Corbel" pitchFamily="34" charset="0"/>
                <a:ea typeface="Times New Roman"/>
                <a:cs typeface="Times New Roman"/>
              </a:rPr>
              <a:t>as developed </a:t>
            </a:r>
          </a:p>
          <a:p>
            <a:r>
              <a:rPr lang="en-US" sz="2100" dirty="0" smtClean="0">
                <a:latin typeface="Corbel" pitchFamily="34" charset="0"/>
                <a:ea typeface="Times New Roman"/>
                <a:cs typeface="Times New Roman"/>
              </a:rPr>
              <a:t>to present day. </a:t>
            </a:r>
            <a:endParaRPr lang="en-US" sz="2100" dirty="0">
              <a:latin typeface="Corbel" pitchFamily="34" charset="0"/>
              <a:ea typeface="Calibri"/>
              <a:cs typeface="Times New Roman"/>
            </a:endParaRPr>
          </a:p>
          <a:p>
            <a:endParaRPr lang="en-US" sz="2100" b="1" u="sng" dirty="0" smtClean="0">
              <a:latin typeface="Corbel" pitchFamily="34" charset="0"/>
            </a:endParaRPr>
          </a:p>
          <a:p>
            <a:r>
              <a:rPr lang="en-US" sz="2100" b="1" u="sng" dirty="0" smtClean="0">
                <a:latin typeface="Corbel" pitchFamily="34" charset="0"/>
              </a:rPr>
              <a:t>Adherents worldwide</a:t>
            </a:r>
            <a:r>
              <a:rPr lang="en-US" sz="2100" b="1" dirty="0" smtClean="0">
                <a:latin typeface="Corbel" pitchFamily="34" charset="0"/>
              </a:rPr>
              <a:t>: </a:t>
            </a:r>
            <a:r>
              <a:rPr lang="en-US" sz="2100" b="1" dirty="0" smtClean="0">
                <a:solidFill>
                  <a:schemeClr val="accent6">
                    <a:lumMod val="75000"/>
                  </a:schemeClr>
                </a:solidFill>
                <a:latin typeface="Corbel" pitchFamily="34" charset="0"/>
                <a:ea typeface="Times New Roman"/>
                <a:cs typeface="Times New Roman"/>
              </a:rPr>
              <a:t>900 million </a:t>
            </a:r>
            <a:endParaRPr lang="en-US" sz="2100" dirty="0" smtClean="0">
              <a:solidFill>
                <a:schemeClr val="accent6">
                  <a:lumMod val="75000"/>
                </a:schemeClr>
              </a:solidFill>
              <a:latin typeface="Corbel" pitchFamily="34" charset="0"/>
            </a:endParaRPr>
          </a:p>
          <a:p>
            <a:endParaRPr lang="en-US" sz="2100" dirty="0" smtClean="0">
              <a:latin typeface="Corbel" pitchFamily="34" charset="0"/>
            </a:endParaRPr>
          </a:p>
          <a:p>
            <a:r>
              <a:rPr lang="en-US" sz="2100" b="1" u="sng" dirty="0" smtClean="0">
                <a:latin typeface="Corbel" pitchFamily="34" charset="0"/>
              </a:rPr>
              <a:t>God(s) and Universe</a:t>
            </a:r>
            <a:r>
              <a:rPr lang="en-US" sz="2100" dirty="0" smtClean="0">
                <a:latin typeface="Corbel" pitchFamily="34" charset="0"/>
              </a:rPr>
              <a:t>: </a:t>
            </a:r>
            <a:r>
              <a:rPr lang="en-US" sz="2100" b="1" dirty="0" smtClean="0">
                <a:solidFill>
                  <a:schemeClr val="accent6">
                    <a:lumMod val="75000"/>
                  </a:schemeClr>
                </a:solidFill>
                <a:latin typeface="Corbel" pitchFamily="34" charset="0"/>
                <a:ea typeface="Times New Roman"/>
                <a:cs typeface="Times New Roman"/>
              </a:rPr>
              <a:t>One Supreme Reality (Brahman) manifested in many gods and goddesses </a:t>
            </a:r>
            <a:endParaRPr lang="en-US" sz="2100" b="1" dirty="0" smtClean="0">
              <a:solidFill>
                <a:schemeClr val="accent6">
                  <a:lumMod val="75000"/>
                </a:schemeClr>
              </a:solidFill>
              <a:latin typeface="Corbel" pitchFamily="34" charset="0"/>
              <a:ea typeface="Calibri"/>
              <a:cs typeface="Times New Roman"/>
            </a:endParaRPr>
          </a:p>
          <a:p>
            <a:endParaRPr lang="en-US" sz="2100" dirty="0" smtClean="0">
              <a:latin typeface="Corbel" pitchFamily="34" charset="0"/>
            </a:endParaRPr>
          </a:p>
          <a:p>
            <a:r>
              <a:rPr lang="en-US" sz="2100" b="1" u="sng" dirty="0" smtClean="0">
                <a:latin typeface="Corbel" pitchFamily="34" charset="0"/>
              </a:rPr>
              <a:t>Human Situation and Life’s pu</a:t>
            </a:r>
            <a:r>
              <a:rPr lang="en-US" sz="2100" b="1" dirty="0" smtClean="0">
                <a:latin typeface="Corbel" pitchFamily="34" charset="0"/>
              </a:rPr>
              <a:t>rpose</a:t>
            </a:r>
            <a:r>
              <a:rPr lang="en-US" sz="2100" dirty="0" smtClean="0">
                <a:latin typeface="Corbel" pitchFamily="34" charset="0"/>
              </a:rPr>
              <a:t>: </a:t>
            </a:r>
            <a:r>
              <a:rPr lang="en-US" sz="2100" dirty="0" smtClean="0">
                <a:latin typeface="Corbel" pitchFamily="34" charset="0"/>
                <a:ea typeface="Times New Roman"/>
                <a:cs typeface="Times New Roman"/>
              </a:rPr>
              <a:t>Humans are in bondage to ignorance and illusion, but are able to escape. </a:t>
            </a:r>
            <a:r>
              <a:rPr lang="en-US" sz="2100" b="1" dirty="0" smtClean="0">
                <a:solidFill>
                  <a:schemeClr val="accent6">
                    <a:lumMod val="75000"/>
                  </a:schemeClr>
                </a:solidFill>
                <a:latin typeface="Corbel" pitchFamily="34" charset="0"/>
                <a:ea typeface="Times New Roman"/>
                <a:cs typeface="Times New Roman"/>
              </a:rPr>
              <a:t>Purpose is to gain release from rebirth</a:t>
            </a:r>
            <a:r>
              <a:rPr lang="en-US" sz="2100" b="1" dirty="0" smtClean="0">
                <a:latin typeface="Corbel" pitchFamily="34" charset="0"/>
                <a:ea typeface="Times New Roman"/>
                <a:cs typeface="Times New Roman"/>
              </a:rPr>
              <a:t>, </a:t>
            </a:r>
            <a:r>
              <a:rPr lang="en-US" sz="2100" dirty="0" smtClean="0">
                <a:latin typeface="Corbel" pitchFamily="34" charset="0"/>
                <a:ea typeface="Times New Roman"/>
                <a:cs typeface="Times New Roman"/>
              </a:rPr>
              <a:t>or at least a better rebirth. </a:t>
            </a:r>
            <a:endParaRPr lang="en-US" sz="2100" dirty="0">
              <a:latin typeface="Corbel" pitchFamily="34" charset="0"/>
              <a:ea typeface="Calibri"/>
              <a:cs typeface="Times New Roman"/>
            </a:endParaRPr>
          </a:p>
          <a:p>
            <a:endParaRPr lang="en-US" sz="2100" dirty="0" smtClean="0">
              <a:latin typeface="Corbel" pitchFamily="34" charset="0"/>
            </a:endParaRPr>
          </a:p>
          <a:p>
            <a:r>
              <a:rPr lang="en-US" sz="2100" b="1" u="sng" dirty="0" smtClean="0">
                <a:latin typeface="Corbel" pitchFamily="34" charset="0"/>
              </a:rPr>
              <a:t>Afterlife: </a:t>
            </a:r>
            <a:r>
              <a:rPr lang="en-US" sz="2100" b="1" dirty="0" smtClean="0">
                <a:solidFill>
                  <a:schemeClr val="accent6">
                    <a:lumMod val="75000"/>
                  </a:schemeClr>
                </a:solidFill>
                <a:latin typeface="Corbel" pitchFamily="34" charset="0"/>
                <a:ea typeface="Times New Roman"/>
                <a:cs typeface="Times New Roman"/>
              </a:rPr>
              <a:t>Reincarnation</a:t>
            </a:r>
            <a:r>
              <a:rPr lang="en-US" sz="2100" dirty="0" smtClean="0">
                <a:latin typeface="Corbel" pitchFamily="34" charset="0"/>
                <a:ea typeface="Times New Roman"/>
                <a:cs typeface="Times New Roman"/>
              </a:rPr>
              <a:t> until gain enlightenment. </a:t>
            </a:r>
            <a:endParaRPr lang="en-US" sz="2100" b="1" u="sng" dirty="0" smtClean="0">
              <a:latin typeface="Corbel" pitchFamily="34" charset="0"/>
            </a:endParaRPr>
          </a:p>
          <a:p>
            <a:endParaRPr lang="en-US" sz="2100" dirty="0" smtClean="0">
              <a:latin typeface="Corbel" pitchFamily="34" charset="0"/>
            </a:endParaRPr>
          </a:p>
          <a:p>
            <a:r>
              <a:rPr lang="en-US" sz="2100" b="1" u="sng" dirty="0" smtClean="0">
                <a:latin typeface="Corbel" pitchFamily="34" charset="0"/>
              </a:rPr>
              <a:t>Practices: </a:t>
            </a:r>
            <a:r>
              <a:rPr lang="en-US" sz="2100" b="1" dirty="0" smtClean="0">
                <a:solidFill>
                  <a:schemeClr val="accent6">
                    <a:lumMod val="75000"/>
                  </a:schemeClr>
                </a:solidFill>
                <a:latin typeface="Corbel" pitchFamily="34" charset="0"/>
                <a:ea typeface="Times New Roman"/>
                <a:cs typeface="Times New Roman"/>
              </a:rPr>
              <a:t>Yoga, meditation, worship </a:t>
            </a:r>
            <a:r>
              <a:rPr lang="en-US" sz="2100" dirty="0" smtClean="0">
                <a:latin typeface="Corbel" pitchFamily="34" charset="0"/>
                <a:ea typeface="Times New Roman"/>
                <a:cs typeface="Times New Roman"/>
              </a:rPr>
              <a:t>(</a:t>
            </a:r>
            <a:r>
              <a:rPr lang="en-US" sz="2100" dirty="0" err="1" smtClean="0">
                <a:latin typeface="Corbel" pitchFamily="34" charset="0"/>
                <a:ea typeface="Times New Roman"/>
                <a:cs typeface="Times New Roman"/>
              </a:rPr>
              <a:t>puja</a:t>
            </a:r>
            <a:r>
              <a:rPr lang="en-US" sz="2100" dirty="0" smtClean="0">
                <a:latin typeface="Corbel" pitchFamily="34" charset="0"/>
                <a:ea typeface="Times New Roman"/>
                <a:cs typeface="Times New Roman"/>
              </a:rPr>
              <a:t>), devotion to a god or goddess, pilgrimage to holy cities, live according to one's dharma (purpose/ role). </a:t>
            </a:r>
            <a:endParaRPr lang="en-US" sz="2100" dirty="0">
              <a:latin typeface="Corbel" pitchFamily="34" charset="0"/>
              <a:ea typeface="Calibri"/>
              <a:cs typeface="Times New Roman"/>
            </a:endParaRPr>
          </a:p>
          <a:p>
            <a:endParaRPr lang="en-US" sz="2100" dirty="0" smtClean="0">
              <a:latin typeface="Corbel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2100" b="1" u="sng" dirty="0" smtClean="0">
                <a:latin typeface="Corbel" pitchFamily="34" charset="0"/>
              </a:rPr>
              <a:t>Texts: </a:t>
            </a:r>
            <a:r>
              <a:rPr lang="en-US" sz="2100" b="1" i="1" dirty="0" smtClean="0">
                <a:solidFill>
                  <a:schemeClr val="accent6">
                    <a:lumMod val="75000"/>
                  </a:schemeClr>
                </a:solidFill>
                <a:latin typeface="Corbel" pitchFamily="34" charset="0"/>
                <a:ea typeface="Times New Roman"/>
                <a:cs typeface="Times New Roman"/>
              </a:rPr>
              <a:t>The Vedas</a:t>
            </a:r>
            <a:r>
              <a:rPr lang="en-US" sz="2100" i="1" dirty="0" smtClean="0">
                <a:latin typeface="Corbel" pitchFamily="34" charset="0"/>
                <a:ea typeface="Times New Roman"/>
                <a:cs typeface="Times New Roman"/>
              </a:rPr>
              <a:t>, Upanishads, </a:t>
            </a:r>
            <a:r>
              <a:rPr lang="en-US" sz="2100" i="1" dirty="0" err="1" smtClean="0">
                <a:latin typeface="Corbel" pitchFamily="34" charset="0"/>
                <a:ea typeface="Times New Roman"/>
                <a:cs typeface="Times New Roman"/>
              </a:rPr>
              <a:t>Bhagavad</a:t>
            </a:r>
            <a:r>
              <a:rPr lang="en-US" sz="2100" i="1" dirty="0" smtClean="0">
                <a:latin typeface="Corbel" pitchFamily="34" charset="0"/>
                <a:ea typeface="Times New Roman"/>
                <a:cs typeface="Times New Roman"/>
              </a:rPr>
              <a:t> </a:t>
            </a:r>
            <a:r>
              <a:rPr lang="en-US" sz="2100" i="1" dirty="0" err="1" smtClean="0">
                <a:latin typeface="Corbel" pitchFamily="34" charset="0"/>
                <a:ea typeface="Times New Roman"/>
                <a:cs typeface="Times New Roman"/>
              </a:rPr>
              <a:t>Gita</a:t>
            </a:r>
            <a:r>
              <a:rPr lang="en-US" sz="2100" i="1" dirty="0" smtClean="0">
                <a:latin typeface="Corbel" pitchFamily="34" charset="0"/>
                <a:ea typeface="Times New Roman"/>
                <a:cs typeface="Times New Roman"/>
              </a:rPr>
              <a:t>, Ramayana, </a:t>
            </a:r>
            <a:r>
              <a:rPr lang="en-US" sz="2100" dirty="0" smtClean="0">
                <a:latin typeface="Corbel" pitchFamily="34" charset="0"/>
                <a:ea typeface="Times New Roman"/>
                <a:cs typeface="Times New Roman"/>
              </a:rPr>
              <a:t>etc. </a:t>
            </a:r>
          </a:p>
          <a:p>
            <a:pPr>
              <a:lnSpc>
                <a:spcPct val="115000"/>
              </a:lnSpc>
            </a:pPr>
            <a:r>
              <a:rPr lang="en-US" sz="2000" dirty="0" smtClean="0">
                <a:latin typeface="Corbel" pitchFamily="34" charset="0"/>
                <a:ea typeface="Calibri"/>
                <a:cs typeface="Times New Roman"/>
                <a:hlinkClick r:id="rId3"/>
              </a:rPr>
              <a:t>https://www.youtube.com/watch?v=p8T54syDkDw</a:t>
            </a:r>
            <a:r>
              <a:rPr lang="en-US" sz="2000" dirty="0" smtClean="0">
                <a:latin typeface="Corbel" pitchFamily="34" charset="0"/>
                <a:ea typeface="Calibri"/>
                <a:cs typeface="Times New Roman"/>
              </a:rPr>
              <a:t> </a:t>
            </a:r>
            <a:endParaRPr lang="en-US" sz="2000" dirty="0">
              <a:latin typeface="Corbel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en-US" sz="2400" dirty="0" smtClean="0">
              <a:solidFill>
                <a:schemeClr val="accent2">
                  <a:lumMod val="75000"/>
                </a:schemeClr>
              </a:solidFill>
              <a:latin typeface="Cambria" pitchFamily="18" charset="0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Buddhism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533400"/>
            <a:ext cx="9144000" cy="723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u="sng" dirty="0" smtClean="0">
                <a:latin typeface="Corbel" pitchFamily="34" charset="0"/>
              </a:rPr>
              <a:t>Origins/History</a:t>
            </a:r>
            <a:r>
              <a:rPr lang="en-US" sz="2100" u="sng" dirty="0" smtClean="0">
                <a:latin typeface="Corbel" pitchFamily="34" charset="0"/>
              </a:rPr>
              <a:t>: </a:t>
            </a:r>
            <a:r>
              <a:rPr lang="en-US" sz="2100" dirty="0" smtClean="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Founded by Siddhartha Gautama in </a:t>
            </a:r>
          </a:p>
          <a:p>
            <a:r>
              <a:rPr lang="en-US" sz="2100" dirty="0" smtClean="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520 BCE in NE India</a:t>
            </a:r>
          </a:p>
          <a:p>
            <a:r>
              <a:rPr lang="en-US" sz="2100" b="1" u="sng" dirty="0" smtClean="0">
                <a:latin typeface="Corbel" pitchFamily="34" charset="0"/>
              </a:rPr>
              <a:t>Adherents worldwide</a:t>
            </a:r>
            <a:r>
              <a:rPr lang="en-US" sz="2100" b="1" dirty="0" smtClean="0">
                <a:latin typeface="Corbel" pitchFamily="34" charset="0"/>
              </a:rPr>
              <a:t>: </a:t>
            </a:r>
            <a:r>
              <a:rPr lang="en-US" sz="2100" b="1" dirty="0" smtClean="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376 million</a:t>
            </a:r>
          </a:p>
          <a:p>
            <a:r>
              <a:rPr lang="en-US" sz="2100" b="1" u="sng" dirty="0" smtClean="0">
                <a:latin typeface="Corbel" pitchFamily="34" charset="0"/>
              </a:rPr>
              <a:t>God(s) and Universe</a:t>
            </a:r>
            <a:r>
              <a:rPr lang="en-US" sz="2100" dirty="0" smtClean="0">
                <a:latin typeface="Corbel" pitchFamily="34" charset="0"/>
              </a:rPr>
              <a:t>: (</a:t>
            </a:r>
            <a:r>
              <a:rPr lang="en-US" sz="2100" dirty="0" smtClean="0">
                <a:latin typeface="Corbel" pitchFamily="34" charset="0"/>
                <a:ea typeface="Times New Roman"/>
                <a:cs typeface="Times New Roman"/>
              </a:rPr>
              <a:t>Varies</a:t>
            </a:r>
            <a:r>
              <a:rPr lang="en-US" sz="2100" dirty="0">
                <a:latin typeface="Corbel" pitchFamily="34" charset="0"/>
                <a:ea typeface="Times New Roman"/>
                <a:cs typeface="Times New Roman"/>
              </a:rPr>
              <a:t>)</a:t>
            </a:r>
            <a:r>
              <a:rPr lang="en-US" sz="2100" dirty="0" smtClean="0">
                <a:latin typeface="Corbel" pitchFamily="34" charset="0"/>
                <a:ea typeface="Times New Roman"/>
                <a:cs typeface="Times New Roman"/>
              </a:rPr>
              <a:t> Theravada atheistic; Mahayana </a:t>
            </a:r>
          </a:p>
          <a:p>
            <a:r>
              <a:rPr lang="en-US" sz="2100" dirty="0" smtClean="0">
                <a:latin typeface="Corbel" pitchFamily="34" charset="0"/>
                <a:ea typeface="Times New Roman"/>
                <a:cs typeface="Times New Roman"/>
              </a:rPr>
              <a:t>more polytheistic. </a:t>
            </a:r>
            <a:r>
              <a:rPr lang="en-US" sz="2100" b="1" dirty="0" smtClean="0">
                <a:solidFill>
                  <a:schemeClr val="accent6">
                    <a:lumMod val="75000"/>
                  </a:schemeClr>
                </a:solidFill>
                <a:latin typeface="Corbel" pitchFamily="34" charset="0"/>
                <a:ea typeface="Times New Roman"/>
                <a:cs typeface="Times New Roman"/>
              </a:rPr>
              <a:t>Buddha taught nothing is permanent.</a:t>
            </a:r>
            <a:endParaRPr lang="en-US" sz="2100" b="1" dirty="0" smtClean="0">
              <a:solidFill>
                <a:schemeClr val="accent6">
                  <a:lumMod val="75000"/>
                </a:schemeClr>
              </a:solidFill>
              <a:latin typeface="Corbel" pitchFamily="34" charset="0"/>
              <a:ea typeface="Calibri"/>
              <a:cs typeface="Times New Roman"/>
            </a:endParaRPr>
          </a:p>
          <a:p>
            <a:endParaRPr lang="en-US" sz="2100" dirty="0" smtClean="0">
              <a:latin typeface="Corbel" pitchFamily="34" charset="0"/>
            </a:endParaRPr>
          </a:p>
          <a:p>
            <a:r>
              <a:rPr lang="en-US" sz="2100" b="1" u="sng" dirty="0" smtClean="0">
                <a:latin typeface="Corbel" pitchFamily="34" charset="0"/>
              </a:rPr>
              <a:t>Human Situation and Life’s pu</a:t>
            </a:r>
            <a:r>
              <a:rPr lang="en-US" sz="2100" b="1" dirty="0" smtClean="0">
                <a:latin typeface="Corbel" pitchFamily="34" charset="0"/>
              </a:rPr>
              <a:t>rpose</a:t>
            </a:r>
            <a:r>
              <a:rPr lang="en-US" sz="2100" dirty="0" smtClean="0">
                <a:latin typeface="Corbel" pitchFamily="34" charset="0"/>
              </a:rPr>
              <a:t>: </a:t>
            </a:r>
            <a:r>
              <a:rPr lang="en-US" sz="2100" b="1" dirty="0" smtClean="0">
                <a:solidFill>
                  <a:schemeClr val="accent6">
                    <a:lumMod val="75000"/>
                  </a:schemeClr>
                </a:solidFill>
                <a:latin typeface="Corbel" pitchFamily="34" charset="0"/>
                <a:ea typeface="Times New Roman"/>
                <a:cs typeface="Times New Roman"/>
              </a:rPr>
              <a:t>Purpose is to avoid suffering and gain enlightenment </a:t>
            </a:r>
            <a:r>
              <a:rPr lang="en-US" sz="2100" b="1" dirty="0" smtClean="0">
                <a:latin typeface="Corbel" pitchFamily="34" charset="0"/>
                <a:ea typeface="Times New Roman"/>
                <a:cs typeface="Times New Roman"/>
              </a:rPr>
              <a:t>and </a:t>
            </a:r>
            <a:r>
              <a:rPr lang="en-US" sz="2100" dirty="0" smtClean="0">
                <a:latin typeface="Corbel" pitchFamily="34" charset="0"/>
                <a:ea typeface="Times New Roman"/>
                <a:cs typeface="Times New Roman"/>
              </a:rPr>
              <a:t>release from cycle of rebirth, or at least attain a better rebirth by gaining merit.</a:t>
            </a:r>
            <a:endParaRPr lang="en-US" sz="2100" dirty="0" smtClean="0">
              <a:latin typeface="Corbel" pitchFamily="34" charset="0"/>
            </a:endParaRPr>
          </a:p>
          <a:p>
            <a:endParaRPr lang="en-US" sz="2100" dirty="0" smtClean="0">
              <a:latin typeface="Corbel" pitchFamily="34" charset="0"/>
            </a:endParaRPr>
          </a:p>
          <a:p>
            <a:r>
              <a:rPr lang="en-US" sz="2100" b="1" u="sng" dirty="0" smtClean="0">
                <a:latin typeface="Corbel" pitchFamily="34" charset="0"/>
              </a:rPr>
              <a:t>Afterlife: </a:t>
            </a:r>
            <a:r>
              <a:rPr lang="en-US" sz="2100" b="1" dirty="0" smtClean="0">
                <a:solidFill>
                  <a:schemeClr val="accent6">
                    <a:lumMod val="75000"/>
                  </a:schemeClr>
                </a:solidFill>
                <a:latin typeface="Corbel" pitchFamily="34" charset="0"/>
                <a:ea typeface="Times New Roman"/>
                <a:cs typeface="Times New Roman"/>
              </a:rPr>
              <a:t>Reincarnation until gain enlightenment </a:t>
            </a:r>
            <a:endParaRPr lang="en-US" sz="2100" b="1" dirty="0" smtClean="0">
              <a:solidFill>
                <a:schemeClr val="accent6">
                  <a:lumMod val="75000"/>
                </a:schemeClr>
              </a:solidFill>
              <a:latin typeface="Corbel" pitchFamily="34" charset="0"/>
              <a:ea typeface="Calibri"/>
              <a:cs typeface="Times New Roman"/>
            </a:endParaRPr>
          </a:p>
          <a:p>
            <a:endParaRPr lang="en-US" sz="2100" dirty="0" smtClean="0">
              <a:latin typeface="Corbel" pitchFamily="34" charset="0"/>
            </a:endParaRPr>
          </a:p>
          <a:p>
            <a:r>
              <a:rPr lang="en-US" sz="2100" b="1" u="sng" dirty="0" smtClean="0">
                <a:latin typeface="Corbel" pitchFamily="34" charset="0"/>
              </a:rPr>
              <a:t>Practices: </a:t>
            </a:r>
            <a:r>
              <a:rPr lang="en-US" sz="2100" b="1" dirty="0" smtClean="0">
                <a:solidFill>
                  <a:schemeClr val="accent6">
                    <a:lumMod val="75000"/>
                  </a:schemeClr>
                </a:solidFill>
                <a:latin typeface="Corbel" pitchFamily="34" charset="0"/>
                <a:ea typeface="Times New Roman"/>
                <a:cs typeface="Times New Roman"/>
              </a:rPr>
              <a:t>Meditation, mantras</a:t>
            </a:r>
            <a:r>
              <a:rPr lang="en-US" sz="2100" b="1" dirty="0" smtClean="0">
                <a:latin typeface="Corbel" pitchFamily="34" charset="0"/>
                <a:ea typeface="Times New Roman"/>
                <a:cs typeface="Times New Roman"/>
              </a:rPr>
              <a:t>, </a:t>
            </a:r>
            <a:r>
              <a:rPr lang="en-US" sz="2100" dirty="0" smtClean="0">
                <a:latin typeface="Corbel" pitchFamily="34" charset="0"/>
                <a:ea typeface="Times New Roman"/>
                <a:cs typeface="Times New Roman"/>
              </a:rPr>
              <a:t>devotion to deities (in some sects), </a:t>
            </a:r>
            <a:r>
              <a:rPr lang="en-US" sz="2100" dirty="0" err="1" smtClean="0">
                <a:latin typeface="Corbel" pitchFamily="34" charset="0"/>
                <a:ea typeface="Times New Roman"/>
                <a:cs typeface="Times New Roman"/>
              </a:rPr>
              <a:t>mandalas</a:t>
            </a:r>
            <a:r>
              <a:rPr lang="en-US" sz="2100" dirty="0" smtClean="0">
                <a:latin typeface="Corbel" pitchFamily="34" charset="0"/>
                <a:ea typeface="Times New Roman"/>
                <a:cs typeface="Times New Roman"/>
              </a:rPr>
              <a:t> (Tibetan), Eight-fold Path</a:t>
            </a:r>
          </a:p>
          <a:p>
            <a:r>
              <a:rPr lang="en-US" sz="2400" b="1" u="sng" dirty="0" smtClean="0">
                <a:latin typeface="Corbel" pitchFamily="34" charset="0"/>
              </a:rPr>
              <a:t>Texts: </a:t>
            </a:r>
            <a:r>
              <a:rPr lang="en-US" sz="2400" b="1" i="1" dirty="0" err="1" smtClean="0">
                <a:solidFill>
                  <a:schemeClr val="accent6">
                    <a:lumMod val="75000"/>
                  </a:schemeClr>
                </a:solidFill>
                <a:latin typeface="Corbel" pitchFamily="34" charset="0"/>
                <a:ea typeface="Times New Roman"/>
                <a:cs typeface="Times New Roman"/>
              </a:rPr>
              <a:t>Tripetka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latin typeface="Corbel" pitchFamily="34" charset="0"/>
                <a:ea typeface="Times New Roman"/>
                <a:cs typeface="Times New Roman"/>
              </a:rPr>
              <a:t> or </a:t>
            </a:r>
            <a:r>
              <a:rPr lang="en-US" sz="2400" b="1" i="1" dirty="0" err="1" smtClean="0">
                <a:solidFill>
                  <a:schemeClr val="accent6">
                    <a:lumMod val="75000"/>
                  </a:schemeClr>
                </a:solidFill>
                <a:latin typeface="Corbel" pitchFamily="34" charset="0"/>
                <a:ea typeface="Times New Roman"/>
                <a:cs typeface="Times New Roman"/>
              </a:rPr>
              <a:t>Pali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  <a:latin typeface="Corbel" pitchFamily="34" charset="0"/>
                <a:ea typeface="Times New Roman"/>
                <a:cs typeface="Times New Roman"/>
              </a:rPr>
              <a:t> Canon</a:t>
            </a:r>
            <a:r>
              <a:rPr lang="en-US" sz="2400" b="1" i="1" dirty="0" smtClean="0">
                <a:latin typeface="Corbel" pitchFamily="34" charset="0"/>
                <a:ea typeface="Times New Roman"/>
                <a:cs typeface="Times New Roman"/>
              </a:rPr>
              <a:t>; </a:t>
            </a:r>
            <a:r>
              <a:rPr lang="en-US" sz="2400" i="1" dirty="0" smtClean="0">
                <a:latin typeface="Corbel" pitchFamily="34" charset="0"/>
                <a:ea typeface="Times New Roman"/>
                <a:cs typeface="Times New Roman"/>
              </a:rPr>
              <a:t>Mahayana </a:t>
            </a:r>
            <a:r>
              <a:rPr lang="en-US" sz="2400" b="1" i="1" dirty="0" smtClean="0">
                <a:latin typeface="Corbel" pitchFamily="34" charset="0"/>
                <a:ea typeface="Times New Roman"/>
                <a:cs typeface="Times New Roman"/>
              </a:rPr>
              <a:t>sutras </a:t>
            </a:r>
            <a:r>
              <a:rPr lang="en-US" sz="2400" i="1" dirty="0" smtClean="0">
                <a:latin typeface="Corbel" pitchFamily="34" charset="0"/>
                <a:ea typeface="Times New Roman"/>
                <a:cs typeface="Times New Roman"/>
              </a:rPr>
              <a:t>like the Lotus Sutra; others</a:t>
            </a:r>
            <a:r>
              <a:rPr lang="en-US" sz="2000" i="1" dirty="0" smtClean="0">
                <a:latin typeface="Corbel" pitchFamily="34" charset="0"/>
                <a:ea typeface="Times New Roman"/>
                <a:cs typeface="Times New Roman"/>
              </a:rPr>
              <a:t>. </a:t>
            </a:r>
          </a:p>
          <a:p>
            <a:r>
              <a:rPr lang="en-US" sz="2400" dirty="0" smtClean="0">
                <a:latin typeface="Corbel" pitchFamily="34" charset="0"/>
                <a:ea typeface="Calibri"/>
                <a:cs typeface="Times New Roman"/>
                <a:hlinkClick r:id="rId2"/>
              </a:rPr>
              <a:t>https://www.youtube.com/watch?v=Lxq-RiLb-6M</a:t>
            </a:r>
            <a:endParaRPr lang="en-US" sz="2400" dirty="0" smtClean="0">
              <a:latin typeface="Corbel" pitchFamily="34" charset="0"/>
              <a:ea typeface="Calibri"/>
              <a:cs typeface="Times New Roman"/>
            </a:endParaRPr>
          </a:p>
          <a:p>
            <a:r>
              <a:rPr lang="en-US" sz="2400" dirty="0" smtClean="0">
                <a:latin typeface="Corbel" pitchFamily="34" charset="0"/>
                <a:ea typeface="Calibri"/>
                <a:cs typeface="Times New Roman"/>
                <a:hlinkClick r:id="rId3"/>
              </a:rPr>
              <a:t>https://www.youtube.com/watch?v=GYlQ0UZ1C2I</a:t>
            </a:r>
            <a:r>
              <a:rPr lang="en-US" sz="2400" dirty="0" smtClean="0">
                <a:latin typeface="Corbel" pitchFamily="34" charset="0"/>
                <a:ea typeface="Calibri"/>
                <a:cs typeface="Times New Roman"/>
              </a:rPr>
              <a:t> – top 10 misconceptions</a:t>
            </a:r>
          </a:p>
          <a:p>
            <a:pPr>
              <a:lnSpc>
                <a:spcPct val="115000"/>
              </a:lnSpc>
            </a:pPr>
            <a:endParaRPr lang="en-US" sz="2800" dirty="0" smtClean="0">
              <a:latin typeface="Corbel" pitchFamily="34" charset="0"/>
              <a:ea typeface="Calibri"/>
              <a:cs typeface="Times New Roman"/>
            </a:endParaRPr>
          </a:p>
          <a:p>
            <a:endParaRPr lang="en-US" dirty="0" smtClean="0">
              <a:solidFill>
                <a:schemeClr val="accent2">
                  <a:lumMod val="75000"/>
                </a:schemeClr>
              </a:solidFill>
              <a:latin typeface="Cambria" pitchFamily="18" charset="0"/>
            </a:endParaRPr>
          </a:p>
        </p:txBody>
      </p:sp>
      <p:pic>
        <p:nvPicPr>
          <p:cNvPr id="4" name="Picture 2" descr="C:\Documents and Settings\lgallicchio\Local Settings\Temporary Internet Files\Content.IE5\FDIFOLI3\MPj044465900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228600"/>
            <a:ext cx="187470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Judaism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990600"/>
            <a:ext cx="9144000" cy="4988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u="sng" dirty="0" smtClean="0">
                <a:latin typeface="Corbel" pitchFamily="34" charset="0"/>
              </a:rPr>
              <a:t>Origins/History</a:t>
            </a:r>
            <a:r>
              <a:rPr lang="en-US" sz="2100" u="sng" dirty="0" smtClean="0">
                <a:latin typeface="Corbel" pitchFamily="34" charset="0"/>
              </a:rPr>
              <a:t>: </a:t>
            </a:r>
            <a:r>
              <a:rPr lang="en-US" sz="2100" b="1" dirty="0" smtClean="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2000 B.C.E., Hebrews lived in Mesopotamia. Abraham was father </a:t>
            </a:r>
            <a:r>
              <a:rPr lang="en-US" sz="2100" dirty="0" smtClean="0">
                <a:latin typeface="Corbel" pitchFamily="34" charset="0"/>
              </a:rPr>
              <a:t>of Hebrews. Jews that live in Israel are called Israelites (Biblical name).</a:t>
            </a:r>
          </a:p>
          <a:p>
            <a:endParaRPr lang="en-US" sz="2100" b="1" u="sng" dirty="0" smtClean="0">
              <a:latin typeface="Corbel" pitchFamily="34" charset="0"/>
            </a:endParaRPr>
          </a:p>
          <a:p>
            <a:r>
              <a:rPr lang="en-US" sz="2100" b="1" u="sng" dirty="0" smtClean="0">
                <a:latin typeface="Corbel" pitchFamily="34" charset="0"/>
              </a:rPr>
              <a:t>Adherents worldwide</a:t>
            </a:r>
            <a:r>
              <a:rPr lang="en-US" sz="2100" b="1" dirty="0" smtClean="0">
                <a:latin typeface="Corbel" pitchFamily="34" charset="0"/>
              </a:rPr>
              <a:t>: </a:t>
            </a:r>
            <a:r>
              <a:rPr lang="en-US" sz="2100" b="1" dirty="0" smtClean="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14 million</a:t>
            </a:r>
            <a:endParaRPr lang="en-US" sz="2100" dirty="0" smtClean="0">
              <a:solidFill>
                <a:schemeClr val="accent6">
                  <a:lumMod val="75000"/>
                </a:schemeClr>
              </a:solidFill>
              <a:latin typeface="Corbel" pitchFamily="34" charset="0"/>
            </a:endParaRPr>
          </a:p>
          <a:p>
            <a:endParaRPr lang="en-US" sz="2100" dirty="0" smtClean="0">
              <a:latin typeface="Corbel" pitchFamily="34" charset="0"/>
            </a:endParaRPr>
          </a:p>
          <a:p>
            <a:r>
              <a:rPr lang="en-US" sz="2100" b="1" u="sng" dirty="0" smtClean="0">
                <a:latin typeface="Corbel" pitchFamily="34" charset="0"/>
              </a:rPr>
              <a:t>God(s) and Universe</a:t>
            </a:r>
            <a:r>
              <a:rPr lang="en-US" sz="2100" dirty="0" smtClean="0">
                <a:latin typeface="Corbel" pitchFamily="34" charset="0"/>
              </a:rPr>
              <a:t>: </a:t>
            </a:r>
            <a:r>
              <a:rPr lang="en-US" sz="2100" b="1" dirty="0" smtClean="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One god</a:t>
            </a:r>
            <a:endParaRPr lang="en-US" sz="2100" b="1" dirty="0" smtClean="0">
              <a:solidFill>
                <a:schemeClr val="accent6">
                  <a:lumMod val="75000"/>
                </a:schemeClr>
              </a:solidFill>
              <a:latin typeface="Corbel" pitchFamily="34" charset="0"/>
              <a:ea typeface="Calibri"/>
              <a:cs typeface="Times New Roman"/>
            </a:endParaRPr>
          </a:p>
          <a:p>
            <a:endParaRPr lang="en-US" sz="2100" dirty="0" smtClean="0">
              <a:latin typeface="Corbel" pitchFamily="34" charset="0"/>
            </a:endParaRPr>
          </a:p>
          <a:p>
            <a:r>
              <a:rPr lang="en-US" sz="2100" b="1" u="sng" dirty="0" smtClean="0">
                <a:latin typeface="Corbel" pitchFamily="34" charset="0"/>
              </a:rPr>
              <a:t>Human Situation and Life’s pu</a:t>
            </a:r>
            <a:r>
              <a:rPr lang="en-US" sz="2100" b="1" dirty="0" smtClean="0">
                <a:latin typeface="Corbel" pitchFamily="34" charset="0"/>
              </a:rPr>
              <a:t>rpose</a:t>
            </a:r>
            <a:r>
              <a:rPr lang="en-US" sz="2100" dirty="0" smtClean="0">
                <a:latin typeface="Corbel" pitchFamily="34" charset="0"/>
              </a:rPr>
              <a:t>: </a:t>
            </a:r>
            <a:r>
              <a:rPr lang="en-US" sz="2100" dirty="0" smtClean="0"/>
              <a:t>expression of the </a:t>
            </a:r>
            <a:r>
              <a:rPr lang="en-US" sz="2100" dirty="0" smtClean="0">
                <a:solidFill>
                  <a:schemeClr val="accent6">
                    <a:lumMod val="75000"/>
                  </a:schemeClr>
                </a:solidFill>
              </a:rPr>
              <a:t>covenantal relationship God established with the Children of Israel.</a:t>
            </a:r>
            <a:endParaRPr lang="en-US" sz="2100" dirty="0" smtClean="0">
              <a:solidFill>
                <a:schemeClr val="accent6">
                  <a:lumMod val="75000"/>
                </a:schemeClr>
              </a:solidFill>
              <a:latin typeface="Corbel" pitchFamily="34" charset="0"/>
            </a:endParaRPr>
          </a:p>
          <a:p>
            <a:endParaRPr lang="en-US" sz="2100" dirty="0" smtClean="0">
              <a:latin typeface="Corbel" pitchFamily="34" charset="0"/>
            </a:endParaRPr>
          </a:p>
          <a:p>
            <a:r>
              <a:rPr lang="en-US" sz="2100" b="1" u="sng" dirty="0" smtClean="0">
                <a:latin typeface="Corbel" pitchFamily="34" charset="0"/>
              </a:rPr>
              <a:t>Afterlife: </a:t>
            </a:r>
            <a:r>
              <a:rPr lang="en-US" sz="2100" b="1" dirty="0" smtClean="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Heaven or Hell</a:t>
            </a:r>
            <a:endParaRPr lang="en-US" sz="2100" dirty="0" smtClean="0">
              <a:solidFill>
                <a:schemeClr val="accent6">
                  <a:lumMod val="75000"/>
                </a:schemeClr>
              </a:solidFill>
              <a:latin typeface="Corbel" pitchFamily="34" charset="0"/>
              <a:ea typeface="Calibri"/>
              <a:cs typeface="Times New Roman"/>
            </a:endParaRPr>
          </a:p>
          <a:p>
            <a:endParaRPr lang="en-US" sz="2100" dirty="0" smtClean="0">
              <a:latin typeface="Corbel" pitchFamily="34" charset="0"/>
            </a:endParaRPr>
          </a:p>
          <a:p>
            <a:r>
              <a:rPr lang="en-US" sz="2100" b="1" u="sng" dirty="0" smtClean="0">
                <a:latin typeface="Corbel" pitchFamily="34" charset="0"/>
              </a:rPr>
              <a:t>Practices: </a:t>
            </a:r>
            <a:r>
              <a:rPr lang="en-US" sz="2100" b="1" dirty="0" smtClean="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Prayer, participate in holidays, dietary laws (</a:t>
            </a:r>
            <a:r>
              <a:rPr lang="en-US" sz="2100" b="1" i="1" dirty="0" err="1" smtClean="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kashrut</a:t>
            </a:r>
            <a:r>
              <a:rPr lang="en-US" sz="2100" b="1" dirty="0" smtClean="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)</a:t>
            </a:r>
            <a:endParaRPr lang="en-US" sz="2100" dirty="0" smtClean="0">
              <a:solidFill>
                <a:schemeClr val="accent6">
                  <a:lumMod val="75000"/>
                </a:schemeClr>
              </a:solidFill>
              <a:latin typeface="Corbel" pitchFamily="34" charset="0"/>
              <a:ea typeface="Calibri"/>
              <a:cs typeface="Times New Roman"/>
            </a:endParaRPr>
          </a:p>
          <a:p>
            <a:endParaRPr lang="en-US" sz="2100" dirty="0" smtClean="0">
              <a:latin typeface="Corbel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2100" b="1" u="sng" dirty="0" smtClean="0">
                <a:latin typeface="Corbel" pitchFamily="34" charset="0"/>
              </a:rPr>
              <a:t>Texts: </a:t>
            </a:r>
            <a:r>
              <a:rPr lang="en-US" sz="2100" b="1" dirty="0" smtClean="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The Torah</a:t>
            </a:r>
            <a:r>
              <a:rPr lang="en-US" sz="2100" b="1" dirty="0" smtClean="0">
                <a:latin typeface="Corbel" pitchFamily="34" charset="0"/>
              </a:rPr>
              <a:t>, </a:t>
            </a:r>
            <a:r>
              <a:rPr lang="en-US" sz="2100" dirty="0" smtClean="0">
                <a:latin typeface="Corbel" pitchFamily="34" charset="0"/>
              </a:rPr>
              <a:t>The Ten Commandments</a:t>
            </a:r>
            <a:endParaRPr lang="en-US" sz="2100" dirty="0" smtClean="0">
              <a:latin typeface="Corbel" pitchFamily="34" charset="0"/>
              <a:ea typeface="Calibri"/>
              <a:cs typeface="Times New Roman"/>
            </a:endParaRPr>
          </a:p>
        </p:txBody>
      </p:sp>
      <p:pic>
        <p:nvPicPr>
          <p:cNvPr id="4" name="Content Placeholder 4" descr="star of davi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467600" y="5029200"/>
            <a:ext cx="1386555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Christianity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762000"/>
            <a:ext cx="9144000" cy="6377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u="sng" dirty="0" smtClean="0">
                <a:latin typeface="Corbel" pitchFamily="34" charset="0"/>
              </a:rPr>
              <a:t>Origins/History</a:t>
            </a:r>
            <a:r>
              <a:rPr lang="en-US" sz="2100" u="sng" dirty="0" smtClean="0">
                <a:latin typeface="Corbel" pitchFamily="34" charset="0"/>
              </a:rPr>
              <a:t>: </a:t>
            </a:r>
            <a:r>
              <a:rPr lang="en-US" sz="2100" b="1" dirty="0" smtClean="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Based on the Jewish teachings and ideas of Jesus </a:t>
            </a:r>
          </a:p>
          <a:p>
            <a:r>
              <a:rPr lang="en-US" sz="2100" b="1" dirty="0" smtClean="0">
                <a:latin typeface="Corbel" pitchFamily="34" charset="0"/>
              </a:rPr>
              <a:t>(Born between 6-4 BCE and Died 33 A.D.) </a:t>
            </a:r>
          </a:p>
          <a:p>
            <a:endParaRPr lang="en-US" sz="2100" b="1" u="sng" dirty="0" smtClean="0">
              <a:latin typeface="Corbel" pitchFamily="34" charset="0"/>
            </a:endParaRPr>
          </a:p>
          <a:p>
            <a:r>
              <a:rPr lang="en-US" sz="2100" b="1" u="sng" dirty="0" smtClean="0">
                <a:latin typeface="Corbel" pitchFamily="34" charset="0"/>
              </a:rPr>
              <a:t>Adherents worldwide</a:t>
            </a:r>
            <a:r>
              <a:rPr lang="en-US" sz="2100" b="1" dirty="0" smtClean="0">
                <a:latin typeface="Corbel" pitchFamily="34" charset="0"/>
              </a:rPr>
              <a:t>: </a:t>
            </a:r>
            <a:r>
              <a:rPr lang="en-US" sz="2100" b="1" dirty="0" smtClean="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2.1 billion</a:t>
            </a:r>
            <a:endParaRPr lang="en-US" sz="2100" dirty="0" smtClean="0">
              <a:solidFill>
                <a:schemeClr val="accent6">
                  <a:lumMod val="75000"/>
                </a:schemeClr>
              </a:solidFill>
              <a:latin typeface="Corbel" pitchFamily="34" charset="0"/>
            </a:endParaRPr>
          </a:p>
          <a:p>
            <a:endParaRPr lang="en-US" sz="2100" dirty="0" smtClean="0">
              <a:latin typeface="Corbel" pitchFamily="34" charset="0"/>
            </a:endParaRPr>
          </a:p>
          <a:p>
            <a:r>
              <a:rPr lang="en-US" sz="2100" b="1" u="sng" dirty="0" smtClean="0">
                <a:latin typeface="Corbel" pitchFamily="34" charset="0"/>
              </a:rPr>
              <a:t>God(s) and Universe</a:t>
            </a:r>
            <a:r>
              <a:rPr lang="en-US" sz="2100" dirty="0" smtClean="0">
                <a:latin typeface="Corbel" pitchFamily="34" charset="0"/>
              </a:rPr>
              <a:t>: </a:t>
            </a:r>
            <a:r>
              <a:rPr lang="en-US" sz="2100" b="1" dirty="0" smtClean="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One god created universe, or the holy trinity </a:t>
            </a:r>
            <a:r>
              <a:rPr lang="en-US" sz="2100" b="1" dirty="0" smtClean="0">
                <a:latin typeface="Corbel" pitchFamily="34" charset="0"/>
              </a:rPr>
              <a:t>(Father, Son, Holy Spirit)</a:t>
            </a:r>
            <a:endParaRPr lang="en-US" sz="2100" b="1" dirty="0" smtClean="0">
              <a:latin typeface="Corbel" pitchFamily="34" charset="0"/>
              <a:ea typeface="Calibri"/>
              <a:cs typeface="Times New Roman"/>
            </a:endParaRPr>
          </a:p>
          <a:p>
            <a:endParaRPr lang="en-US" sz="2100" dirty="0" smtClean="0">
              <a:latin typeface="Corbel" pitchFamily="34" charset="0"/>
            </a:endParaRPr>
          </a:p>
          <a:p>
            <a:r>
              <a:rPr lang="en-US" sz="2100" b="1" u="sng" dirty="0" smtClean="0">
                <a:latin typeface="Corbel" pitchFamily="34" charset="0"/>
              </a:rPr>
              <a:t>Human Situation and Life’s purpose</a:t>
            </a:r>
            <a:r>
              <a:rPr lang="en-US" sz="2100" dirty="0" smtClean="0">
                <a:latin typeface="Corbel" pitchFamily="34" charset="0"/>
              </a:rPr>
              <a:t>: </a:t>
            </a:r>
            <a:r>
              <a:rPr lang="en-US" sz="2100" b="1" dirty="0" smtClean="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Humans live by the will of God/must obey the 10 Commandments to reach Heaven</a:t>
            </a:r>
            <a:r>
              <a:rPr lang="en-US" sz="2100" dirty="0" smtClean="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 </a:t>
            </a:r>
            <a:r>
              <a:rPr lang="en-US" sz="2100" dirty="0" smtClean="0">
                <a:latin typeface="Corbel" pitchFamily="34" charset="0"/>
              </a:rPr>
              <a:t>after death. </a:t>
            </a:r>
          </a:p>
          <a:p>
            <a:endParaRPr lang="en-US" sz="2100" dirty="0" smtClean="0">
              <a:latin typeface="Corbel" pitchFamily="34" charset="0"/>
            </a:endParaRPr>
          </a:p>
          <a:p>
            <a:r>
              <a:rPr lang="en-US" sz="2100" b="1" u="sng" dirty="0" smtClean="0">
                <a:latin typeface="Corbel" pitchFamily="34" charset="0"/>
              </a:rPr>
              <a:t>Afterlife: </a:t>
            </a:r>
            <a:r>
              <a:rPr lang="en-US" sz="2100" b="1" dirty="0" smtClean="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Heaven or Hell</a:t>
            </a:r>
            <a:endParaRPr lang="en-US" sz="2100" dirty="0" smtClean="0">
              <a:solidFill>
                <a:schemeClr val="accent6">
                  <a:lumMod val="75000"/>
                </a:schemeClr>
              </a:solidFill>
              <a:latin typeface="Corbel" pitchFamily="34" charset="0"/>
              <a:ea typeface="Calibri"/>
              <a:cs typeface="Times New Roman"/>
            </a:endParaRPr>
          </a:p>
          <a:p>
            <a:endParaRPr lang="en-US" sz="2100" dirty="0" smtClean="0">
              <a:latin typeface="Corbel" pitchFamily="34" charset="0"/>
            </a:endParaRPr>
          </a:p>
          <a:p>
            <a:r>
              <a:rPr lang="en-US" sz="2100" b="1" u="sng" dirty="0" smtClean="0">
                <a:latin typeface="Corbel" pitchFamily="34" charset="0"/>
              </a:rPr>
              <a:t>Practices: </a:t>
            </a:r>
            <a:r>
              <a:rPr lang="en-US" sz="2100" b="1" dirty="0" smtClean="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Prayer, follow the Ten Commandments, participate in holidays </a:t>
            </a:r>
            <a:r>
              <a:rPr lang="en-US" sz="2100" dirty="0" smtClean="0">
                <a:latin typeface="Corbel" pitchFamily="34" charset="0"/>
              </a:rPr>
              <a:t>(Christmas &amp; Easter)</a:t>
            </a:r>
            <a:endParaRPr lang="en-US" sz="2100" dirty="0" smtClean="0">
              <a:latin typeface="Corbel" pitchFamily="34" charset="0"/>
              <a:ea typeface="Calibri"/>
              <a:cs typeface="Times New Roman"/>
            </a:endParaRPr>
          </a:p>
          <a:p>
            <a:endParaRPr lang="en-US" sz="2100" dirty="0" smtClean="0">
              <a:latin typeface="Corbel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2100" b="1" u="sng" dirty="0" smtClean="0">
                <a:latin typeface="Corbel" pitchFamily="34" charset="0"/>
              </a:rPr>
              <a:t>Texts: </a:t>
            </a:r>
            <a:r>
              <a:rPr lang="en-US" sz="2100" b="1" dirty="0" smtClean="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The Bible</a:t>
            </a:r>
            <a:r>
              <a:rPr lang="en-US" sz="2100" b="1" dirty="0" smtClean="0">
                <a:latin typeface="Corbel" pitchFamily="34" charset="0"/>
              </a:rPr>
              <a:t>, </a:t>
            </a:r>
            <a:r>
              <a:rPr lang="en-US" sz="2100" dirty="0" smtClean="0">
                <a:latin typeface="Corbel" pitchFamily="34" charset="0"/>
              </a:rPr>
              <a:t>The Catechism (Catholics), The Ten Commandments</a:t>
            </a:r>
          </a:p>
          <a:p>
            <a:pPr>
              <a:lnSpc>
                <a:spcPct val="115000"/>
              </a:lnSpc>
            </a:pPr>
            <a:r>
              <a:rPr lang="en-US" sz="2100" dirty="0" smtClean="0">
                <a:latin typeface="Corbel" pitchFamily="34" charset="0"/>
                <a:ea typeface="Calibri"/>
                <a:cs typeface="Times New Roman"/>
                <a:hlinkClick r:id="rId2"/>
              </a:rPr>
              <a:t>https://www.youtube.com/watch?v=TG55ErfdaeY</a:t>
            </a:r>
            <a:endParaRPr lang="en-US" sz="2100" dirty="0" smtClean="0">
              <a:latin typeface="Corbel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en-US" sz="2100" dirty="0" smtClean="0">
              <a:latin typeface="Corbel" pitchFamily="34" charset="0"/>
              <a:ea typeface="Calibri"/>
              <a:cs typeface="Times New Roman"/>
            </a:endParaRPr>
          </a:p>
        </p:txBody>
      </p:sp>
      <p:pic>
        <p:nvPicPr>
          <p:cNvPr id="4" name="Content Placeholder 4" descr="cros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620000" y="228600"/>
            <a:ext cx="1338772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Islam</a:t>
            </a:r>
            <a:endParaRPr lang="en-US" sz="5400" dirty="0"/>
          </a:p>
        </p:txBody>
      </p:sp>
      <p:pic>
        <p:nvPicPr>
          <p:cNvPr id="4" name="Picture 5" descr="C:\Documents and Settings\Sarah Carman\Local Settings\Temporary Internet Files\Content.IE5\5LLBMNRM\MC90043429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52400"/>
            <a:ext cx="2790678" cy="17526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52400" y="1371600"/>
            <a:ext cx="89916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 smtClean="0">
                <a:latin typeface="Corbel" pitchFamily="34" charset="0"/>
              </a:rPr>
              <a:t>Origins/History</a:t>
            </a:r>
            <a:r>
              <a:rPr lang="en-US" sz="2000" u="sng" dirty="0" smtClean="0">
                <a:latin typeface="Corbel" pitchFamily="34" charset="0"/>
              </a:rPr>
              <a:t>:</a:t>
            </a:r>
            <a:r>
              <a:rPr lang="en-US" sz="2000" dirty="0" smtClean="0">
                <a:latin typeface="Corbel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rbel" pitchFamily="34" charset="0"/>
              </a:rPr>
              <a:t>Muhammad, 622 AD, Saudi Arabia </a:t>
            </a:r>
          </a:p>
          <a:p>
            <a:endParaRPr lang="en-US" sz="2000" dirty="0" smtClean="0">
              <a:latin typeface="Corbel" pitchFamily="34" charset="0"/>
            </a:endParaRPr>
          </a:p>
          <a:p>
            <a:r>
              <a:rPr lang="en-US" sz="2000" b="1" u="sng" dirty="0" smtClean="0">
                <a:latin typeface="Corbel" pitchFamily="34" charset="0"/>
              </a:rPr>
              <a:t>Adherents worldwide</a:t>
            </a:r>
            <a:r>
              <a:rPr lang="en-US" sz="2000" b="1" dirty="0" smtClean="0">
                <a:latin typeface="Corbel" pitchFamily="34" charset="0"/>
              </a:rPr>
              <a:t>: </a:t>
            </a:r>
            <a:r>
              <a:rPr lang="en-US" sz="2000" b="1" dirty="0" smtClean="0">
                <a:solidFill>
                  <a:srgbClr val="FF0000"/>
                </a:solidFill>
                <a:latin typeface="Corbel" pitchFamily="34" charset="0"/>
              </a:rPr>
              <a:t>1.5 billion</a:t>
            </a:r>
            <a:endParaRPr lang="en-US" sz="2000" dirty="0" smtClean="0">
              <a:solidFill>
                <a:srgbClr val="FF0000"/>
              </a:solidFill>
              <a:latin typeface="Corbel" pitchFamily="34" charset="0"/>
            </a:endParaRPr>
          </a:p>
          <a:p>
            <a:endParaRPr lang="en-US" sz="2000" dirty="0" smtClean="0">
              <a:latin typeface="Corbel" pitchFamily="34" charset="0"/>
            </a:endParaRPr>
          </a:p>
          <a:p>
            <a:r>
              <a:rPr lang="en-US" sz="2000" b="1" u="sng" dirty="0" smtClean="0">
                <a:latin typeface="Corbel" pitchFamily="34" charset="0"/>
              </a:rPr>
              <a:t>God(s) and Universe</a:t>
            </a:r>
            <a:r>
              <a:rPr lang="en-US" sz="2000" dirty="0" smtClean="0">
                <a:latin typeface="Corbel" pitchFamily="34" charset="0"/>
              </a:rPr>
              <a:t>: </a:t>
            </a:r>
            <a:r>
              <a:rPr lang="en-US" sz="2000" b="1" dirty="0" smtClean="0">
                <a:solidFill>
                  <a:srgbClr val="FF0000"/>
                </a:solidFill>
                <a:latin typeface="Corbel" pitchFamily="34" charset="0"/>
              </a:rPr>
              <a:t>One God (Allah)</a:t>
            </a:r>
            <a:endParaRPr lang="en-US" sz="2000" dirty="0" smtClean="0">
              <a:solidFill>
                <a:srgbClr val="FF0000"/>
              </a:solidFill>
              <a:latin typeface="Corbel" pitchFamily="34" charset="0"/>
            </a:endParaRPr>
          </a:p>
          <a:p>
            <a:endParaRPr lang="en-US" sz="2000" dirty="0" smtClean="0">
              <a:latin typeface="Corbel" pitchFamily="34" charset="0"/>
            </a:endParaRPr>
          </a:p>
          <a:p>
            <a:r>
              <a:rPr lang="en-US" sz="2000" b="1" u="sng" dirty="0" smtClean="0">
                <a:latin typeface="Corbel" pitchFamily="34" charset="0"/>
              </a:rPr>
              <a:t>Human Situation and Life’s pu</a:t>
            </a:r>
            <a:r>
              <a:rPr lang="en-US" sz="2000" b="1" dirty="0" smtClean="0">
                <a:latin typeface="Corbel" pitchFamily="34" charset="0"/>
              </a:rPr>
              <a:t>rpose</a:t>
            </a:r>
            <a:r>
              <a:rPr lang="en-US" sz="2000" dirty="0" smtClean="0">
                <a:solidFill>
                  <a:srgbClr val="FF0000"/>
                </a:solidFill>
                <a:latin typeface="Corbel" pitchFamily="34" charset="0"/>
              </a:rPr>
              <a:t>: </a:t>
            </a:r>
            <a:r>
              <a:rPr lang="en-US" sz="2000" b="1" dirty="0" smtClean="0">
                <a:solidFill>
                  <a:srgbClr val="FF0000"/>
                </a:solidFill>
                <a:latin typeface="Corbel" pitchFamily="34" charset="0"/>
              </a:rPr>
              <a:t>Humans must submit (</a:t>
            </a:r>
            <a:r>
              <a:rPr lang="en-US" sz="2000" b="1" i="1" dirty="0" err="1" smtClean="0">
                <a:solidFill>
                  <a:srgbClr val="FF0000"/>
                </a:solidFill>
                <a:latin typeface="Corbel" pitchFamily="34" charset="0"/>
              </a:rPr>
              <a:t>islam</a:t>
            </a:r>
            <a:r>
              <a:rPr lang="en-US" sz="2000" b="1" dirty="0" smtClean="0">
                <a:solidFill>
                  <a:srgbClr val="FF0000"/>
                </a:solidFill>
                <a:latin typeface="Corbel" pitchFamily="34" charset="0"/>
              </a:rPr>
              <a:t>) to the will of God </a:t>
            </a:r>
            <a:r>
              <a:rPr lang="en-US" sz="2000" b="1" dirty="0" smtClean="0">
                <a:latin typeface="Corbel" pitchFamily="34" charset="0"/>
              </a:rPr>
              <a:t>to gain Paradise after death. </a:t>
            </a:r>
          </a:p>
          <a:p>
            <a:endParaRPr lang="en-US" sz="2000" dirty="0" smtClean="0">
              <a:latin typeface="Corbel" pitchFamily="34" charset="0"/>
            </a:endParaRPr>
          </a:p>
          <a:p>
            <a:r>
              <a:rPr lang="en-US" sz="2000" b="1" u="sng" dirty="0" smtClean="0">
                <a:latin typeface="Corbel" pitchFamily="34" charset="0"/>
              </a:rPr>
              <a:t>Afterlife:</a:t>
            </a:r>
            <a:r>
              <a:rPr lang="en-US" sz="2000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rbel" pitchFamily="34" charset="0"/>
              </a:rPr>
              <a:t>Paradise </a:t>
            </a:r>
            <a:r>
              <a:rPr lang="en-US" sz="2000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sz="2000" dirty="0" smtClean="0">
                <a:latin typeface="Corbel" pitchFamily="34" charset="0"/>
              </a:rPr>
              <a:t>(Heaven)</a:t>
            </a:r>
          </a:p>
          <a:p>
            <a:r>
              <a:rPr lang="en-US" sz="2000" b="1" u="sng" dirty="0" smtClean="0">
                <a:latin typeface="Corbel" pitchFamily="34" charset="0"/>
              </a:rPr>
              <a:t>Practices:</a:t>
            </a:r>
            <a:r>
              <a:rPr lang="en-US" sz="2000" b="1" dirty="0" smtClean="0">
                <a:latin typeface="Corbel" pitchFamily="34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rbel" pitchFamily="34" charset="0"/>
              </a:rPr>
              <a:t>Five Pillars</a:t>
            </a:r>
            <a:r>
              <a:rPr lang="en-US" sz="2000" dirty="0" smtClean="0">
                <a:solidFill>
                  <a:srgbClr val="FF0000"/>
                </a:solidFill>
                <a:latin typeface="Corbel" pitchFamily="34" charset="0"/>
              </a:rPr>
              <a:t>: Faith, Prayer, Alms, Pilgrimage, Fasting. </a:t>
            </a:r>
            <a:r>
              <a:rPr lang="en-US" sz="2000" dirty="0" smtClean="0">
                <a:latin typeface="Corbel" pitchFamily="34" charset="0"/>
              </a:rPr>
              <a:t>Mosque services on Fridays. Ablutions before prayer. No alcohol or pork. Holidays related to the pilgrimage and fast of Ramadan. </a:t>
            </a:r>
          </a:p>
          <a:p>
            <a:endParaRPr lang="en-US" sz="2000" dirty="0" smtClean="0">
              <a:latin typeface="Corbel" pitchFamily="34" charset="0"/>
            </a:endParaRPr>
          </a:p>
          <a:p>
            <a:r>
              <a:rPr lang="en-US" sz="2000" b="1" u="sng" dirty="0" smtClean="0">
                <a:latin typeface="Corbel" pitchFamily="34" charset="0"/>
              </a:rPr>
              <a:t>Texts:</a:t>
            </a:r>
            <a:r>
              <a:rPr lang="en-US" sz="2000" b="1" dirty="0" smtClean="0">
                <a:latin typeface="Corbel" pitchFamily="34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rbel" pitchFamily="34" charset="0"/>
              </a:rPr>
              <a:t>Qur'an/Koran</a:t>
            </a:r>
            <a:r>
              <a:rPr lang="en-US" sz="2000" dirty="0" smtClean="0">
                <a:latin typeface="Corbel" pitchFamily="34" charset="0"/>
              </a:rPr>
              <a:t> (Scripture); </a:t>
            </a:r>
            <a:r>
              <a:rPr lang="en-US" sz="2000" i="1" dirty="0" err="1" smtClean="0">
                <a:latin typeface="Corbel" pitchFamily="34" charset="0"/>
              </a:rPr>
              <a:t>Hadith</a:t>
            </a:r>
            <a:r>
              <a:rPr lang="en-US" sz="2000" dirty="0" smtClean="0">
                <a:latin typeface="Corbel" pitchFamily="34" charset="0"/>
              </a:rPr>
              <a:t> (tradition)</a:t>
            </a:r>
          </a:p>
          <a:p>
            <a:r>
              <a:rPr lang="en-US" sz="2000" dirty="0" smtClean="0">
                <a:latin typeface="Corbel" pitchFamily="34" charset="0"/>
                <a:hlinkClick r:id="rId3"/>
              </a:rPr>
              <a:t>https://www.youtube.com/watch?v=k-EHZUwjgLs</a:t>
            </a:r>
            <a:endParaRPr lang="en-US" sz="2000" dirty="0" smtClean="0">
              <a:latin typeface="Corbel" pitchFamily="34" charset="0"/>
            </a:endParaRPr>
          </a:p>
          <a:p>
            <a:endParaRPr lang="en-US" sz="2000" dirty="0" smtClean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579</Words>
  <Application>Microsoft Office PowerPoint</Application>
  <PresentationFormat>On-screen Show (4:3)</PresentationFormat>
  <Paragraphs>83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 Hinduism     Judaism   Christianity        Islam            Buddhism</vt:lpstr>
      <vt:lpstr>Hinduism</vt:lpstr>
      <vt:lpstr>Buddhism</vt:lpstr>
      <vt:lpstr>Judaism</vt:lpstr>
      <vt:lpstr>Christianity</vt:lpstr>
      <vt:lpstr>Islam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Hinduism     Judaism   Christianity        Islam            Buddhism</dc:title>
  <dc:creator>sbehler</dc:creator>
  <cp:lastModifiedBy>sbehler</cp:lastModifiedBy>
  <cp:revision>1</cp:revision>
  <dcterms:created xsi:type="dcterms:W3CDTF">2017-09-07T17:46:04Z</dcterms:created>
  <dcterms:modified xsi:type="dcterms:W3CDTF">2017-09-07T17:50:15Z</dcterms:modified>
</cp:coreProperties>
</file>