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2" r:id="rId2"/>
    <p:sldId id="291" r:id="rId3"/>
    <p:sldId id="290" r:id="rId4"/>
    <p:sldId id="257" r:id="rId5"/>
    <p:sldId id="278" r:id="rId6"/>
    <p:sldId id="289" r:id="rId7"/>
    <p:sldId id="258" r:id="rId8"/>
    <p:sldId id="280" r:id="rId9"/>
    <p:sldId id="259" r:id="rId10"/>
    <p:sldId id="282" r:id="rId11"/>
    <p:sldId id="261" r:id="rId12"/>
    <p:sldId id="263" r:id="rId13"/>
    <p:sldId id="285" r:id="rId14"/>
    <p:sldId id="273" r:id="rId15"/>
    <p:sldId id="274" r:id="rId16"/>
    <p:sldId id="267" r:id="rId17"/>
    <p:sldId id="268" r:id="rId18"/>
    <p:sldId id="269" r:id="rId19"/>
    <p:sldId id="270" r:id="rId20"/>
    <p:sldId id="284" r:id="rId21"/>
    <p:sldId id="281" r:id="rId22"/>
    <p:sldId id="260" r:id="rId23"/>
    <p:sldId id="266" r:id="rId24"/>
    <p:sldId id="264" r:id="rId25"/>
    <p:sldId id="283" r:id="rId26"/>
    <p:sldId id="286" r:id="rId27"/>
    <p:sldId id="265" r:id="rId28"/>
    <p:sldId id="271" r:id="rId29"/>
    <p:sldId id="277" r:id="rId30"/>
    <p:sldId id="279" r:id="rId31"/>
    <p:sldId id="293"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2" autoAdjust="0"/>
    <p:restoredTop sz="94660"/>
  </p:normalViewPr>
  <p:slideViewPr>
    <p:cSldViewPr>
      <p:cViewPr varScale="1">
        <p:scale>
          <a:sx n="60" d="100"/>
          <a:sy n="60" d="100"/>
        </p:scale>
        <p:origin x="-2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383DC-38C9-4AF4-B1EC-04E20BC9BA85}" type="datetimeFigureOut">
              <a:rPr lang="en-US" smtClean="0"/>
              <a:pPr/>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E9B90-ABEF-4A7C-A845-F41E663CE3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Do family and marriage differentiated instruction outline from book on pg 162 of teacher addition</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9DE76-06E1-4B97-A491-29073A33C319}"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xmlns="" val="256541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0BBD8-F970-4DCB-8A5F-A784EFC35953}"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0BBD8-F970-4DCB-8A5F-A784EFC35953}"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0BBD8-F970-4DCB-8A5F-A784EFC35953}"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0BBD8-F970-4DCB-8A5F-A784EFC35953}"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0BBD8-F970-4DCB-8A5F-A784EFC35953}"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0BBD8-F970-4DCB-8A5F-A784EFC35953}"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0BBD8-F970-4DCB-8A5F-A784EFC35953}" type="datetimeFigureOut">
              <a:rPr lang="en-US" smtClean="0"/>
              <a:pPr/>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0BBD8-F970-4DCB-8A5F-A784EFC35953}"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0BBD8-F970-4DCB-8A5F-A784EFC35953}" type="datetimeFigureOut">
              <a:rPr lang="en-US" smtClean="0"/>
              <a:pPr/>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0BBD8-F970-4DCB-8A5F-A784EFC35953}"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0BBD8-F970-4DCB-8A5F-A784EFC35953}"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E8CFC-815F-4282-937A-FCAC2DB6F7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0BBD8-F970-4DCB-8A5F-A784EFC35953}" type="datetimeFigureOut">
              <a:rPr lang="en-US" smtClean="0"/>
              <a:pPr/>
              <a:t>9/1/2015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E8CFC-815F-4282-937A-FCAC2DB6F7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Portrait_of_a_Man_by_Jan_van_Eyck-small.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6Ahk7f3qr2TfaM&amp;tbnid=JzOyp57g3xvVbM:&amp;ved=0CAUQjRw&amp;url=http://www.oneonta.edu/faculty/farberas/arth/arth214_folder/van_eyck/arnolfini.html&amp;ei=5Hv-U-bWFYP5yQSU-oCYCg&amp;bvm=bv.74035653,d.aWw&amp;psig=AFQjCNHmaSfjdBxooLmtNEeR9YmRr83Ddw&amp;ust=1409272990281942" TargetMode="External"/><Relationship Id="rId2" Type="http://schemas.openxmlformats.org/officeDocument/2006/relationships/hyperlink" Target="http://www.oneonta.edu/faculty/farberas/arth/Images/ARTH_214images/van_eyck/arnolfini/painting.jp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3.bp.blogspot.com/-1iRCXIIEIcA/T2CpFzyNzgI/AAAAAAAAAH0/-4HUzwNDb04/s1600/Metal_movable_type.jp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xql4qDfOJI"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dirty="0" smtClean="0"/>
              <a:t>Northern Renaissance</a:t>
            </a:r>
            <a:endParaRPr lang="en-US" sz="5400" dirty="0"/>
          </a:p>
        </p:txBody>
      </p:sp>
      <p:sp>
        <p:nvSpPr>
          <p:cNvPr id="3" name="TextBox 2"/>
          <p:cNvSpPr txBox="1"/>
          <p:nvPr/>
        </p:nvSpPr>
        <p:spPr>
          <a:xfrm>
            <a:off x="457200" y="1600200"/>
            <a:ext cx="8305800" cy="4401205"/>
          </a:xfrm>
          <a:prstGeom prst="rect">
            <a:avLst/>
          </a:prstGeom>
          <a:noFill/>
        </p:spPr>
        <p:txBody>
          <a:bodyPr wrap="square" rtlCol="0">
            <a:spAutoFit/>
          </a:bodyPr>
          <a:lstStyle/>
          <a:p>
            <a:r>
              <a:rPr lang="en-US" sz="2800" dirty="0" smtClean="0"/>
              <a:t>Agenda:</a:t>
            </a:r>
          </a:p>
          <a:p>
            <a:endParaRPr lang="en-US" sz="2800" dirty="0" smtClean="0"/>
          </a:p>
          <a:p>
            <a:pPr marL="342900" indent="-342900">
              <a:buAutoNum type="arabicPeriod"/>
            </a:pPr>
            <a:r>
              <a:rPr lang="en-US" sz="2800" dirty="0" smtClean="0"/>
              <a:t>Northern Renaissance discussion </a:t>
            </a:r>
          </a:p>
          <a:p>
            <a:pPr marL="342900" indent="-342900">
              <a:buAutoNum type="arabicPeriod"/>
            </a:pPr>
            <a:r>
              <a:rPr lang="en-US" sz="2800" dirty="0" smtClean="0"/>
              <a:t>Historical thinking skills activity: Contextualization using thematic approaches</a:t>
            </a:r>
          </a:p>
          <a:p>
            <a:pPr marL="342900" indent="-342900">
              <a:buAutoNum type="arabicPeriod"/>
            </a:pPr>
            <a:endParaRPr lang="en-US" sz="2800" dirty="0" smtClean="0"/>
          </a:p>
          <a:p>
            <a:pPr marL="342900" indent="-342900">
              <a:buAutoNum type="arabicPeriod"/>
            </a:pPr>
            <a:endParaRPr lang="en-US" sz="2800" dirty="0" smtClean="0"/>
          </a:p>
          <a:p>
            <a:pPr marL="342900" indent="-342900">
              <a:buAutoNum type="arabicPeriod"/>
            </a:pPr>
            <a:endParaRPr lang="en-US" sz="2800" dirty="0" smtClean="0"/>
          </a:p>
          <a:p>
            <a:pPr marL="342900" indent="-342900"/>
            <a:r>
              <a:rPr lang="en-US" sz="2800" dirty="0" smtClean="0"/>
              <a:t>HW: outline: “Politics and the State in the Renaissance” (p. 441- 446)</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 Praise of Folly</a:t>
            </a:r>
            <a:endParaRPr lang="en-US" i="1" dirty="0"/>
          </a:p>
        </p:txBody>
      </p:sp>
      <p:sp>
        <p:nvSpPr>
          <p:cNvPr id="3" name="TextBox 2"/>
          <p:cNvSpPr txBox="1"/>
          <p:nvPr/>
        </p:nvSpPr>
        <p:spPr>
          <a:xfrm>
            <a:off x="533401" y="1905000"/>
            <a:ext cx="8077200" cy="3539430"/>
          </a:xfrm>
          <a:prstGeom prst="rect">
            <a:avLst/>
          </a:prstGeom>
          <a:noFill/>
        </p:spPr>
        <p:txBody>
          <a:bodyPr wrap="square" rtlCol="0">
            <a:spAutoFit/>
          </a:bodyPr>
          <a:lstStyle/>
          <a:p>
            <a:r>
              <a:rPr lang="en-US" sz="2800" i="1" dirty="0" smtClean="0"/>
              <a:t>“ Now, indeed, the Stoics think themselves very close to the gods; but give me a person who is Stoic three or four or even six hundred times over and see if he, though not putting aside his beard, an insignia of wisdom (but also common to the goat), will not surely put off his gravity, smooth his frowning brow, abandon his rockbound principles, and for a few minutes be silly and act the fool” </a:t>
            </a:r>
            <a:endParaRPr lang="en-US" sz="28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04800"/>
            <a:ext cx="9144000" cy="823913"/>
          </a:xfrm>
        </p:spPr>
        <p:txBody>
          <a:bodyPr/>
          <a:lstStyle/>
          <a:p>
            <a:r>
              <a:rPr lang="en-US" sz="4800"/>
              <a:t>Northern Renaissance Art</a:t>
            </a:r>
          </a:p>
        </p:txBody>
      </p:sp>
      <p:sp>
        <p:nvSpPr>
          <p:cNvPr id="22531" name="Rectangle 3"/>
          <p:cNvSpPr>
            <a:spLocks noGrp="1" noChangeArrowheads="1"/>
          </p:cNvSpPr>
          <p:nvPr>
            <p:ph type="body" idx="1"/>
          </p:nvPr>
        </p:nvSpPr>
        <p:spPr>
          <a:xfrm>
            <a:off x="381000" y="1524000"/>
            <a:ext cx="8534400" cy="5791200"/>
          </a:xfrm>
        </p:spPr>
        <p:txBody>
          <a:bodyPr>
            <a:normAutofit/>
          </a:bodyPr>
          <a:lstStyle/>
          <a:p>
            <a:pPr>
              <a:lnSpc>
                <a:spcPct val="90000"/>
              </a:lnSpc>
            </a:pPr>
            <a:r>
              <a:rPr lang="en-US" sz="3600" dirty="0"/>
              <a:t>Center- Flanders, Netherlands (Dutch trade brings in money, patrons)</a:t>
            </a:r>
          </a:p>
          <a:p>
            <a:pPr>
              <a:lnSpc>
                <a:spcPct val="90000"/>
              </a:lnSpc>
            </a:pPr>
            <a:r>
              <a:rPr lang="en-US" sz="3600" dirty="0"/>
              <a:t>Religious themes, symbols</a:t>
            </a:r>
          </a:p>
          <a:p>
            <a:pPr>
              <a:lnSpc>
                <a:spcPct val="90000"/>
              </a:lnSpc>
            </a:pPr>
            <a:r>
              <a:rPr lang="en-US" sz="3600" dirty="0"/>
              <a:t>Life in towns and countryside</a:t>
            </a:r>
          </a:p>
          <a:p>
            <a:pPr>
              <a:lnSpc>
                <a:spcPct val="90000"/>
              </a:lnSpc>
            </a:pPr>
            <a:r>
              <a:rPr lang="en-US" sz="3600" dirty="0"/>
              <a:t>Use of light and shadow</a:t>
            </a:r>
          </a:p>
          <a:p>
            <a:pPr>
              <a:lnSpc>
                <a:spcPct val="90000"/>
              </a:lnSpc>
            </a:pPr>
            <a:r>
              <a:rPr lang="en-US" sz="3600" dirty="0"/>
              <a:t>Interest in classical themes </a:t>
            </a:r>
            <a:endParaRPr lang="en-US" sz="3600" dirty="0" smtClean="0"/>
          </a:p>
          <a:p>
            <a:pPr>
              <a:lnSpc>
                <a:spcPct val="90000"/>
              </a:lnSpc>
            </a:pPr>
            <a:r>
              <a:rPr lang="en-US" sz="3600" dirty="0" smtClean="0"/>
              <a:t>Oil-painting</a:t>
            </a:r>
            <a:endParaRPr lang="en-US" sz="3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1913"/>
            <a:ext cx="9144000" cy="1555751"/>
          </a:xfrm>
        </p:spPr>
        <p:txBody>
          <a:bodyPr>
            <a:normAutofit/>
          </a:bodyPr>
          <a:lstStyle/>
          <a:p>
            <a:pPr algn="l"/>
            <a:r>
              <a:rPr lang="en-US" sz="4000" dirty="0"/>
              <a:t>Northern Renaissance </a:t>
            </a:r>
            <a:r>
              <a:rPr lang="en-US" sz="4000" dirty="0" smtClean="0"/>
              <a:t>Artists</a:t>
            </a:r>
            <a:endParaRPr lang="en-US" sz="4000" dirty="0"/>
          </a:p>
        </p:txBody>
      </p:sp>
      <p:sp>
        <p:nvSpPr>
          <p:cNvPr id="23555" name="Rectangle 3"/>
          <p:cNvSpPr>
            <a:spLocks noGrp="1" noChangeArrowheads="1"/>
          </p:cNvSpPr>
          <p:nvPr>
            <p:ph type="body" idx="1"/>
          </p:nvPr>
        </p:nvSpPr>
        <p:spPr>
          <a:xfrm>
            <a:off x="0" y="990600"/>
            <a:ext cx="9144000" cy="5486400"/>
          </a:xfrm>
        </p:spPr>
        <p:txBody>
          <a:bodyPr>
            <a:normAutofit/>
          </a:bodyPr>
          <a:lstStyle/>
          <a:p>
            <a:pPr>
              <a:lnSpc>
                <a:spcPct val="90000"/>
              </a:lnSpc>
            </a:pPr>
            <a:r>
              <a:rPr lang="en-US" sz="2800" b="1" dirty="0" smtClean="0">
                <a:solidFill>
                  <a:schemeClr val="accent2"/>
                </a:solidFill>
              </a:rPr>
              <a:t>Jan Van Eyck </a:t>
            </a:r>
            <a:r>
              <a:rPr lang="en-US" sz="2800" b="1" dirty="0" smtClean="0"/>
              <a:t>(</a:t>
            </a:r>
            <a:r>
              <a:rPr lang="en-US" sz="2800" dirty="0" smtClean="0"/>
              <a:t>Dutch, 1390 – 1441</a:t>
            </a:r>
            <a:r>
              <a:rPr lang="en-US" sz="2800" b="1" dirty="0" smtClean="0"/>
              <a:t>)</a:t>
            </a:r>
            <a:endParaRPr lang="en-US" sz="2800" b="1" dirty="0" smtClean="0">
              <a:solidFill>
                <a:schemeClr val="accent2"/>
              </a:solidFill>
            </a:endParaRPr>
          </a:p>
          <a:p>
            <a:pPr>
              <a:lnSpc>
                <a:spcPct val="90000"/>
              </a:lnSpc>
            </a:pPr>
            <a:r>
              <a:rPr lang="en-US" sz="2800" b="1" dirty="0" smtClean="0">
                <a:solidFill>
                  <a:schemeClr val="accent2"/>
                </a:solidFill>
              </a:rPr>
              <a:t>Albrecht Durer </a:t>
            </a:r>
            <a:r>
              <a:rPr lang="en-US" sz="2800" dirty="0"/>
              <a:t>(</a:t>
            </a:r>
            <a:r>
              <a:rPr lang="en-US" sz="2800" dirty="0" smtClean="0"/>
              <a:t>German, 1471 - 1528)</a:t>
            </a:r>
            <a:endParaRPr lang="en-US" sz="2800" dirty="0"/>
          </a:p>
          <a:p>
            <a:pPr lvl="1">
              <a:lnSpc>
                <a:spcPct val="90000"/>
              </a:lnSpc>
            </a:pPr>
            <a:r>
              <a:rPr lang="en-US" dirty="0"/>
              <a:t>Court painter to Holy Roman </a:t>
            </a:r>
            <a:r>
              <a:rPr lang="en-US" dirty="0" smtClean="0"/>
              <a:t>Emperors</a:t>
            </a:r>
          </a:p>
          <a:p>
            <a:pPr lvl="1">
              <a:lnSpc>
                <a:spcPct val="90000"/>
              </a:lnSpc>
            </a:pPr>
            <a:r>
              <a:rPr lang="en-US" dirty="0" smtClean="0"/>
              <a:t>Woodcuts (Four Horsemen of the Apocalypse)</a:t>
            </a:r>
            <a:endParaRPr lang="en-US" dirty="0"/>
          </a:p>
          <a:p>
            <a:pPr>
              <a:lnSpc>
                <a:spcPct val="90000"/>
              </a:lnSpc>
            </a:pPr>
            <a:r>
              <a:rPr lang="en-US" sz="2800" b="1" dirty="0" smtClean="0">
                <a:solidFill>
                  <a:schemeClr val="accent2"/>
                </a:solidFill>
              </a:rPr>
              <a:t>Hans Holbein the Younger </a:t>
            </a:r>
            <a:r>
              <a:rPr lang="en-US" sz="2800" dirty="0" smtClean="0"/>
              <a:t>(German, 1497-1543</a:t>
            </a:r>
            <a:r>
              <a:rPr lang="en-US" sz="2800" dirty="0"/>
              <a:t>)</a:t>
            </a:r>
          </a:p>
          <a:p>
            <a:pPr lvl="1">
              <a:lnSpc>
                <a:spcPct val="90000"/>
              </a:lnSpc>
            </a:pPr>
            <a:r>
              <a:rPr lang="en-US" dirty="0"/>
              <a:t>Portrait </a:t>
            </a:r>
            <a:r>
              <a:rPr lang="en-US" dirty="0" smtClean="0"/>
              <a:t>painter, Painted </a:t>
            </a:r>
            <a:r>
              <a:rPr lang="en-US" dirty="0"/>
              <a:t>for Henry VIII (England</a:t>
            </a:r>
            <a:r>
              <a:rPr lang="en-US" dirty="0" smtClean="0"/>
              <a:t>)</a:t>
            </a:r>
          </a:p>
          <a:p>
            <a:pPr>
              <a:lnSpc>
                <a:spcPct val="90000"/>
              </a:lnSpc>
            </a:pPr>
            <a:r>
              <a:rPr lang="en-US" sz="2800" b="1" dirty="0" smtClean="0">
                <a:solidFill>
                  <a:schemeClr val="accent2"/>
                </a:solidFill>
              </a:rPr>
              <a:t> Pieter Brueghel </a:t>
            </a:r>
            <a:r>
              <a:rPr lang="en-US" sz="2800" dirty="0" smtClean="0"/>
              <a:t>(Flemish, 1525-1569)</a:t>
            </a:r>
          </a:p>
          <a:p>
            <a:pPr lvl="1">
              <a:lnSpc>
                <a:spcPct val="90000"/>
              </a:lnSpc>
            </a:pPr>
            <a:r>
              <a:rPr lang="en-US" dirty="0" smtClean="0"/>
              <a:t>Realistic scenes with detail</a:t>
            </a:r>
          </a:p>
          <a:p>
            <a:pPr lvl="1">
              <a:lnSpc>
                <a:spcPct val="90000"/>
              </a:lnSpc>
            </a:pPr>
            <a:r>
              <a:rPr lang="en-US" dirty="0" smtClean="0"/>
              <a:t>Every day farm workers, townspeople</a:t>
            </a:r>
          </a:p>
          <a:p>
            <a:pPr>
              <a:lnSpc>
                <a:spcPct val="90000"/>
              </a:lnSpc>
            </a:pPr>
            <a:r>
              <a:rPr lang="en-US" sz="2800" b="1" dirty="0" smtClean="0">
                <a:solidFill>
                  <a:schemeClr val="accent2"/>
                </a:solidFill>
              </a:rPr>
              <a:t>Rembrandt van Rijn </a:t>
            </a:r>
            <a:r>
              <a:rPr lang="en-US" sz="2800" dirty="0" smtClean="0"/>
              <a:t>(Dutch, 1606 - 1669)- light and shadow</a:t>
            </a:r>
          </a:p>
          <a:p>
            <a:pPr>
              <a:lnSpc>
                <a:spcPct val="90000"/>
              </a:lnSpc>
              <a:buNone/>
            </a:pPr>
            <a:endParaRPr lang="en-US" sz="2800" dirty="0" smtClean="0"/>
          </a:p>
          <a:p>
            <a:pPr lvl="1">
              <a:lnSpc>
                <a:spcPct val="90000"/>
              </a:lnSpc>
            </a:pPr>
            <a:endParaRPr lang="en-US" sz="3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143000"/>
            <a:ext cx="3657600" cy="1143000"/>
          </a:xfrm>
        </p:spPr>
        <p:txBody>
          <a:bodyPr>
            <a:normAutofit fontScale="90000"/>
          </a:bodyPr>
          <a:lstStyle/>
          <a:p>
            <a:pPr algn="r"/>
            <a:r>
              <a:rPr lang="en-US" dirty="0" smtClean="0"/>
              <a:t>Possible Self Portrait </a:t>
            </a:r>
            <a:r>
              <a:rPr lang="en-US" i="1" dirty="0" smtClean="0"/>
              <a:t>(Man in Red Turban)</a:t>
            </a:r>
            <a:r>
              <a:rPr lang="en-US" dirty="0" smtClean="0"/>
              <a:t/>
            </a:r>
            <a:br>
              <a:rPr lang="en-US" dirty="0" smtClean="0"/>
            </a:br>
            <a:r>
              <a:rPr lang="en-US" dirty="0" smtClean="0"/>
              <a:t>Jan van Eyck</a:t>
            </a:r>
            <a:endParaRPr lang="en-US" dirty="0"/>
          </a:p>
        </p:txBody>
      </p:sp>
      <p:pic>
        <p:nvPicPr>
          <p:cNvPr id="40962" name="Picture 2" descr="http://upload.wikimedia.org/wikipedia/commons/thumb/8/8b/Portrait_of_a_Man_by_Jan_van_Eyck-small.jpg/300px-Portrait_of_a_Man_by_Jan_van_Eyck-small.jpg">
            <a:hlinkClick r:id="rId2"/>
          </p:cNvPr>
          <p:cNvPicPr>
            <a:picLocks noChangeAspect="1" noChangeArrowheads="1"/>
          </p:cNvPicPr>
          <p:nvPr/>
        </p:nvPicPr>
        <p:blipFill>
          <a:blip r:embed="rId3" cstate="print"/>
          <a:srcRect/>
          <a:stretch>
            <a:fillRect/>
          </a:stretch>
        </p:blipFill>
        <p:spPr bwMode="auto">
          <a:xfrm>
            <a:off x="152400" y="228600"/>
            <a:ext cx="4343400" cy="59649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spect="1" noChangeArrowheads="1"/>
          </p:cNvSpPr>
          <p:nvPr/>
        </p:nvSpPr>
        <p:spPr bwMode="auto">
          <a:xfrm>
            <a:off x="63500" y="-136525"/>
            <a:ext cx="10258425" cy="13944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p:cNvSpPr>
            <a:spLocks noChangeAspect="1" noChangeArrowheads="1"/>
          </p:cNvSpPr>
          <p:nvPr/>
        </p:nvSpPr>
        <p:spPr bwMode="auto">
          <a:xfrm>
            <a:off x="63500" y="-136525"/>
            <a:ext cx="4600575" cy="6257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800600" y="5410200"/>
            <a:ext cx="4343400" cy="1200329"/>
          </a:xfrm>
          <a:prstGeom prst="rect">
            <a:avLst/>
          </a:prstGeom>
        </p:spPr>
        <p:txBody>
          <a:bodyPr wrap="square">
            <a:spAutoFit/>
          </a:bodyPr>
          <a:lstStyle/>
          <a:p>
            <a:r>
              <a:rPr lang="en-US" dirty="0" smtClean="0">
                <a:hlinkClick r:id="rId2"/>
              </a:rPr>
              <a:t>http://www.oneonta.edu/faculty/farberas/arth/Images/ARTH_214images/van_eyck/arnolfini/painting.jpg</a:t>
            </a:r>
            <a:endParaRPr lang="en-US" dirty="0" smtClean="0"/>
          </a:p>
          <a:p>
            <a:endParaRPr lang="en-US" dirty="0"/>
          </a:p>
        </p:txBody>
      </p:sp>
      <p:sp>
        <p:nvSpPr>
          <p:cNvPr id="7174" name="AutoShape 6" descr="data:image/jpeg;base64,/9j/4AAQSkZJRgABAQAAAQABAAD/2wCEAAkGBxQTEhUUExQWFRUXGRwaFxgVGBccFRoXHx0YGhwcFx0YHCggGB0lHBgXITEhJSksLi4uHB8zODMsNygtLisBCgoKDg0OGxAQGywmICQsLywsLCwsLCwsLCwsLywsLCwsLCwsLCwsLCwsLCwsLCwsLCwsLCwsLCwsLCwsLCwsLP/AABEIAQYAwAMBIgACEQEDEQH/xAAbAAACAwEBAQAAAAAAAAAAAAAEBQIDBgABB//EAEoQAAEDAQQFCAYIBAQEBwAAAAEAAhEDBBIhMQVBUWFxBhMiMoGRobEjcrLB0fAHM0JSYoKS4RQkc8JjotLxFUNT4hZkg5Ojs7T/xAAZAQADAQEBAAAAAAAAAAAAAAABAgMEAAX/xAAuEQACAgEDAgUCBgMBAAAAAAAAAQIRAxIhMSJBBBMyUWFCwTNxgZGx0SPh8AX/2gAMAwEAAhEDEQA/AMTpfS9ZtQxUqdIk4udlJ3pfX0/VEdOp+t23jwVvKD62Ng95SO0/Z4/BQgrW5abak6NeyrXJY0VnEvaHAh7yMRMHXIyS12m612S5+0dN3yE+sVMirQJk+jb1ovAXSRlg4eI70po0A6zj1XeZU3KmOrYvqcoq33n/APuOUHcpqv3n/rcg7uA4DyCEtLcVdJEXKSGv/iSr99/63fFXN5R1Nb3/AKnfFZ9epnFA1se1OUVb/qOHa74r0coKsiajjvl3xSMryCl0IPmSHb9OVPvnjJ4qv/jtUf8AMce0pWGqF1DRE7XIbnTtSMz3ldS5QVBjnxc5K6lPE8V42kV2iIfMkN3cpKhOXi4rwafqE6u8pWKULmNIld5cfY7zJe4yGnKkjAE75+KnU00/AXQT2/FKabTOAJJTWxWKMTifnAISjFdhoOctrLGWir+Edh+KsdVqbR2D91eGBVvqgasdQU7+DToS5ZAPcBJdA+clQKj3YyQJjVO1cZcZPYNQRdlp4dp8kXsCMVJ0L6hcB1j5eS1n0c1HfxlmJJwrNbmd3j0lmrTSx7StR9HZ/mqA/wAen5t+CLeyEcabQg5QD0p+dZSa1t6p4+YWh5SfWDcD5rPP6RAyjOfncmxvYjkXUzdaMHpLPqmm2IMtPR2xgcMRtS+yN9B2O8ymuiWDnaRwI5tuLcj0dY279yAsFP0P6vNyzZHv/wB8lYGTJwb6rfZCFtWaJLZDT+FvshD2sYjgtkeSElsUKULwK1jUzEOY1W06ckDaQp0qSKpMaDLpgZxEzGGe+J3SptjJAtsogPeAIhzgN2Jw3qsiMRqx7sUe2zuLL8YTE7T2qvmiWExq1pUw0VVqUVHjY9w7ie4L0tV/M9OpiTD3DHM4nHtUqjCXCBdF0CNucnHaZOC6w0CkLkS6goBmErrAdQHSCa0WgJdZm9II5zXOHRwGOO3h8UkzVg2VlNrtMYNz8kARJkr2k8RmrmwmSoVvUQbTTLRbPN3kEI1oTTRQ/u/s+KWb2LYY9QFpAY/mPuTr6Oj/ADdD+vS9oJTpRvS/Mf7U2+j4fzVE7K9L22rvpEmut/qLOUP1vf5oDRdi5xtpJH1bQ7fk8+5MNPk87+r2l7yXHQt39L+ysmTqBnn6y2nY7RY3NqNF9sB10ggwccs43idqM0O8PoYfikbOk4+9bzTGjm1qdEGJFCnBPqr5zomiWtDhkb0/qcFHL3/MfF9jP0DLWxj0WzG2AhLW4TGZGHaq70Bnq/3OXj6eskDdrWtLcg5FL14HEZFTdG9QKcQb6OfebvHcU1Zo193ncIcSIGp2eQ1RikujLUxuBw36lsLFbiGkYXCBgMCd7SNe0rLlbXBaFMFoUgKRBAwkjDbJGJOCC0U5vPMDiAwtcDfHRxa6DqJ1GdUbk0q0m3YDoyzBJzy2QgGmkKjHFl8A4hxiYJ1jFuEKUXyUaFdlYQ/H/eP2RdoEDXhv4beKHlzXvgE3c7pnz4FdTfe1yRnIwmDlMapw3K3O4nwXVBIF3Mg8YIjyKhTs0CEayhtEYalMsS6jqFzaepOjThv5fcgDTxTh9EkQBJIwAzKXI+DX4VbSM7Ss7dQHcudRnUEY+yvZ12ObsvNLSeEhUsdKe2BRRFtIJroin5O82JcGpvocdH5+dSnkexowpWAaWZDp3n+1OOQbItNOBjz1I/5xn4pdplnz+lMuRL/5mn/Vo+1K6+gnlj1sUconDnOF72io8lOpbv6X9tZe8oW+mPF3tFS5JGG23+l/bWVfoMM/WfVXVA5lEt/6LBiHDJsZEDv1r55okTRA3v8AbevpVoHQon/Bp7fur5po1vowPxP8Kj1DPy/z/sph+xgHVYa2M4z7Sr9C2Pn69On990eBJ8kLWZg07R7yFfoi2czWp1R9h4ceAOPhK3Ph0ZlzufUncjw261tLCD0owkbSsBp+iC2+GXRq4THevvOkrY1tEVAQARMlriDxjq8V8D0/aiRdkZkwJjM5TismK9XJqyVo4Ea1HJWXU3A5Ndhuwkj52rPWSyOqGGjiTkFutE2MU2Bo4k7TtV80lVGeC3s9qEDMnd2Y4KH8E0gxr19kRvRrmDYo0qDg3twwM7vBZrKiuw2OGuvZudOE5DLeiG2YAHXJmNQ4fOtEOpObnGc/OO9TIwXNnAVYQl9jtBc+6dk+J9yP0qSGTIE7deZjwSOy1LlQuOJiMfngnirQGbjk1yYdanEkhtJpHOOJxg6m78MzlIX1VraFnBcyixm1wbGHEBfLfo40o99sZTb1AHVHNnDogtDuy+vpOnXGqw02zLssDHfkM12twXydo1dxBpLlHZ7TUbZub5xr715xkMaGtc4ka5F0CQBiRB2/LrbSa2o9rcmvIHYSttyY0K5tauSbxuQDkGsaQSPzYdyymmrFzdUiZkkdufkfBdr1Kx8XRPSLm+5NtFdU/OspUfd8U00Y7odp+fFTycHpYV1FOljiO3+1G8jD/MM3VaXtBA6SdPd7wjOR9Qc83bztP2gfcivQSz+sX8oh6b9XtKPJLK2f0v7ayu5S/W/q9pJ7FpT+HNUXQ7nW3TJIgQ4Tlj1j3KyVwpHnTdTPq+iba6pQpuecWhrRieqGiMgFjdHdX89T/wCx6d8h7RfsgMx0yM9w2BJbDg0/1KntuWWb5/P+y2PkwNUYN7fMo6hosObmA7YcF1Sz3YvDaQNUEk4qoTnj2LddrYz1XJvrByzq/wAM6jaABUa2GVRBDwMIcNTo1jPdGPzxzy6oS+CXFX1qLw1rjeukkNJyJGcTnCG5vFCEEm2dKTaof6PYnbX3WzvAWT0dpC5g6SNusLWFwdTY4HAkHzUcip7jwdhVuq81TL4mI/3O5IbVptz6YABa+ZJaYwx+exS0yavOlry5rHnowZaWiBl49yTacs7qdW5jADZbqBjHLPHWjCCqwSkF0dK1GhwkuJggvnDKRHgnVhtIqNvRGJBG8ZrJ02OAMjAiRsGBxHcr9HPdzjObvTMkDK7kSfnYjKCrYCkGcoK1/o6m+aWWd94Sc/2TbSmhqhvOBEYk44pVYqBaTKMGtOwZXZu/oie1ukBf+1RqAbCeiYO66HeC+j0tLFzSQCGEEdWA0tJaZM44iBgF87+jPRRqWh1QNkUmEicr7+g0HsLj+VbaxVKFZ3NteLtEt60AVTLnPeJzbLjA2Y6wo5XsGMlGQ25LWMFlYzi4XZ2Tn7isNU0KK9tdSBJaSReGQIBIPb0lrLXW/hrO665tx153R6v3boI1dGOJ4KWgjQp0oZUo1LQ4X6pY9pcHHpQIPVBw7E+JJxS9ic5PU2fHbZZXU6jmPEObgR87c11CuWgjtWt+kazD+IZVA+sYARsc2AfAtWPOaElTo9PFJyipFdau5xIg6sTsH7pzyRbFUH/Epe0EmOtOuTJh/wCan7SEvSLJb2wLlEPTH83ms9pT7A3uPs/BaHlEDzx4u81ntJjFqvjMGXln0X6PD/J/nOzclDDAO6pU9tyM5AW6mLPzZPTLzAuk6m64ga80rtFWGv8A6lUnsc79llmupr5Kwf8ABndJWgOJ2tdHYo2emXQ1ubiAOJwHmgqhxnbn2lPeRVmNS2UG5xUDjwYb5nuWxrSiCephvLR7Q9lFmFOgObAyl0AuO05iSczPE5t+a0PLKo19srFpESB2ws/VEfPzsQx+lDZOWVluCbaJ0jNB1MkXqZvidbZ1dp8UpOQVLKzqdQPYYcDI+diaUdSoROmabS7KpfzjmuLIBafsgEB0btYSu1tc917pOwz16sNsjetdZLc220C1rrj4F4DNp4HNqTWnQFVrC8kFwwDWAkkbSe3KNShGVbMd7igOcL8jFzQ0TqznwKu0OHl7DTBGN1zolsDMYhFWTRFVwe6C0iLoeIBOZmRMSn2gbG6jTLXGSTJ2SdiM5qmckXW8eifwKyTG9I8fcFr9JfVv4JDoSyCpV6YPNtMv4QMNxOX+yniTeyGk0lbNtyUsIs9jrVnzfq0wGtk4McYaSNriCRuA+8lBcMs9SL07psihca2XveXbG9Fous7G6tQhZ4WklgqYZ4icRxUsuNuTXsRknPg0lloPtNalRdUPNsb0WwLjQ2YMAYmSM9spbyqoc08sDjIbeBGBGJGEZZJl9HVs52vUfHVDG5Ri54Pkwpdy6P8ANRP/ACz7WCWMXqSlygaem2VVtKOr2Ky846+9jqzXOMXj0mFgMbGnwSmo3LigdEWkhtSlqvh42gwWmOIAngNiOc7JaZ+o9Pw34RV95NuTp6RP4qfmk5OLk25OnrnY6nh+ZB8fsdJ/f7lXKIzVPrP81mtKui6tJyj+tPrP9pZrS+N3tVYdjDk5ZrORFIXGu1jnR/8AnPxSrTVa62qPx1ABxqfAFOOQbZpAfiqD/LRPuWY5Qglz91WoP871OKvKxm6gKnOlXWG31KL79J110ESNhzQzzGWS6kCStb3M6GNN5MuOZMnx+KjV+e9cMFF5SDlIOB3IevmOCvjrBUVxgCmFJ2C1upVG1GGHNPeNYO4r6fofSlK1MvMwcOsw9Zp942FfKAibEem2DdMxOyVPJjUhoyo+sVKKU6atJpMkDHGJyTyx8iGUxfrVHVRhDWAtbegTeIJcROoQU6tPJ+x0KPOVqTAGicT1nagJJJ7XGFi4NWhGQs1MWimDiGuAx14xkq6RpjoDoN2txjeYOOpL7Hyi520Oo2ekGMeSGtwABGZwwjCeCMoWe6JJkmSeOQ7lslnx4MS0rqfJhyatW/HY2mja2jbha91IE4OvVQ4OAwF7G6TnmJWZ0zoGxday2hpD3H0bS1wESSWkGRrEGUsri6xxGN0SOwXlnbRRcGc8zBwcHCNjhB7JWTC05b8DPIpKqN/yMoGjVbTF0ipUYSRgZbeA9pJ+XZ/nPyO8C1Ecgbc+rUpuI6lVrTGR+1MZjBJeWdpvV3O2CoPJac8cXmR8v23Ohq0PUKNEN9OQci0kdhH7pvUpjYkNGtdq0XbbwPaI94TZ9oCSadnp+EnHyt/c5zQmHJ+JeMjeZ3SUpdWTTk4/6z1mf3INOjsjT4POUf1p9ap7Sy+kTiPn51LTco3ekPr1PaCz1ejezw2FVhsYcnI75J6TFNhEYgudJygtaI4y0JfbfSNqlwulzi6JmC4l2faq7FWexhaHkAmSGkgHCMYzXDJ2/wDdBxptjRdqjPl21E2VmPYhy3GEdHSGEdFXbIpF4CpcrQqkoxCmJJ9VUVh0QiaRhw3j3qms3ofPBMKUUad4kbBK0OjNFsutdMkicQkNDA9hWisAdzbZyjo8FHM3WzNfhIxct1ZodFabfZg4Nl85X3Out4NBhLNN6frV3jnXyIENAhrRuHz5KoVMDwPFJKc33Xtw81GEbuy/iGo1Xcc8lbGG1XVASXXSMsBf2b7sg8StLXy7kq0GwNpg7p7ckf8AdWTM3Kdnk5JWyFrp+jfwI8As+61RZabRm/ocI63kVoHuxLdoMLHEuLhRBI6RBx+yTJPcVXBG1v8AmLE+gfRAyaVQ/wDmWn/45HmslygfeqVTs5zzHwWw+i8xSqRkbUI7Ghqx2mB0qw3VO+8FVfiM0/QK7U0D+HnK8O6RK077I1owAWW0xhTpxq+C0lqtcsaR9oA94CbIm0q+Tb/58o6ZWC1nCYGaY6CZDnnZdOPal1ipXnSdSbWPompGsNPiUsnSovKOqOpgXKZ3pj61T2kmc6Uy5WPiqZ+9U9pIBaNTe8rRFbHmTfUF3oGOCnSMmFbQNMgF9IOcMAL3R4kTiq7H10LtMoo1W4jqDpnijiOqdxQlrb6R3FFg9EbiqPsRXcmQqyrpzVBOXzqROIOdDgur9V3b5rx5Xrxg7h7kRQaiJgDMmO9aPphrWgDARmFnKRwneFq2lQzdjb4RXYJdqam+IQraL70ugT7k4YcShLVUhzN4d4XVOMnwWzYko3bG+jcKQ4BMIxHD3IOyMimwcPcjXjHs+CxT3Z4re5VdmCNTvCAkzrIGV6tTVAIOrXPkE2quhjuISXlS/wCyM3Yd5VMSd17nI1/0atixs2utAd2HFZHTbor1hmS5wAORJeAPJbbkTDaYacmVKZ3RccfIFYCtU5y0Pf8AZEu7SXR5nwVcbuUmaW/8Yv0x9W0/jcO6UVYq96kzcI7sEDpIzRYdpJ75UNHVejG9a1HpDglpZr9FUuhO1W2XB7h6sd7v2Qtiq3aY4LyxvLnu3EeBKyxTcmetmaWJIE5dn0sfief8yzBZjtWm5e/Xfmf7SzzNfYteN9J5ORdbK6FPpDDWE1oPh44oOj1gr6XWHFFuwxVAVrINU8Ve5s0zGooW1j0mxGsZ0HjtXPsBcs9GR3qtoVlLqg7goke5EBTU6vb71MHDsVdY4dqlRM9yIoNSWosx6LTuHeszRGa0mjjLGzq+JUc3Bs8G+qglgQNvE1KQAnou4fZ+CZ4bEqqvDqzoJBaLo2fe7f8AZZ4PezV4xqOJo0dnwuDYAiC7pEbkJR63AKYf0ncAszPBOfi143D3pdbbLzj6b9QjvCY2fEuG0KmzAiQdRlPF0dYNaba5jnBrnBpHSAJg9GPLzSgvDS4AOktnaJyiO7FE2yqSWwZDpiMscRPZPegrRJLfUwA1gEg98+S1QjSH3qgXSI9DTQNCpBROlquDW7EDsWqC6R47Gwpv9DO5WWD6ypud2azihA/0I4DzCL0c0mrWG9vi3/dZaqz1ckriv0/hgvLt01fzP9pZ9hxTzlufSu9d/tJDTzV4ekwT9YTZ8+wq6gemOIVNmHW4fPkpsOPaFwVwUaS+tneiaZwf6oQmkT6RW0nSTsurnwhV6mTsrpaFKpiqrD1Vb+6YVFFRufFV2cq/ahaOa5AZKnm751ptY65awxEzgIn3hKGjplNdHMvXhw80k+CuOTi7RbUttQda6MYutBvEcL2AyxVWj6bnPL3RiR8B24IivRgE6zHvXuj29Icdu8n4qLaUdg55uS3Y/spxdwChOLuz3qVmycd6paOssfdmElZKnSPBDabtRax8ZwvbP1pQWk33iRs7tuKrCPWGtwZrIusGMYcTdHxlVVXi80xBuwdmvLdgO5W1GHAlpgXjhjqgRB4pfbXiGkGTEmDrvYcMPetUVY4HbjL1VVGARDqcmZUKlEjPX4LQgjelV9E38o96baNxqv4M8kmsY6DAeJ7ME00W+XOO273YxPcs8kegna/b+P8AZRy2+sPr1PaWea/Ep7y1EVT/AFKntSs084quNdJlyPqGVnd0XdnvU2e8KixthnE/BWs96LR17Ip0p9YVbZdfqlV6V+sXtnPkUPpQPqZ1gdgVfMjvQ9iGB4okU8EWBFcjFCtzRcbdiGLceK5AZznQ9F2C0G/IEauIUTZJgnNOLLYmsG0qc5KikYsnbh0PnYUNYPrANkndl+6KtfUPzrCp0c3pnCO+VD6Wdm4H9Ci4U2uI6L5g6jBIjjhkhC7B3FEaJtT2yxovteQDTPVcZgeqfxBC1qrC5/Nklocc92w/abrB3rOo7syadrRTSOKB0u64wxrRlDNKtPYlo2lXgrmFchofBbdOcjHjrjefBKNICGzhs1zmDsyAw+cT7ZQDA3o4u1z5eHFDWuyAMf0XSyIkkjPGccFWFJ2MgCm7DPNeE5bcMN+ue2FTSMR8/OKmHRhnn89q0BGeinAsG0FObC6XVI1AeePms9orq9v7fBPtEDrnv7SVLIjfjfSkCcuB6U+vU9pZpo2rVcuQec/9Sp7RWXAVMXpM2X1Dp/NObIdEalBtDAQZBxSctV1Os4CJwQ0Ndwavgv0z9YqrO/ILwNLzLiiBZWwcT+6OyVA3bsloyLxEgI6q4R1gDik9laLwnL9iirUGi7G3HFBrc5PYnfaYjHb71b/DTMDMD5Cp0WQBqJlHurJJWmPHcuoUQ2MZKvdU4IPnFIVFJxHsIqmRClosZncBq+e1BvJOAJx2Jpoag0E3pLWtvu2uxgNHrOLW9qWaqJPK7VFz7RzTWgfW1ui3aykeu/cSJa3tKFpgNa+NurgETpPRr2ubVq9d5nZGGAGwAQBwQT5uYbXef7IpLy9vclOOnYsseQS3SomqB8/OKaWA4Jdbsa3YEsPWya5PbbRF0OLnBwyxw3RsQloe8g9MkG7emM8Efb6Je0YYDHHgs26vqjxKtjVoZbnl8R3fIUbRqdtEdoXrWGMs8vA+5QqAkEZhuJ2A7loGGOjB0e/3fBPdDm8HgRMAeZ+eKyVJpgwezUcFpOTNocb4cIIu4QRtUcsdmzXhyJ1Ev5b41T67/MrOc0tJypF6s4fjqe0UsNCBijB0qJZFchZzamGK9rmklusaiMV49iaxKKry9NSAokKms5HkB7f8F64zKoCleTiljHFqZUwS294QfnUgbPTMp7Zw6owtjAZHbxUsjSKQVgTKisLl6dHubv4KTaRuk65ET7kloemVuqkYtMFEaK0o+k8uIDxLTdyEtJI81VaAQYMTEyOE6kAxxcYAJcSAAMyTlG2SupNCtb2afSXLepVMuo0SIi68Fw7DgWneFXXgCm4NuGowOc3pQ2ZwF8yYjNS0boo2cuc5zTVgtaBDg0mJde+8BIw2nFV2trzi666cyc/Myo3H0x4J5JJ7FYtF15gTgIG9FWay3ReOLjiT8EKyQWuuEkZQWjzK9rWuo6WhgZP2i4GOMJWm+CJVpG0/YZ0nkZDUNp2JdS0VEEw6NmQR7ababSBiT1nHMnf8EFarWbtxoJedQxgdirC+IhXwD260YFozcYHBD2ezkMfOsH4oiy2F8S4EHbI/ddaDcacZw7P3Vk1whr7Alhp3nhozddA4mAntgrzWtBbkCGt2Q3ojwCQWS1c26+OsGQzc44T2Ak8YR/JyYqR+H3ozWzZbFtI1FpYw2moagcW3qkXYkdM444HDUoWywsqAts5L6gF5rXi4TGJwcAD2FEVXkWl4AHSdUBkSA0udJzGOUY5wqLUypRcy8YBJE4BzcDDpGrVrzz25W9y8kAWWtRdUaLTS5gECDHSna4Nh8apKbcp7NZ7LSBp0adQ1MGOHDORJPehKDKbiS3E63ZkneTiV7Vs4OrLLcu1KxaM22iSJcIKGtFDDgtFWoIOrZ9ytHII4mdV9npymX8CCrKVlAwCo8iEUGU0qeITd1YsGCBFPYp2urdaQcclGW5aOwdStkxKF0i+cZMboQVOtvyRDHmCJ1IaadjOVoW2otDTtJyJxiMzjtQ9C0lpkHGc9iItbW4nWlzleKtGeXJobDbSYABPamZbUJHQaPWKV8n21I6LcNpwCfCgftO7lkytKRBlBY/XUaPVb+6qq2Fzs6j44ADxTJrWtywVVS0sGbgFJTfYWxW3RjNZc6NRcY7gq9I0rjBcEXSDAHZq4ot9rp6iXeqCfJUWqm+qIb0Brc4Y9gnzVU5XuEX1bbIgmO9DNbfIABP3sMMjHinFPQ7WgFznO8B8V1trtpMmAIyaNqqpriIb9jK1hi31QnfJkj0k7Gn2klJkknWnHJ0/W+qO6Sr5PSaMe0kauvZTUrVoeaZa98ODSSOk4EQM9fgr26MNooupu5wYgF7mwXEQQcSTG78JyRVmj+Jr6+k/23JhXdUuObTht4dYzhvAGetYJyaZoZmdGsbSLqBwezA75AIPaCEwqWdeWLQDGOLyXPec3E9+A98pi9iWTTewFwJallkoerZU7c3FUupzqXKQRI+yId9nT6vR2IZ1DBUUwUJzShCaScRjF78OMp2+zqD6KZT3Ooylx5M3YnUmDKJIidSZOohVVKeGCo52DRRnnul13sUrPRLagJaCBqcMCEadG9MuyE4DX4K3mcdao5rsS0njbVVAEODRsifFTs1d5cOcqPLdYZdB7JHmuIwXNClt7B8tDyjouhU6toDvw1XupunYA43XdhRLtAXMeaMfeDbw/U2Qsy4qdO0Obi1zmb2kg+BSODfcV4kPDdmBCi9glAN09aY+uc4bKga8Hd0wVw0049elRd6ocz2XR4JfKfYm8IRa6oY0l2ACy9qrOrPvHqjqhHaVrGsRDbjRm0OLu6Qo0KIAV8cVFX3DDHQEaCO0EQOdn7o96HtJz1Kmx1CHHGJjzVqtD8M+haRY+jaaxaRPOPGUjF7j7wqn6Yraiwfl/deLlie73NkYqjqWlqsDFn6P+5RdpWtP2P0nP9S5claQVFEX6Tq/g/Sf9Sqbb6uYLMfwn/UvFyNKhtCLG2qpJkt7Gn/UvKld8TIgfh/dcuS9znBUcS7CXA/l/dcGOOsd37rxclthUIlVagcYI16uCpZRccyO5cuXanRTy4suFgFxzi44OaMI1zu3ISpZpyOW2PguXJoyZNwieCw7/AJ7lL/hgH2iuXLtbO8uPsV1bDESSVA2YYfO1cuVIttE3FJnv8K0HMxwC9dQGW3gvVyKs7SiDrOAo/wAKM5Ph8Fy5Mm6FlFFNWxBw1zx/ZV2DQ3OVWU2mC5wEnLOFy5VjJkZxR//Z">
            <a:hlinkClick r:id="rId3"/>
          </p:cNvPr>
          <p:cNvSpPr>
            <a:spLocks noChangeAspect="1" noChangeArrowheads="1"/>
          </p:cNvSpPr>
          <p:nvPr/>
        </p:nvSpPr>
        <p:spPr bwMode="auto">
          <a:xfrm>
            <a:off x="53975" y="-1951038"/>
            <a:ext cx="3000375" cy="4076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6" name="Picture 8" descr="http://vademecum-philosophique.fr/wp-content/uploads/2013/04/Arnolfini-Portrait.jpg"/>
          <p:cNvPicPr>
            <a:picLocks noChangeAspect="1" noChangeArrowheads="1"/>
          </p:cNvPicPr>
          <p:nvPr/>
        </p:nvPicPr>
        <p:blipFill>
          <a:blip r:embed="rId4" cstate="print"/>
          <a:srcRect/>
          <a:stretch>
            <a:fillRect/>
          </a:stretch>
        </p:blipFill>
        <p:spPr bwMode="auto">
          <a:xfrm>
            <a:off x="228600" y="304800"/>
            <a:ext cx="4476750" cy="6257925"/>
          </a:xfrm>
          <a:prstGeom prst="rect">
            <a:avLst/>
          </a:prstGeom>
          <a:noFill/>
        </p:spPr>
      </p:pic>
      <p:sp>
        <p:nvSpPr>
          <p:cNvPr id="7" name="TextBox 6"/>
          <p:cNvSpPr txBox="1"/>
          <p:nvPr/>
        </p:nvSpPr>
        <p:spPr>
          <a:xfrm>
            <a:off x="5105400" y="1752600"/>
            <a:ext cx="3540136" cy="1200329"/>
          </a:xfrm>
          <a:prstGeom prst="rect">
            <a:avLst/>
          </a:prstGeom>
          <a:noFill/>
        </p:spPr>
        <p:txBody>
          <a:bodyPr wrap="none" rtlCol="0">
            <a:spAutoFit/>
          </a:bodyPr>
          <a:lstStyle/>
          <a:p>
            <a:r>
              <a:rPr lang="en-US" sz="3600" i="1" dirty="0" err="1" smtClean="0"/>
              <a:t>Arnolfini</a:t>
            </a:r>
            <a:r>
              <a:rPr lang="en-US" sz="3600" i="1" dirty="0" smtClean="0"/>
              <a:t> Portrait</a:t>
            </a:r>
            <a:r>
              <a:rPr lang="en-US" sz="3600" dirty="0" smtClean="0"/>
              <a:t>, </a:t>
            </a:r>
          </a:p>
          <a:p>
            <a:r>
              <a:rPr lang="en-US" sz="3600" dirty="0" smtClean="0"/>
              <a:t>Jan Van Eyck</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8/8c/Lamgods_open.jpg"/>
          <p:cNvPicPr>
            <a:picLocks noChangeAspect="1" noChangeArrowheads="1"/>
          </p:cNvPicPr>
          <p:nvPr/>
        </p:nvPicPr>
        <p:blipFill>
          <a:blip r:embed="rId2" cstate="print"/>
          <a:srcRect/>
          <a:stretch>
            <a:fillRect/>
          </a:stretch>
        </p:blipFill>
        <p:spPr bwMode="auto">
          <a:xfrm>
            <a:off x="0" y="0"/>
            <a:ext cx="9391650" cy="7010400"/>
          </a:xfrm>
          <a:prstGeom prst="rect">
            <a:avLst/>
          </a:prstGeom>
          <a:noFill/>
        </p:spPr>
      </p:pic>
      <p:sp>
        <p:nvSpPr>
          <p:cNvPr id="4" name="TextBox 3"/>
          <p:cNvSpPr txBox="1"/>
          <p:nvPr/>
        </p:nvSpPr>
        <p:spPr>
          <a:xfrm>
            <a:off x="762000" y="0"/>
            <a:ext cx="3048000" cy="923330"/>
          </a:xfrm>
          <a:prstGeom prst="rect">
            <a:avLst/>
          </a:prstGeom>
          <a:noFill/>
        </p:spPr>
        <p:txBody>
          <a:bodyPr wrap="square" rtlCol="0">
            <a:spAutoFit/>
          </a:bodyPr>
          <a:lstStyle/>
          <a:p>
            <a:r>
              <a:rPr lang="en-US" b="1" i="1" dirty="0" smtClean="0"/>
              <a:t>Ghent Altarpiece (Adoration of the Mystic Lamb</a:t>
            </a:r>
            <a:r>
              <a:rPr lang="en-US" i="1" dirty="0" smtClean="0"/>
              <a:t>), </a:t>
            </a:r>
          </a:p>
          <a:p>
            <a:r>
              <a:rPr lang="en-US" dirty="0" smtClean="0"/>
              <a:t>Jan van Eyck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ah\Pictures\2014 - Europe\IMG_033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rah\Pictures\2014 - Europe\IMG_0336.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2051" name="Picture 3" descr="C:\Users\Sarah\Pictures\2014 - Europe\IMG_2179.JPG"/>
          <p:cNvPicPr>
            <a:picLocks noChangeAspect="1" noChangeArrowheads="1"/>
          </p:cNvPicPr>
          <p:nvPr/>
        </p:nvPicPr>
        <p:blipFill>
          <a:blip r:embed="rId3" cstate="print"/>
          <a:srcRect/>
          <a:stretch>
            <a:fillRect/>
          </a:stretch>
        </p:blipFill>
        <p:spPr bwMode="auto">
          <a:xfrm>
            <a:off x="5029200" y="0"/>
            <a:ext cx="41148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rah\Pictures\2014 - Europe\IMG_2184.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rah\Pictures\2014 - Europe\IMG_2166.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42048" cy="929640"/>
          </a:xfrm>
        </p:spPr>
        <p:txBody>
          <a:bodyPr/>
          <a:lstStyle/>
          <a:p>
            <a:pPr algn="l" eaLnBrk="1" fontAlgn="auto" hangingPunct="1">
              <a:spcAft>
                <a:spcPts val="0"/>
              </a:spcAft>
              <a:defRPr/>
            </a:pPr>
            <a:r>
              <a:rPr lang="en-US" dirty="0" smtClean="0"/>
              <a:t>Printing Press c. 1440</a:t>
            </a:r>
            <a:endParaRPr lang="en-US" dirty="0"/>
          </a:p>
        </p:txBody>
      </p:sp>
      <p:sp>
        <p:nvSpPr>
          <p:cNvPr id="3" name="Content Placeholder 2"/>
          <p:cNvSpPr>
            <a:spLocks noGrp="1"/>
          </p:cNvSpPr>
          <p:nvPr>
            <p:ph sz="half" idx="1"/>
          </p:nvPr>
        </p:nvSpPr>
        <p:spPr>
          <a:xfrm>
            <a:off x="304800" y="1295400"/>
            <a:ext cx="8458200" cy="5562600"/>
          </a:xfrm>
        </p:spPr>
        <p:txBody>
          <a:bodyPr>
            <a:normAutofit/>
          </a:bodyPr>
          <a:lstStyle/>
          <a:p>
            <a:pPr marL="274320" indent="-274320" eaLnBrk="1" fontAlgn="auto" hangingPunct="1">
              <a:spcAft>
                <a:spcPts val="0"/>
              </a:spcAft>
              <a:buFont typeface="Wingdings 2"/>
              <a:buChar char=""/>
              <a:defRPr/>
            </a:pPr>
            <a:r>
              <a:rPr lang="en-US" dirty="0" err="1" smtClean="0"/>
              <a:t>Gutenburg’s</a:t>
            </a:r>
            <a:r>
              <a:rPr lang="en-US" dirty="0" smtClean="0"/>
              <a:t> Bible was the first European book printed using moveable type- the printing press</a:t>
            </a:r>
          </a:p>
          <a:p>
            <a:pPr marL="274320" indent="-274320" eaLnBrk="1" fontAlgn="auto" hangingPunct="1">
              <a:spcAft>
                <a:spcPts val="0"/>
              </a:spcAft>
              <a:buFont typeface="Wingdings 2"/>
              <a:buChar char=""/>
              <a:defRPr/>
            </a:pPr>
            <a:r>
              <a:rPr lang="en-US" dirty="0" smtClean="0"/>
              <a:t>Printing encouraged scholarly research and increase desire of public to gain knowledge (access to works of the past)</a:t>
            </a:r>
            <a:r>
              <a:rPr lang="en-US" dirty="0" smtClean="0">
                <a:sym typeface="Wingdings" pitchFamily="2" charset="2"/>
              </a:rPr>
              <a:t> </a:t>
            </a:r>
            <a:r>
              <a:rPr lang="en-US" i="1" dirty="0" smtClean="0">
                <a:sym typeface="Wingdings" pitchFamily="2" charset="2"/>
              </a:rPr>
              <a:t>Lay piety</a:t>
            </a:r>
            <a:endParaRPr lang="en-US" i="1" dirty="0" smtClean="0"/>
          </a:p>
          <a:p>
            <a:pPr marL="274320" indent="-274320" eaLnBrk="1" fontAlgn="auto" hangingPunct="1">
              <a:spcAft>
                <a:spcPts val="0"/>
              </a:spcAft>
              <a:buFont typeface="Wingdings 2"/>
              <a:buChar char=""/>
              <a:defRPr/>
            </a:pPr>
            <a:r>
              <a:rPr lang="en-US" dirty="0" smtClean="0"/>
              <a:t>Ideas of the Renaissance and Reformation could not have spread like they did without the printing press</a:t>
            </a:r>
          </a:p>
          <a:p>
            <a:pPr marL="274320" indent="-274320" eaLnBrk="1" fontAlgn="auto" hangingPunct="1">
              <a:spcAft>
                <a:spcPts val="0"/>
              </a:spcAft>
              <a:buFont typeface="Wingdings 2"/>
              <a:buChar char=""/>
              <a:defRPr/>
            </a:pPr>
            <a:r>
              <a:rPr lang="en-US" dirty="0" smtClean="0"/>
              <a:t>Allowed Europe to compete with China who had invented printing much earlier</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a1reproductions.com/the-four-horsemen-of-the-apocalypse-by-albrecht-durer.jpg"/>
          <p:cNvPicPr>
            <a:picLocks noChangeAspect="1" noChangeArrowheads="1"/>
          </p:cNvPicPr>
          <p:nvPr/>
        </p:nvPicPr>
        <p:blipFill>
          <a:blip r:embed="rId2" cstate="print"/>
          <a:srcRect/>
          <a:stretch>
            <a:fillRect/>
          </a:stretch>
        </p:blipFill>
        <p:spPr bwMode="auto">
          <a:xfrm>
            <a:off x="0" y="0"/>
            <a:ext cx="4892040" cy="6858000"/>
          </a:xfrm>
          <a:prstGeom prst="rect">
            <a:avLst/>
          </a:prstGeom>
          <a:noFill/>
        </p:spPr>
      </p:pic>
      <p:sp>
        <p:nvSpPr>
          <p:cNvPr id="3" name="TextBox 2"/>
          <p:cNvSpPr txBox="1"/>
          <p:nvPr/>
        </p:nvSpPr>
        <p:spPr>
          <a:xfrm>
            <a:off x="5105400" y="1752600"/>
            <a:ext cx="4038600" cy="1938992"/>
          </a:xfrm>
          <a:prstGeom prst="rect">
            <a:avLst/>
          </a:prstGeom>
          <a:noFill/>
        </p:spPr>
        <p:txBody>
          <a:bodyPr wrap="square" rtlCol="0">
            <a:spAutoFit/>
          </a:bodyPr>
          <a:lstStyle/>
          <a:p>
            <a:r>
              <a:rPr lang="en-US" sz="4000" i="1" dirty="0" smtClean="0"/>
              <a:t>Four Horsemen of the Apocalypse, </a:t>
            </a:r>
            <a:r>
              <a:rPr lang="en-US" sz="4000" dirty="0" smtClean="0"/>
              <a:t>Albrecht Durer</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1027"/>
          <p:cNvSpPr txBox="1">
            <a:spLocks noChangeArrowheads="1"/>
          </p:cNvSpPr>
          <p:nvPr/>
        </p:nvSpPr>
        <p:spPr bwMode="auto">
          <a:xfrm>
            <a:off x="4648200" y="685800"/>
            <a:ext cx="4800600" cy="1200329"/>
          </a:xfrm>
          <a:prstGeom prst="rect">
            <a:avLst/>
          </a:prstGeom>
          <a:noFill/>
          <a:ln w="9525">
            <a:noFill/>
            <a:miter lim="800000"/>
            <a:headEnd/>
            <a:tailEnd/>
          </a:ln>
          <a:effectLst/>
        </p:spPr>
        <p:txBody>
          <a:bodyPr>
            <a:spAutoFit/>
          </a:bodyPr>
          <a:lstStyle/>
          <a:p>
            <a:pPr>
              <a:spcBef>
                <a:spcPct val="50000"/>
              </a:spcBef>
            </a:pPr>
            <a:r>
              <a:rPr lang="en-US" sz="3600" i="1" dirty="0" smtClean="0"/>
              <a:t>Portrait of Sir </a:t>
            </a:r>
            <a:r>
              <a:rPr lang="en-US" sz="3600" i="1" dirty="0"/>
              <a:t>Thomas </a:t>
            </a:r>
            <a:r>
              <a:rPr lang="en-US" sz="3600" i="1" dirty="0" smtClean="0"/>
              <a:t>More</a:t>
            </a:r>
            <a:endParaRPr lang="en-US" sz="3600" i="1" dirty="0"/>
          </a:p>
        </p:txBody>
      </p:sp>
      <p:sp>
        <p:nvSpPr>
          <p:cNvPr id="74756" name="Text Box 1028"/>
          <p:cNvSpPr txBox="1">
            <a:spLocks noChangeArrowheads="1"/>
          </p:cNvSpPr>
          <p:nvPr/>
        </p:nvSpPr>
        <p:spPr bwMode="auto">
          <a:xfrm>
            <a:off x="4953000" y="2133600"/>
            <a:ext cx="3235501" cy="646331"/>
          </a:xfrm>
          <a:prstGeom prst="rect">
            <a:avLst/>
          </a:prstGeom>
          <a:noFill/>
          <a:ln w="9525">
            <a:noFill/>
            <a:miter lim="800000"/>
            <a:headEnd/>
            <a:tailEnd/>
          </a:ln>
          <a:effectLst/>
        </p:spPr>
        <p:txBody>
          <a:bodyPr wrap="none">
            <a:spAutoFit/>
          </a:bodyPr>
          <a:lstStyle/>
          <a:p>
            <a:pPr>
              <a:spcBef>
                <a:spcPct val="50000"/>
              </a:spcBef>
            </a:pPr>
            <a:r>
              <a:rPr lang="en-US" sz="3600" dirty="0"/>
              <a:t>By </a:t>
            </a:r>
            <a:r>
              <a:rPr lang="en-US" sz="3600" dirty="0" smtClean="0"/>
              <a:t>Hans Holbein</a:t>
            </a:r>
            <a:endParaRPr lang="en-US" sz="3600" dirty="0"/>
          </a:p>
        </p:txBody>
      </p:sp>
      <p:pic>
        <p:nvPicPr>
          <p:cNvPr id="1026" name="Picture 2" descr="http://upload.wikimedia.org/wikipedia/commons/thumb/d/d2/Hans_Holbein%2C_the_Younger_-_Sir_Thomas_More_-_Google_Art_Project.jpg/800px-Hans_Holbein%2C_the_Younger_-_Sir_Thomas_More_-_Google_Art_Project.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WINDOWS\Desktop\erasmus.jpg"/>
          <p:cNvPicPr>
            <a:picLocks noChangeAspect="1" noChangeArrowheads="1"/>
          </p:cNvPicPr>
          <p:nvPr/>
        </p:nvPicPr>
        <p:blipFill>
          <a:blip r:embed="rId2" cstate="print"/>
          <a:srcRect/>
          <a:stretch>
            <a:fillRect/>
          </a:stretch>
        </p:blipFill>
        <p:spPr bwMode="auto">
          <a:xfrm>
            <a:off x="0" y="0"/>
            <a:ext cx="4881563" cy="6858000"/>
          </a:xfrm>
          <a:prstGeom prst="rect">
            <a:avLst/>
          </a:prstGeom>
          <a:noFill/>
        </p:spPr>
      </p:pic>
      <p:sp>
        <p:nvSpPr>
          <p:cNvPr id="80899" name="Text Box 3"/>
          <p:cNvSpPr txBox="1">
            <a:spLocks noChangeArrowheads="1"/>
          </p:cNvSpPr>
          <p:nvPr/>
        </p:nvSpPr>
        <p:spPr bwMode="auto">
          <a:xfrm>
            <a:off x="5029200" y="685800"/>
            <a:ext cx="4114800" cy="1446550"/>
          </a:xfrm>
          <a:prstGeom prst="rect">
            <a:avLst/>
          </a:prstGeom>
          <a:noFill/>
          <a:ln w="9525">
            <a:noFill/>
            <a:miter lim="800000"/>
            <a:headEnd/>
            <a:tailEnd/>
          </a:ln>
          <a:effectLst/>
        </p:spPr>
        <p:txBody>
          <a:bodyPr wrap="square">
            <a:spAutoFit/>
          </a:bodyPr>
          <a:lstStyle/>
          <a:p>
            <a:pPr>
              <a:spcBef>
                <a:spcPct val="50000"/>
              </a:spcBef>
            </a:pPr>
            <a:r>
              <a:rPr lang="en-US" sz="4400" i="1" dirty="0" smtClean="0"/>
              <a:t>Portrait of  Erasmus</a:t>
            </a:r>
            <a:endParaRPr lang="en-US" sz="4400" i="1" dirty="0"/>
          </a:p>
        </p:txBody>
      </p:sp>
      <p:sp>
        <p:nvSpPr>
          <p:cNvPr id="80900" name="Text Box 4"/>
          <p:cNvSpPr txBox="1">
            <a:spLocks noChangeArrowheads="1"/>
          </p:cNvSpPr>
          <p:nvPr/>
        </p:nvSpPr>
        <p:spPr bwMode="auto">
          <a:xfrm>
            <a:off x="5225042" y="3048000"/>
            <a:ext cx="3573222" cy="707886"/>
          </a:xfrm>
          <a:prstGeom prst="rect">
            <a:avLst/>
          </a:prstGeom>
          <a:noFill/>
          <a:ln w="9525">
            <a:noFill/>
            <a:miter lim="800000"/>
            <a:headEnd/>
            <a:tailEnd/>
          </a:ln>
          <a:effectLst/>
        </p:spPr>
        <p:txBody>
          <a:bodyPr wrap="none">
            <a:spAutoFit/>
          </a:bodyPr>
          <a:lstStyle/>
          <a:p>
            <a:pPr>
              <a:spcBef>
                <a:spcPct val="50000"/>
              </a:spcBef>
            </a:pPr>
            <a:r>
              <a:rPr lang="en-US" sz="4000" dirty="0"/>
              <a:t>By </a:t>
            </a:r>
            <a:r>
              <a:rPr lang="en-US" sz="4000" dirty="0" smtClean="0"/>
              <a:t>Hans Holbein</a:t>
            </a:r>
            <a:endParaRPr lang="en-US" sz="4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WINDOWS\Desktop\henryVIII.jpg"/>
          <p:cNvPicPr>
            <a:picLocks noChangeAspect="1" noChangeArrowheads="1"/>
          </p:cNvPicPr>
          <p:nvPr/>
        </p:nvPicPr>
        <p:blipFill>
          <a:blip r:embed="rId2" cstate="print"/>
          <a:srcRect/>
          <a:stretch>
            <a:fillRect/>
          </a:stretch>
        </p:blipFill>
        <p:spPr bwMode="auto">
          <a:xfrm>
            <a:off x="0" y="0"/>
            <a:ext cx="4683125" cy="6858000"/>
          </a:xfrm>
          <a:prstGeom prst="rect">
            <a:avLst/>
          </a:prstGeom>
          <a:noFill/>
        </p:spPr>
      </p:pic>
      <p:sp>
        <p:nvSpPr>
          <p:cNvPr id="35843" name="Text Box 3"/>
          <p:cNvSpPr txBox="1">
            <a:spLocks noChangeArrowheads="1"/>
          </p:cNvSpPr>
          <p:nvPr/>
        </p:nvSpPr>
        <p:spPr bwMode="auto">
          <a:xfrm>
            <a:off x="4953000" y="381000"/>
            <a:ext cx="2420663" cy="769441"/>
          </a:xfrm>
          <a:prstGeom prst="rect">
            <a:avLst/>
          </a:prstGeom>
          <a:noFill/>
          <a:ln w="9525">
            <a:noFill/>
            <a:miter lim="800000"/>
            <a:headEnd/>
            <a:tailEnd/>
          </a:ln>
          <a:effectLst/>
        </p:spPr>
        <p:txBody>
          <a:bodyPr wrap="none">
            <a:spAutoFit/>
          </a:bodyPr>
          <a:lstStyle/>
          <a:p>
            <a:pPr>
              <a:spcBef>
                <a:spcPct val="50000"/>
              </a:spcBef>
            </a:pPr>
            <a:r>
              <a:rPr lang="en-US" sz="4400" i="1" dirty="0"/>
              <a:t>Henry VIII</a:t>
            </a:r>
          </a:p>
        </p:txBody>
      </p:sp>
      <p:sp>
        <p:nvSpPr>
          <p:cNvPr id="35844" name="Text Box 4"/>
          <p:cNvSpPr txBox="1">
            <a:spLocks noChangeArrowheads="1"/>
          </p:cNvSpPr>
          <p:nvPr/>
        </p:nvSpPr>
        <p:spPr bwMode="auto">
          <a:xfrm>
            <a:off x="5257800" y="1447800"/>
            <a:ext cx="3130550" cy="854075"/>
          </a:xfrm>
          <a:prstGeom prst="rect">
            <a:avLst/>
          </a:prstGeom>
          <a:noFill/>
          <a:ln w="9525">
            <a:noFill/>
            <a:miter lim="800000"/>
            <a:headEnd/>
            <a:tailEnd/>
          </a:ln>
          <a:effectLst/>
        </p:spPr>
        <p:txBody>
          <a:bodyPr wrap="none">
            <a:spAutoFit/>
          </a:bodyPr>
          <a:lstStyle/>
          <a:p>
            <a:pPr>
              <a:spcBef>
                <a:spcPct val="50000"/>
              </a:spcBef>
            </a:pPr>
            <a:r>
              <a:rPr lang="en-US" sz="5000" dirty="0"/>
              <a:t>By Holbein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1143000" y="0"/>
            <a:ext cx="6392263" cy="615553"/>
          </a:xfrm>
          <a:prstGeom prst="rect">
            <a:avLst/>
          </a:prstGeom>
          <a:noFill/>
          <a:ln w="9525">
            <a:noFill/>
            <a:miter lim="800000"/>
            <a:headEnd/>
            <a:tailEnd/>
          </a:ln>
          <a:effectLst/>
        </p:spPr>
        <p:txBody>
          <a:bodyPr wrap="none">
            <a:spAutoFit/>
          </a:bodyPr>
          <a:lstStyle/>
          <a:p>
            <a:pPr>
              <a:spcBef>
                <a:spcPct val="50000"/>
              </a:spcBef>
            </a:pPr>
            <a:r>
              <a:rPr lang="en-US" sz="3400" dirty="0" smtClean="0"/>
              <a:t>Pieter </a:t>
            </a:r>
            <a:r>
              <a:rPr lang="en-US" sz="3400" dirty="0" err="1" smtClean="0"/>
              <a:t>Bruegel’s</a:t>
            </a:r>
            <a:r>
              <a:rPr lang="en-US" sz="3400" dirty="0" smtClean="0"/>
              <a:t> </a:t>
            </a:r>
            <a:r>
              <a:rPr lang="en-US" sz="3400" i="1" dirty="0" smtClean="0"/>
              <a:t>The </a:t>
            </a:r>
            <a:r>
              <a:rPr lang="en-US" sz="3400" i="1" dirty="0"/>
              <a:t>Tower of </a:t>
            </a:r>
            <a:r>
              <a:rPr lang="en-US" sz="3400" i="1" dirty="0" smtClean="0"/>
              <a:t>Babel</a:t>
            </a:r>
            <a:endParaRPr lang="en-US" sz="3400" i="1" dirty="0"/>
          </a:p>
        </p:txBody>
      </p:sp>
      <p:pic>
        <p:nvPicPr>
          <p:cNvPr id="32772" name="Picture 4" descr="C:\WINDOWS\Desktop\babel.jpg"/>
          <p:cNvPicPr>
            <a:picLocks noChangeAspect="1" noChangeArrowheads="1"/>
          </p:cNvPicPr>
          <p:nvPr/>
        </p:nvPicPr>
        <p:blipFill>
          <a:blip r:embed="rId2" cstate="print"/>
          <a:srcRect/>
          <a:stretch>
            <a:fillRect/>
          </a:stretch>
        </p:blipFill>
        <p:spPr bwMode="auto">
          <a:xfrm>
            <a:off x="514350" y="719138"/>
            <a:ext cx="8153400" cy="6138862"/>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upload.wikimedia.org/wikipedia/commons/thumb/7/70/Pieter_Bruegel_the_Elder_-_Peasant_Wedding_-_Google_Art_Project_2.jpg/1280px-Pieter_Bruegel_the_Elder_-_Peasant_Wedding_-_Google_Art_Project_2.jpg"/>
          <p:cNvPicPr>
            <a:picLocks noChangeAspect="1" noChangeArrowheads="1"/>
          </p:cNvPicPr>
          <p:nvPr/>
        </p:nvPicPr>
        <p:blipFill>
          <a:blip r:embed="rId2" cstate="print"/>
          <a:srcRect/>
          <a:stretch>
            <a:fillRect/>
          </a:stretch>
        </p:blipFill>
        <p:spPr bwMode="auto">
          <a:xfrm>
            <a:off x="0" y="0"/>
            <a:ext cx="9144000" cy="6315958"/>
          </a:xfrm>
          <a:prstGeom prst="rect">
            <a:avLst/>
          </a:prstGeom>
          <a:noFill/>
        </p:spPr>
      </p:pic>
      <p:sp>
        <p:nvSpPr>
          <p:cNvPr id="3" name="TextBox 2"/>
          <p:cNvSpPr txBox="1"/>
          <p:nvPr/>
        </p:nvSpPr>
        <p:spPr>
          <a:xfrm>
            <a:off x="533400" y="6324600"/>
            <a:ext cx="5855962" cy="584775"/>
          </a:xfrm>
          <a:prstGeom prst="rect">
            <a:avLst/>
          </a:prstGeom>
          <a:noFill/>
        </p:spPr>
        <p:txBody>
          <a:bodyPr wrap="none" rtlCol="0">
            <a:spAutoFit/>
          </a:bodyPr>
          <a:lstStyle/>
          <a:p>
            <a:r>
              <a:rPr lang="en-US" sz="3200" i="1" dirty="0" smtClean="0"/>
              <a:t>Peasant Wedding</a:t>
            </a:r>
            <a:r>
              <a:rPr lang="en-US" sz="3200" dirty="0" smtClean="0"/>
              <a:t>, Pieter Brueghel</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blogs.artinfo.com/lacmonfire/files/2013/01/NSM-Rembrandt.jpg"/>
          <p:cNvPicPr>
            <a:picLocks noChangeAspect="1" noChangeArrowheads="1"/>
          </p:cNvPicPr>
          <p:nvPr/>
        </p:nvPicPr>
        <p:blipFill>
          <a:blip r:embed="rId2" cstate="print"/>
          <a:srcRect/>
          <a:stretch>
            <a:fillRect/>
          </a:stretch>
        </p:blipFill>
        <p:spPr bwMode="auto">
          <a:xfrm>
            <a:off x="0" y="0"/>
            <a:ext cx="5118100" cy="6858000"/>
          </a:xfrm>
          <a:prstGeom prst="rect">
            <a:avLst/>
          </a:prstGeom>
          <a:noFill/>
        </p:spPr>
      </p:pic>
      <p:sp>
        <p:nvSpPr>
          <p:cNvPr id="3" name="TextBox 2"/>
          <p:cNvSpPr txBox="1"/>
          <p:nvPr/>
        </p:nvSpPr>
        <p:spPr>
          <a:xfrm flipH="1">
            <a:off x="5532118" y="990600"/>
            <a:ext cx="3154681" cy="1323439"/>
          </a:xfrm>
          <a:prstGeom prst="rect">
            <a:avLst/>
          </a:prstGeom>
          <a:noFill/>
        </p:spPr>
        <p:txBody>
          <a:bodyPr wrap="square" rtlCol="0">
            <a:spAutoFit/>
          </a:bodyPr>
          <a:lstStyle/>
          <a:p>
            <a:r>
              <a:rPr lang="en-US" sz="4000" i="1" dirty="0" smtClean="0"/>
              <a:t>Self Portrait</a:t>
            </a:r>
            <a:r>
              <a:rPr lang="en-US" sz="4000" dirty="0" smtClean="0"/>
              <a:t>, </a:t>
            </a:r>
          </a:p>
          <a:p>
            <a:r>
              <a:rPr lang="en-US" sz="4000" dirty="0" smtClean="0"/>
              <a:t>by Rembrandt </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WINDOWS\Desktop\abraham.jpg"/>
          <p:cNvPicPr>
            <a:picLocks noChangeAspect="1" noChangeArrowheads="1"/>
          </p:cNvPicPr>
          <p:nvPr/>
        </p:nvPicPr>
        <p:blipFill>
          <a:blip r:embed="rId2" cstate="print"/>
          <a:srcRect/>
          <a:stretch>
            <a:fillRect/>
          </a:stretch>
        </p:blipFill>
        <p:spPr bwMode="auto">
          <a:xfrm>
            <a:off x="0" y="0"/>
            <a:ext cx="4710113" cy="6858000"/>
          </a:xfrm>
          <a:prstGeom prst="rect">
            <a:avLst/>
          </a:prstGeom>
          <a:noFill/>
        </p:spPr>
      </p:pic>
      <p:sp>
        <p:nvSpPr>
          <p:cNvPr id="33795" name="Text Box 3"/>
          <p:cNvSpPr txBox="1">
            <a:spLocks noChangeArrowheads="1"/>
          </p:cNvSpPr>
          <p:nvPr/>
        </p:nvSpPr>
        <p:spPr bwMode="auto">
          <a:xfrm>
            <a:off x="5029200" y="685800"/>
            <a:ext cx="4114800" cy="1446550"/>
          </a:xfrm>
          <a:prstGeom prst="rect">
            <a:avLst/>
          </a:prstGeom>
          <a:noFill/>
          <a:ln w="9525">
            <a:noFill/>
            <a:miter lim="800000"/>
            <a:headEnd/>
            <a:tailEnd/>
          </a:ln>
          <a:effectLst/>
        </p:spPr>
        <p:txBody>
          <a:bodyPr>
            <a:spAutoFit/>
          </a:bodyPr>
          <a:lstStyle/>
          <a:p>
            <a:pPr>
              <a:spcBef>
                <a:spcPct val="50000"/>
              </a:spcBef>
            </a:pPr>
            <a:r>
              <a:rPr lang="en-US" sz="4400" i="1" dirty="0"/>
              <a:t>Abraham and  Isaac</a:t>
            </a:r>
          </a:p>
        </p:txBody>
      </p:sp>
      <p:sp>
        <p:nvSpPr>
          <p:cNvPr id="33796" name="Text Box 4"/>
          <p:cNvSpPr txBox="1">
            <a:spLocks noChangeArrowheads="1"/>
          </p:cNvSpPr>
          <p:nvPr/>
        </p:nvSpPr>
        <p:spPr bwMode="auto">
          <a:xfrm>
            <a:off x="5029200" y="2667000"/>
            <a:ext cx="3543300" cy="701675"/>
          </a:xfrm>
          <a:prstGeom prst="rect">
            <a:avLst/>
          </a:prstGeom>
          <a:noFill/>
          <a:ln w="9525">
            <a:noFill/>
            <a:miter lim="800000"/>
            <a:headEnd/>
            <a:tailEnd/>
          </a:ln>
          <a:effectLst/>
        </p:spPr>
        <p:txBody>
          <a:bodyPr wrap="none">
            <a:spAutoFit/>
          </a:bodyPr>
          <a:lstStyle/>
          <a:p>
            <a:pPr>
              <a:spcBef>
                <a:spcPct val="50000"/>
              </a:spcBef>
            </a:pPr>
            <a:r>
              <a:rPr lang="en-US" sz="4000" b="1" dirty="0"/>
              <a:t>By  Rembrandt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rah\Pictures\2014 - Europe\IMG_2214.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sp>
        <p:nvSpPr>
          <p:cNvPr id="3" name="TextBox 2"/>
          <p:cNvSpPr txBox="1"/>
          <p:nvPr/>
        </p:nvSpPr>
        <p:spPr>
          <a:xfrm>
            <a:off x="4648200" y="2667000"/>
            <a:ext cx="4068743" cy="2308324"/>
          </a:xfrm>
          <a:prstGeom prst="rect">
            <a:avLst/>
          </a:prstGeom>
          <a:noFill/>
        </p:spPr>
        <p:txBody>
          <a:bodyPr wrap="none" rtlCol="0">
            <a:spAutoFit/>
          </a:bodyPr>
          <a:lstStyle/>
          <a:p>
            <a:r>
              <a:rPr lang="en-US" sz="3600" i="1" dirty="0" smtClean="0"/>
              <a:t>Madonna and Child</a:t>
            </a:r>
            <a:r>
              <a:rPr lang="en-US" sz="3600" dirty="0" smtClean="0"/>
              <a:t>, </a:t>
            </a:r>
          </a:p>
          <a:p>
            <a:r>
              <a:rPr lang="en-US" sz="3600" dirty="0" smtClean="0"/>
              <a:t>Michelangelo </a:t>
            </a:r>
          </a:p>
          <a:p>
            <a:endParaRPr lang="en-US" sz="3600" dirty="0" smtClean="0"/>
          </a:p>
          <a:p>
            <a:r>
              <a:rPr lang="en-US" sz="3600" dirty="0" smtClean="0"/>
              <a:t>Bruges, Belgium</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Northern Renaissance Architecture</a:t>
            </a:r>
            <a:endParaRPr lang="en-US" dirty="0"/>
          </a:p>
        </p:txBody>
      </p:sp>
      <p:pic>
        <p:nvPicPr>
          <p:cNvPr id="35842" name="Picture 2" descr="C:\Users\Sarah\Pictures\2014 - Europe\IMG_2162.JPG"/>
          <p:cNvPicPr>
            <a:picLocks noChangeAspect="1" noChangeArrowheads="1"/>
          </p:cNvPicPr>
          <p:nvPr/>
        </p:nvPicPr>
        <p:blipFill>
          <a:blip r:embed="rId2" cstate="print"/>
          <a:srcRect/>
          <a:stretch>
            <a:fillRect/>
          </a:stretch>
        </p:blipFill>
        <p:spPr bwMode="auto">
          <a:xfrm>
            <a:off x="0" y="1066800"/>
            <a:ext cx="9144000" cy="6096000"/>
          </a:xfrm>
          <a:prstGeom prst="rect">
            <a:avLst/>
          </a:prstGeom>
          <a:noFill/>
        </p:spPr>
      </p:pic>
      <p:sp>
        <p:nvSpPr>
          <p:cNvPr id="4" name="TextBox 3"/>
          <p:cNvSpPr txBox="1"/>
          <p:nvPr/>
        </p:nvSpPr>
        <p:spPr>
          <a:xfrm>
            <a:off x="228600" y="1676400"/>
            <a:ext cx="3352800" cy="1938992"/>
          </a:xfrm>
          <a:prstGeom prst="rect">
            <a:avLst/>
          </a:prstGeom>
          <a:noFill/>
        </p:spPr>
        <p:txBody>
          <a:bodyPr wrap="square" rtlCol="0">
            <a:spAutoFit/>
          </a:bodyPr>
          <a:lstStyle/>
          <a:p>
            <a:r>
              <a:rPr lang="en-US" sz="3600" dirty="0" smtClean="0"/>
              <a:t>City Center, Ghent, Belgium </a:t>
            </a:r>
            <a:r>
              <a:rPr lang="en-US" sz="2400" dirty="0" smtClean="0"/>
              <a:t>(late 15</a:t>
            </a:r>
            <a:r>
              <a:rPr lang="en-US" sz="2400" baseline="30000" dirty="0" smtClean="0"/>
              <a:t>th</a:t>
            </a:r>
            <a:r>
              <a:rPr lang="en-US" sz="2400" dirty="0" smtClean="0"/>
              <a:t>, early 16</a:t>
            </a:r>
            <a:r>
              <a:rPr lang="en-US" sz="2400" baseline="30000" dirty="0" smtClean="0"/>
              <a:t>th</a:t>
            </a:r>
            <a:r>
              <a:rPr lang="en-US" sz="2400" dirty="0" smtClean="0"/>
              <a:t> century)</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Johannes </a:t>
            </a:r>
            <a:r>
              <a:rPr lang="en-US" dirty="0" err="1" smtClean="0"/>
              <a:t>Gutenburg</a:t>
            </a:r>
            <a:endParaRPr lang="en-US" dirty="0"/>
          </a:p>
        </p:txBody>
      </p:sp>
      <p:pic>
        <p:nvPicPr>
          <p:cNvPr id="3" name="Picture 2" descr="C:\WINDOWS\Desktop\gutenb3.gif"/>
          <p:cNvPicPr>
            <a:picLocks noChangeAspect="1" noChangeArrowheads="1"/>
          </p:cNvPicPr>
          <p:nvPr/>
        </p:nvPicPr>
        <p:blipFill>
          <a:blip r:embed="rId2" cstate="print"/>
          <a:srcRect/>
          <a:stretch>
            <a:fillRect/>
          </a:stretch>
        </p:blipFill>
        <p:spPr bwMode="auto">
          <a:xfrm>
            <a:off x="609600" y="1371600"/>
            <a:ext cx="2209800" cy="2032060"/>
          </a:xfrm>
          <a:prstGeom prst="rect">
            <a:avLst/>
          </a:prstGeom>
          <a:noFill/>
        </p:spPr>
      </p:pic>
      <p:pic>
        <p:nvPicPr>
          <p:cNvPr id="1026" name="Picture 2" descr="http://markzware.com/wp-content/uploads/2014/05/Gutenberg_Printing_Press.jpg"/>
          <p:cNvPicPr>
            <a:picLocks noChangeAspect="1" noChangeArrowheads="1"/>
          </p:cNvPicPr>
          <p:nvPr/>
        </p:nvPicPr>
        <p:blipFill>
          <a:blip r:embed="rId3" cstate="print"/>
          <a:srcRect/>
          <a:stretch>
            <a:fillRect/>
          </a:stretch>
        </p:blipFill>
        <p:spPr bwMode="auto">
          <a:xfrm>
            <a:off x="4191000" y="1524000"/>
            <a:ext cx="4579896" cy="3048000"/>
          </a:xfrm>
          <a:prstGeom prst="rect">
            <a:avLst/>
          </a:prstGeom>
          <a:noFill/>
        </p:spPr>
      </p:pic>
      <p:pic>
        <p:nvPicPr>
          <p:cNvPr id="1028" name="Picture 4" descr="http://3.bp.blogspot.com/-1iRCXIIEIcA/T2CpFzyNzgI/AAAAAAAAAH0/-4HUzwNDb04/s320/Metal_movable_type.jpg">
            <a:hlinkClick r:id="rId4"/>
          </p:cNvPr>
          <p:cNvPicPr>
            <a:picLocks noChangeAspect="1" noChangeArrowheads="1"/>
          </p:cNvPicPr>
          <p:nvPr/>
        </p:nvPicPr>
        <p:blipFill>
          <a:blip r:embed="rId5" cstate="print"/>
          <a:srcRect/>
          <a:stretch>
            <a:fillRect/>
          </a:stretch>
        </p:blipFill>
        <p:spPr bwMode="auto">
          <a:xfrm>
            <a:off x="228600" y="3733800"/>
            <a:ext cx="3910640" cy="2590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4000" dirty="0" smtClean="0"/>
              <a:t>Royal Palace, Amsterdam, 1665</a:t>
            </a:r>
            <a:endParaRPr lang="en-US" sz="4000" dirty="0"/>
          </a:p>
        </p:txBody>
      </p:sp>
      <p:pic>
        <p:nvPicPr>
          <p:cNvPr id="37890" name="Picture 2" descr="C:\Users\Sarah\Pictures\2014 - Europe\IMG_2032.JPG"/>
          <p:cNvPicPr>
            <a:picLocks noChangeAspect="1" noChangeArrowheads="1"/>
          </p:cNvPicPr>
          <p:nvPr/>
        </p:nvPicPr>
        <p:blipFill>
          <a:blip r:embed="rId2" cstate="print"/>
          <a:srcRect/>
          <a:stretch>
            <a:fillRect/>
          </a:stretch>
        </p:blipFill>
        <p:spPr bwMode="auto">
          <a:xfrm>
            <a:off x="0" y="990600"/>
            <a:ext cx="9144000" cy="6096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pPr algn="l"/>
            <a:r>
              <a:rPr lang="en-US" dirty="0" smtClean="0"/>
              <a:t>Historical Thinking Skills – Contextualization using Thematic Approaches</a:t>
            </a:r>
            <a:endParaRPr lang="en-US" dirty="0"/>
          </a:p>
        </p:txBody>
      </p:sp>
      <p:sp>
        <p:nvSpPr>
          <p:cNvPr id="3" name="TextBox 2"/>
          <p:cNvSpPr txBox="1"/>
          <p:nvPr/>
        </p:nvSpPr>
        <p:spPr>
          <a:xfrm>
            <a:off x="381001" y="2743200"/>
            <a:ext cx="8153399" cy="2308324"/>
          </a:xfrm>
          <a:prstGeom prst="rect">
            <a:avLst/>
          </a:prstGeom>
          <a:noFill/>
        </p:spPr>
        <p:txBody>
          <a:bodyPr wrap="square" rtlCol="0">
            <a:spAutoFit/>
          </a:bodyPr>
          <a:lstStyle/>
          <a:p>
            <a:r>
              <a:rPr lang="en-US" sz="2400" dirty="0" smtClean="0"/>
              <a:t>Historical thinking involves the ability to connect historical events and processes to specific circumstances of time and place as well as broader regional, national, or global processes.</a:t>
            </a:r>
          </a:p>
          <a:p>
            <a:endParaRPr lang="en-US" sz="2400" dirty="0" smtClean="0"/>
          </a:p>
          <a:p>
            <a:r>
              <a:rPr lang="en-US" sz="2400" dirty="0" smtClean="0"/>
              <a:t>Use the themes of AP European history to practice contextualization.  </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1143000"/>
          </a:xfrm>
        </p:spPr>
        <p:txBody>
          <a:bodyPr>
            <a:normAutofit fontScale="90000"/>
          </a:bodyPr>
          <a:lstStyle/>
          <a:p>
            <a:pPr algn="l"/>
            <a:r>
              <a:rPr lang="en-US" dirty="0" smtClean="0"/>
              <a:t>Northern Renaissance – The Supreme Art:</a:t>
            </a:r>
            <a:br>
              <a:rPr lang="en-US" dirty="0" smtClean="0"/>
            </a:br>
            <a:r>
              <a:rPr lang="en-US" dirty="0" smtClean="0">
                <a:hlinkClick r:id="rId2"/>
              </a:rPr>
              <a:t>https://www.youtube.com/watch?v=-xql4qDfOJI</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49250"/>
            <a:ext cx="9144000" cy="823913"/>
          </a:xfrm>
        </p:spPr>
        <p:txBody>
          <a:bodyPr/>
          <a:lstStyle/>
          <a:p>
            <a:r>
              <a:rPr lang="en-US" sz="4800"/>
              <a:t>The Northern Renaissance</a:t>
            </a:r>
          </a:p>
        </p:txBody>
      </p:sp>
      <p:sp>
        <p:nvSpPr>
          <p:cNvPr id="44035" name="Rectangle 3"/>
          <p:cNvSpPr>
            <a:spLocks noGrp="1" noChangeArrowheads="1"/>
          </p:cNvSpPr>
          <p:nvPr>
            <p:ph type="body" idx="1"/>
          </p:nvPr>
        </p:nvSpPr>
        <p:spPr>
          <a:xfrm>
            <a:off x="304800" y="1219200"/>
            <a:ext cx="8839200" cy="5638800"/>
          </a:xfrm>
        </p:spPr>
        <p:txBody>
          <a:bodyPr>
            <a:normAutofit/>
          </a:bodyPr>
          <a:lstStyle/>
          <a:p>
            <a:pPr>
              <a:lnSpc>
                <a:spcPct val="90000"/>
              </a:lnSpc>
            </a:pPr>
            <a:r>
              <a:rPr lang="en-US" sz="4000" dirty="0"/>
              <a:t>Printing press carried the spirit of the Renaissance to :</a:t>
            </a:r>
          </a:p>
          <a:p>
            <a:pPr lvl="1">
              <a:lnSpc>
                <a:spcPct val="90000"/>
              </a:lnSpc>
            </a:pPr>
            <a:r>
              <a:rPr lang="en-US" sz="3600" dirty="0"/>
              <a:t>France</a:t>
            </a:r>
          </a:p>
          <a:p>
            <a:pPr lvl="1">
              <a:lnSpc>
                <a:spcPct val="90000"/>
              </a:lnSpc>
            </a:pPr>
            <a:r>
              <a:rPr lang="en-US" sz="3600" dirty="0"/>
              <a:t>England</a:t>
            </a:r>
          </a:p>
          <a:p>
            <a:pPr lvl="1">
              <a:lnSpc>
                <a:spcPct val="90000"/>
              </a:lnSpc>
            </a:pPr>
            <a:r>
              <a:rPr lang="en-US" sz="3600" dirty="0"/>
              <a:t>Germany</a:t>
            </a:r>
          </a:p>
          <a:p>
            <a:pPr lvl="1">
              <a:lnSpc>
                <a:spcPct val="90000"/>
              </a:lnSpc>
            </a:pPr>
            <a:r>
              <a:rPr lang="en-US" sz="3600" dirty="0" smtClean="0"/>
              <a:t>Netherlands</a:t>
            </a:r>
          </a:p>
          <a:p>
            <a:pPr lvl="1">
              <a:lnSpc>
                <a:spcPct val="90000"/>
              </a:lnSpc>
              <a:buNone/>
            </a:pPr>
            <a:endParaRPr lang="en-US" sz="3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blessedhopeacademy.com/GeographyPhoto/Western%20Europe.jpg"/>
          <p:cNvPicPr>
            <a:picLocks noChangeAspect="1" noChangeArrowheads="1"/>
          </p:cNvPicPr>
          <p:nvPr/>
        </p:nvPicPr>
        <p:blipFill>
          <a:blip r:embed="rId2" cstate="print"/>
          <a:srcRect/>
          <a:stretch>
            <a:fillRect/>
          </a:stretch>
        </p:blipFill>
        <p:spPr bwMode="auto">
          <a:xfrm>
            <a:off x="533400" y="-533400"/>
            <a:ext cx="7924800" cy="74094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The Northern Renaissance [The Flow of Hist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T:\AP Euro\Chapt 13\Day 4\flowchart.jpg"/>
          <p:cNvPicPr>
            <a:picLocks noChangeAspect="1" noChangeArrowheads="1"/>
          </p:cNvPicPr>
          <p:nvPr/>
        </p:nvPicPr>
        <p:blipFill>
          <a:blip r:embed="rId2" cstate="print"/>
          <a:srcRect/>
          <a:stretch>
            <a:fillRect/>
          </a:stretch>
        </p:blipFill>
        <p:spPr bwMode="auto">
          <a:xfrm>
            <a:off x="1143000" y="0"/>
            <a:ext cx="6781800" cy="697805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579438"/>
            <a:ext cx="8839200" cy="823912"/>
          </a:xfrm>
        </p:spPr>
        <p:txBody>
          <a:bodyPr/>
          <a:lstStyle/>
          <a:p>
            <a:r>
              <a:rPr lang="en-US" sz="4800"/>
              <a:t>Northern Renaissance</a:t>
            </a:r>
          </a:p>
        </p:txBody>
      </p:sp>
      <p:sp>
        <p:nvSpPr>
          <p:cNvPr id="77827" name="Rectangle 3"/>
          <p:cNvSpPr>
            <a:spLocks noGrp="1" noChangeArrowheads="1"/>
          </p:cNvSpPr>
          <p:nvPr>
            <p:ph type="body" idx="1"/>
          </p:nvPr>
        </p:nvSpPr>
        <p:spPr>
          <a:xfrm>
            <a:off x="533400" y="1676400"/>
            <a:ext cx="8305800" cy="5029200"/>
          </a:xfrm>
        </p:spPr>
        <p:txBody>
          <a:bodyPr>
            <a:normAutofit/>
          </a:bodyPr>
          <a:lstStyle/>
          <a:p>
            <a:r>
              <a:rPr lang="en-US" sz="4000" dirty="0"/>
              <a:t>Great artists had significant impact on scholars and students in Italy</a:t>
            </a:r>
          </a:p>
          <a:p>
            <a:r>
              <a:rPr lang="en-US" sz="4000" dirty="0"/>
              <a:t>Royal Courts- paintings were show of grandeur</a:t>
            </a:r>
          </a:p>
          <a:p>
            <a:pPr lvl="1"/>
            <a:r>
              <a:rPr lang="en-US" sz="3600" dirty="0"/>
              <a:t>French hired Italian artists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685800" y="458788"/>
            <a:ext cx="7772400" cy="914400"/>
          </a:xfrm>
        </p:spPr>
        <p:txBody>
          <a:bodyPr/>
          <a:lstStyle/>
          <a:p>
            <a:r>
              <a:rPr lang="en-US" sz="5400"/>
              <a:t>Sir Thomas More</a:t>
            </a:r>
          </a:p>
        </p:txBody>
      </p:sp>
      <p:sp>
        <p:nvSpPr>
          <p:cNvPr id="73731" name="Rectangle 1027"/>
          <p:cNvSpPr>
            <a:spLocks noGrp="1" noChangeArrowheads="1"/>
          </p:cNvSpPr>
          <p:nvPr>
            <p:ph type="body" idx="1"/>
          </p:nvPr>
        </p:nvSpPr>
        <p:spPr>
          <a:xfrm>
            <a:off x="304800" y="1447800"/>
            <a:ext cx="8534400" cy="5105400"/>
          </a:xfrm>
        </p:spPr>
        <p:txBody>
          <a:bodyPr>
            <a:normAutofit fontScale="92500" lnSpcReduction="20000"/>
          </a:bodyPr>
          <a:lstStyle/>
          <a:p>
            <a:r>
              <a:rPr lang="en-US" sz="4000" dirty="0"/>
              <a:t>English statesmen</a:t>
            </a:r>
          </a:p>
          <a:p>
            <a:r>
              <a:rPr lang="en-US" sz="4000" dirty="0"/>
              <a:t>Wrote </a:t>
            </a:r>
            <a:r>
              <a:rPr lang="en-US" sz="4000" i="1" u="sng" dirty="0"/>
              <a:t>Utopia</a:t>
            </a:r>
            <a:r>
              <a:rPr lang="en-US" sz="4000" i="1" dirty="0"/>
              <a:t> </a:t>
            </a:r>
            <a:r>
              <a:rPr lang="en-US" sz="4000" dirty="0"/>
              <a:t>1516</a:t>
            </a:r>
          </a:p>
          <a:p>
            <a:pPr lvl="1"/>
            <a:r>
              <a:rPr lang="en-US" sz="3600" dirty="0"/>
              <a:t>Greek for </a:t>
            </a:r>
            <a:r>
              <a:rPr lang="en-US" sz="3600" dirty="0" smtClean="0"/>
              <a:t>“nowhere” </a:t>
            </a:r>
            <a:endParaRPr lang="en-US" sz="3600" dirty="0"/>
          </a:p>
          <a:p>
            <a:pPr lvl="1"/>
            <a:r>
              <a:rPr lang="en-US" sz="3600" dirty="0"/>
              <a:t>Describes ideal peaceful society</a:t>
            </a:r>
          </a:p>
          <a:p>
            <a:pPr lvl="1"/>
            <a:r>
              <a:rPr lang="en-US" sz="3600" dirty="0"/>
              <a:t>Criticism of society, politics, </a:t>
            </a:r>
            <a:r>
              <a:rPr lang="en-US" sz="3600" dirty="0" smtClean="0"/>
              <a:t>religion</a:t>
            </a:r>
          </a:p>
          <a:p>
            <a:pPr lvl="1"/>
            <a:r>
              <a:rPr lang="en-US" sz="3600" dirty="0" smtClean="0"/>
              <a:t>Later opposed the King's separation from the Catholic Church and refused to accept him as Supreme Head of the Church of England; held at the Tower of London and executed for treason</a:t>
            </a:r>
            <a:endParaRPr lang="en-US" sz="36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914400"/>
          </a:xfrm>
        </p:spPr>
        <p:txBody>
          <a:bodyPr/>
          <a:lstStyle/>
          <a:p>
            <a:r>
              <a:rPr lang="en-US" sz="5400" dirty="0" err="1"/>
              <a:t>Desiderius</a:t>
            </a:r>
            <a:r>
              <a:rPr lang="en-US" sz="5400" dirty="0"/>
              <a:t> Erasmus</a:t>
            </a:r>
          </a:p>
        </p:txBody>
      </p:sp>
      <p:sp>
        <p:nvSpPr>
          <p:cNvPr id="79875" name="Rectangle 3"/>
          <p:cNvSpPr>
            <a:spLocks noGrp="1" noChangeArrowheads="1"/>
          </p:cNvSpPr>
          <p:nvPr>
            <p:ph type="body" idx="1"/>
          </p:nvPr>
        </p:nvSpPr>
        <p:spPr>
          <a:xfrm>
            <a:off x="228600" y="1143000"/>
            <a:ext cx="8534400" cy="5486400"/>
          </a:xfrm>
        </p:spPr>
        <p:txBody>
          <a:bodyPr>
            <a:normAutofit/>
          </a:bodyPr>
          <a:lstStyle/>
          <a:p>
            <a:r>
              <a:rPr lang="en-US" sz="3600" dirty="0"/>
              <a:t>Catholic priest from </a:t>
            </a:r>
            <a:r>
              <a:rPr lang="en-US" sz="3600" dirty="0" smtClean="0"/>
              <a:t>Rotterdam</a:t>
            </a:r>
            <a:endParaRPr lang="en-US" sz="3600" dirty="0"/>
          </a:p>
          <a:p>
            <a:r>
              <a:rPr lang="en-US" sz="3600" dirty="0"/>
              <a:t>Believed church was greedy, corrupt, narrow-minded</a:t>
            </a:r>
          </a:p>
          <a:p>
            <a:r>
              <a:rPr lang="en-US" sz="3600" dirty="0"/>
              <a:t>Translated New Testament to Latin</a:t>
            </a:r>
          </a:p>
          <a:p>
            <a:r>
              <a:rPr lang="en-US" sz="3600" dirty="0"/>
              <a:t>Wrote </a:t>
            </a:r>
            <a:r>
              <a:rPr lang="en-US" sz="3600" i="1" dirty="0"/>
              <a:t>The Praise of Folly (1509)-</a:t>
            </a:r>
            <a:endParaRPr lang="en-US" sz="3600" dirty="0"/>
          </a:p>
          <a:p>
            <a:pPr lvl="1"/>
            <a:r>
              <a:rPr lang="en-US" sz="3200" dirty="0"/>
              <a:t>Satire that criticized scholars, clergy, etc. for narrow-mindedness</a:t>
            </a:r>
            <a:r>
              <a:rPr lang="en-US" sz="2400" dirty="0"/>
              <a:t> </a:t>
            </a:r>
            <a:r>
              <a:rPr lang="en-US" sz="3200" dirty="0" smtClean="0"/>
              <a:t>using examples from Greek and Roman mythology</a:t>
            </a:r>
            <a:endParaRPr lang="en-US" sz="2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642</Words>
  <Application>Microsoft Office PowerPoint</Application>
  <PresentationFormat>On-screen Show (4:3)</PresentationFormat>
  <Paragraphs>91</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Northern Renaissance</vt:lpstr>
      <vt:lpstr>Printing Press c. 1440</vt:lpstr>
      <vt:lpstr>Johannes Gutenburg</vt:lpstr>
      <vt:lpstr>The Northern Renaissance</vt:lpstr>
      <vt:lpstr>Slide 5</vt:lpstr>
      <vt:lpstr>Slide 6</vt:lpstr>
      <vt:lpstr>Northern Renaissance</vt:lpstr>
      <vt:lpstr>Sir Thomas More</vt:lpstr>
      <vt:lpstr>Desiderius Erasmus</vt:lpstr>
      <vt:lpstr>In Praise of Folly</vt:lpstr>
      <vt:lpstr>Northern Renaissance Art</vt:lpstr>
      <vt:lpstr>Northern Renaissance Artists</vt:lpstr>
      <vt:lpstr>Possible Self Portrait (Man in Red Turban) Jan van Eyck</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Northern Renaissance Architecture</vt:lpstr>
      <vt:lpstr>Royal Palace, Amsterdam, 1665</vt:lpstr>
      <vt:lpstr>Historical Thinking Skills – Contextualization using Thematic Approaches</vt:lpstr>
      <vt:lpstr>Northern Renaissance – The Supreme Art: https://www.youtube.com/watch?v=-xql4qDfOJI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 13 - Northern Renaissance</dc:title>
  <dc:creator>sbehler</dc:creator>
  <cp:lastModifiedBy>sbehler</cp:lastModifiedBy>
  <cp:revision>29</cp:revision>
  <dcterms:created xsi:type="dcterms:W3CDTF">2014-08-27T20:02:26Z</dcterms:created>
  <dcterms:modified xsi:type="dcterms:W3CDTF">2015-09-01T19:01:18Z</dcterms:modified>
</cp:coreProperties>
</file>