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8"/>
  </p:handoutMasterIdLst>
  <p:sldIdLst>
    <p:sldId id="291" r:id="rId2"/>
    <p:sldId id="284" r:id="rId3"/>
    <p:sldId id="257" r:id="rId4"/>
    <p:sldId id="285" r:id="rId5"/>
    <p:sldId id="258" r:id="rId6"/>
    <p:sldId id="259" r:id="rId7"/>
    <p:sldId id="260" r:id="rId8"/>
    <p:sldId id="287" r:id="rId9"/>
    <p:sldId id="261" r:id="rId10"/>
    <p:sldId id="262" r:id="rId11"/>
    <p:sldId id="263" r:id="rId12"/>
    <p:sldId id="264" r:id="rId13"/>
    <p:sldId id="288" r:id="rId14"/>
    <p:sldId id="265" r:id="rId15"/>
    <p:sldId id="267" r:id="rId16"/>
    <p:sldId id="290" r:id="rId17"/>
    <p:sldId id="292" r:id="rId18"/>
    <p:sldId id="279" r:id="rId19"/>
    <p:sldId id="269" r:id="rId20"/>
    <p:sldId id="270" r:id="rId21"/>
    <p:sldId id="271" r:id="rId22"/>
    <p:sldId id="272" r:id="rId23"/>
    <p:sldId id="273" r:id="rId24"/>
    <p:sldId id="293" r:id="rId25"/>
    <p:sldId id="275" r:id="rId26"/>
    <p:sldId id="294" r:id="rId2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04C15-7014-4A6E-BCD0-4718A5DDC57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8C3FF-00A6-4B5A-92B7-4CD987D4F086}">
      <dgm:prSet custT="1"/>
      <dgm:spPr/>
      <dgm:t>
        <a:bodyPr/>
        <a:lstStyle/>
        <a:p>
          <a:pPr rtl="0"/>
          <a:r>
            <a:rPr lang="en-US" sz="1400" dirty="0" smtClean="0"/>
            <a:t>Factory sells less products</a:t>
          </a:r>
          <a:endParaRPr lang="en-US" sz="1400" dirty="0"/>
        </a:p>
      </dgm:t>
    </dgm:pt>
    <dgm:pt modelId="{948F17E3-D606-4F6D-B712-514F0E1DA737}" type="parTrans" cxnId="{6645180D-30B7-487C-881E-3A1ABD5C0986}">
      <dgm:prSet/>
      <dgm:spPr/>
      <dgm:t>
        <a:bodyPr/>
        <a:lstStyle/>
        <a:p>
          <a:endParaRPr lang="en-US"/>
        </a:p>
      </dgm:t>
    </dgm:pt>
    <dgm:pt modelId="{DB39F35E-CC81-4453-A242-2E16DE6D1ED0}" type="sibTrans" cxnId="{6645180D-30B7-487C-881E-3A1ABD5C0986}">
      <dgm:prSet/>
      <dgm:spPr/>
      <dgm:t>
        <a:bodyPr/>
        <a:lstStyle/>
        <a:p>
          <a:endParaRPr lang="en-US"/>
        </a:p>
      </dgm:t>
    </dgm:pt>
    <dgm:pt modelId="{0942CB4E-DA40-416B-A50C-6276E727ED6D}">
      <dgm:prSet custT="1"/>
      <dgm:spPr/>
      <dgm:t>
        <a:bodyPr/>
        <a:lstStyle/>
        <a:p>
          <a:pPr rtl="0"/>
          <a:r>
            <a:rPr lang="en-US" sz="1400" dirty="0" smtClean="0"/>
            <a:t>Factory lays off employees</a:t>
          </a:r>
          <a:endParaRPr lang="en-US" sz="1400" dirty="0"/>
        </a:p>
      </dgm:t>
    </dgm:pt>
    <dgm:pt modelId="{1AD3BDD8-F3A2-4F00-AC1F-225CA42EE175}" type="parTrans" cxnId="{CC0F0933-92A0-423E-8404-9BC454EFB147}">
      <dgm:prSet/>
      <dgm:spPr/>
      <dgm:t>
        <a:bodyPr/>
        <a:lstStyle/>
        <a:p>
          <a:endParaRPr lang="en-US"/>
        </a:p>
      </dgm:t>
    </dgm:pt>
    <dgm:pt modelId="{9C169574-861D-42CE-B2E5-CB47A694BC26}" type="sibTrans" cxnId="{CC0F0933-92A0-423E-8404-9BC454EFB147}">
      <dgm:prSet/>
      <dgm:spPr/>
      <dgm:t>
        <a:bodyPr/>
        <a:lstStyle/>
        <a:p>
          <a:endParaRPr lang="en-US"/>
        </a:p>
      </dgm:t>
    </dgm:pt>
    <dgm:pt modelId="{98F4AE2C-3D16-4E4B-8ABF-54B07BB23545}">
      <dgm:prSet custT="1"/>
      <dgm:spPr/>
      <dgm:t>
        <a:bodyPr/>
        <a:lstStyle/>
        <a:p>
          <a:pPr rtl="0"/>
          <a:r>
            <a:rPr lang="en-US" sz="1400" dirty="0" smtClean="0"/>
            <a:t>Creates unemployment</a:t>
          </a:r>
          <a:endParaRPr lang="en-US" sz="1400" dirty="0"/>
        </a:p>
      </dgm:t>
    </dgm:pt>
    <dgm:pt modelId="{3676F731-0268-453D-83B0-08272A3E4A00}" type="parTrans" cxnId="{494DE367-0C7E-4F96-901F-A3D7162E5090}">
      <dgm:prSet/>
      <dgm:spPr/>
      <dgm:t>
        <a:bodyPr/>
        <a:lstStyle/>
        <a:p>
          <a:endParaRPr lang="en-US"/>
        </a:p>
      </dgm:t>
    </dgm:pt>
    <dgm:pt modelId="{62B7A03A-2AF7-44AB-B552-D64BCA817AF4}" type="sibTrans" cxnId="{494DE367-0C7E-4F96-901F-A3D7162E5090}">
      <dgm:prSet/>
      <dgm:spPr/>
      <dgm:t>
        <a:bodyPr/>
        <a:lstStyle/>
        <a:p>
          <a:endParaRPr lang="en-US"/>
        </a:p>
      </dgm:t>
    </dgm:pt>
    <dgm:pt modelId="{C59AA6F0-32D3-489E-A97B-7A68BE529C2F}">
      <dgm:prSet custT="1"/>
      <dgm:spPr/>
      <dgm:t>
        <a:bodyPr/>
        <a:lstStyle/>
        <a:p>
          <a:pPr rtl="0"/>
          <a:r>
            <a:rPr lang="en-US" sz="1400" dirty="0" smtClean="0"/>
            <a:t>Factory produces less, which raises prices (supply low – prices high)</a:t>
          </a:r>
          <a:endParaRPr lang="en-US" sz="1400" dirty="0"/>
        </a:p>
      </dgm:t>
    </dgm:pt>
    <dgm:pt modelId="{3797CC63-89D1-467A-AEBF-75ACA7278315}" type="parTrans" cxnId="{8F8DE99C-2561-4FCE-A5D5-51996A875386}">
      <dgm:prSet/>
      <dgm:spPr/>
      <dgm:t>
        <a:bodyPr/>
        <a:lstStyle/>
        <a:p>
          <a:endParaRPr lang="en-US"/>
        </a:p>
      </dgm:t>
    </dgm:pt>
    <dgm:pt modelId="{794094D9-2872-4BB1-A723-ADFDC419B143}" type="sibTrans" cxnId="{8F8DE99C-2561-4FCE-A5D5-51996A875386}">
      <dgm:prSet/>
      <dgm:spPr/>
      <dgm:t>
        <a:bodyPr/>
        <a:lstStyle/>
        <a:p>
          <a:endParaRPr lang="en-US"/>
        </a:p>
      </dgm:t>
    </dgm:pt>
    <dgm:pt modelId="{7E7945FB-4A90-487C-BAD1-33AAE1FBA685}">
      <dgm:prSet custT="1"/>
      <dgm:spPr/>
      <dgm:t>
        <a:bodyPr/>
        <a:lstStyle/>
        <a:p>
          <a:pPr rtl="0"/>
          <a:r>
            <a:rPr lang="en-US" sz="1400" dirty="0" smtClean="0"/>
            <a:t>More unemployed people don’t have money to spend, and high prices keep them from spending</a:t>
          </a:r>
          <a:endParaRPr lang="en-US" sz="1400" dirty="0"/>
        </a:p>
      </dgm:t>
    </dgm:pt>
    <dgm:pt modelId="{78EC6A61-8BD0-4B2E-998C-7D6B3A5171A9}" type="parTrans" cxnId="{D0CE76E6-0514-455A-B927-4832AB84E0FA}">
      <dgm:prSet/>
      <dgm:spPr/>
      <dgm:t>
        <a:bodyPr/>
        <a:lstStyle/>
        <a:p>
          <a:endParaRPr lang="en-US"/>
        </a:p>
      </dgm:t>
    </dgm:pt>
    <dgm:pt modelId="{E5F17463-38B4-44E6-9474-24D0F473C2BD}" type="sibTrans" cxnId="{D0CE76E6-0514-455A-B927-4832AB84E0FA}">
      <dgm:prSet/>
      <dgm:spPr/>
      <dgm:t>
        <a:bodyPr/>
        <a:lstStyle/>
        <a:p>
          <a:endParaRPr lang="en-US"/>
        </a:p>
      </dgm:t>
    </dgm:pt>
    <dgm:pt modelId="{E35D02A4-87EC-4913-B5BC-9F88864B0647}" type="pres">
      <dgm:prSet presAssocID="{BF804C15-7014-4A6E-BCD0-4718A5DDC5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FF0C4-F20A-4614-A021-23B80A230D97}" type="pres">
      <dgm:prSet presAssocID="{3EF8C3FF-00A6-4B5A-92B7-4CD987D4F086}" presName="dummy" presStyleCnt="0"/>
      <dgm:spPr/>
    </dgm:pt>
    <dgm:pt modelId="{D9C6067B-1035-44A2-A223-0F18DB1D81A5}" type="pres">
      <dgm:prSet presAssocID="{3EF8C3FF-00A6-4B5A-92B7-4CD987D4F08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DD565-B805-4011-BEC1-7656DCC733C3}" type="pres">
      <dgm:prSet presAssocID="{DB39F35E-CC81-4453-A242-2E16DE6D1ED0}" presName="sibTrans" presStyleLbl="node1" presStyleIdx="0" presStyleCnt="5"/>
      <dgm:spPr/>
      <dgm:t>
        <a:bodyPr/>
        <a:lstStyle/>
        <a:p>
          <a:endParaRPr lang="en-US"/>
        </a:p>
      </dgm:t>
    </dgm:pt>
    <dgm:pt modelId="{B2170389-CE30-47DA-888F-DEF666F3F82E}" type="pres">
      <dgm:prSet presAssocID="{0942CB4E-DA40-416B-A50C-6276E727ED6D}" presName="dummy" presStyleCnt="0"/>
      <dgm:spPr/>
    </dgm:pt>
    <dgm:pt modelId="{CA88FD98-1889-4355-B643-A85E257F2A17}" type="pres">
      <dgm:prSet presAssocID="{0942CB4E-DA40-416B-A50C-6276E727ED6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86C28-2E81-4944-A5CF-AE93453F65EE}" type="pres">
      <dgm:prSet presAssocID="{9C169574-861D-42CE-B2E5-CB47A694BC26}" presName="sibTrans" presStyleLbl="node1" presStyleIdx="1" presStyleCnt="5"/>
      <dgm:spPr/>
      <dgm:t>
        <a:bodyPr/>
        <a:lstStyle/>
        <a:p>
          <a:endParaRPr lang="en-US"/>
        </a:p>
      </dgm:t>
    </dgm:pt>
    <dgm:pt modelId="{3EA510CF-2D8B-4F0A-BA9A-9700435A3384}" type="pres">
      <dgm:prSet presAssocID="{98F4AE2C-3D16-4E4B-8ABF-54B07BB23545}" presName="dummy" presStyleCnt="0"/>
      <dgm:spPr/>
    </dgm:pt>
    <dgm:pt modelId="{3FD1D290-377A-46BB-B0A0-998EA6F01D18}" type="pres">
      <dgm:prSet presAssocID="{98F4AE2C-3D16-4E4B-8ABF-54B07BB23545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D9E24-E8A1-423C-9E43-C77E16D26D9E}" type="pres">
      <dgm:prSet presAssocID="{62B7A03A-2AF7-44AB-B552-D64BCA817AF4}" presName="sibTrans" presStyleLbl="node1" presStyleIdx="2" presStyleCnt="5"/>
      <dgm:spPr/>
      <dgm:t>
        <a:bodyPr/>
        <a:lstStyle/>
        <a:p>
          <a:endParaRPr lang="en-US"/>
        </a:p>
      </dgm:t>
    </dgm:pt>
    <dgm:pt modelId="{274B827B-3651-4AC2-A112-7CE95770FAEF}" type="pres">
      <dgm:prSet presAssocID="{C59AA6F0-32D3-489E-A97B-7A68BE529C2F}" presName="dummy" presStyleCnt="0"/>
      <dgm:spPr/>
    </dgm:pt>
    <dgm:pt modelId="{70D26B00-AD90-442B-B822-CD6F933247AF}" type="pres">
      <dgm:prSet presAssocID="{C59AA6F0-32D3-489E-A97B-7A68BE529C2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D8904-1256-4885-AD8D-0A71686CAD0C}" type="pres">
      <dgm:prSet presAssocID="{794094D9-2872-4BB1-A723-ADFDC419B143}" presName="sibTrans" presStyleLbl="node1" presStyleIdx="3" presStyleCnt="5" custLinFactNeighborX="-213" custLinFactNeighborY="-21"/>
      <dgm:spPr/>
      <dgm:t>
        <a:bodyPr/>
        <a:lstStyle/>
        <a:p>
          <a:endParaRPr lang="en-US"/>
        </a:p>
      </dgm:t>
    </dgm:pt>
    <dgm:pt modelId="{7F4FCDB2-91C0-47AA-9CEE-1CA15A5F45A7}" type="pres">
      <dgm:prSet presAssocID="{7E7945FB-4A90-487C-BAD1-33AAE1FBA685}" presName="dummy" presStyleCnt="0"/>
      <dgm:spPr/>
    </dgm:pt>
    <dgm:pt modelId="{D988FB61-0765-4E35-B4A2-309282E86C72}" type="pres">
      <dgm:prSet presAssocID="{7E7945FB-4A90-487C-BAD1-33AAE1FBA68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846CD-66BC-46FE-9390-9BD0FA568156}" type="pres">
      <dgm:prSet presAssocID="{E5F17463-38B4-44E6-9474-24D0F473C2B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0CE76E6-0514-455A-B927-4832AB84E0FA}" srcId="{BF804C15-7014-4A6E-BCD0-4718A5DDC57A}" destId="{7E7945FB-4A90-487C-BAD1-33AAE1FBA685}" srcOrd="4" destOrd="0" parTransId="{78EC6A61-8BD0-4B2E-998C-7D6B3A5171A9}" sibTransId="{E5F17463-38B4-44E6-9474-24D0F473C2BD}"/>
    <dgm:cxn modelId="{F80449EA-EA70-4EA0-A167-718F8B96B181}" type="presOf" srcId="{E5F17463-38B4-44E6-9474-24D0F473C2BD}" destId="{EAC846CD-66BC-46FE-9390-9BD0FA568156}" srcOrd="0" destOrd="0" presId="urn:microsoft.com/office/officeart/2005/8/layout/cycle1"/>
    <dgm:cxn modelId="{1FC4F8B9-E3F9-44C6-AC00-55DBE89C411E}" type="presOf" srcId="{3EF8C3FF-00A6-4B5A-92B7-4CD987D4F086}" destId="{D9C6067B-1035-44A2-A223-0F18DB1D81A5}" srcOrd="0" destOrd="0" presId="urn:microsoft.com/office/officeart/2005/8/layout/cycle1"/>
    <dgm:cxn modelId="{494DE367-0C7E-4F96-901F-A3D7162E5090}" srcId="{BF804C15-7014-4A6E-BCD0-4718A5DDC57A}" destId="{98F4AE2C-3D16-4E4B-8ABF-54B07BB23545}" srcOrd="2" destOrd="0" parTransId="{3676F731-0268-453D-83B0-08272A3E4A00}" sibTransId="{62B7A03A-2AF7-44AB-B552-D64BCA817AF4}"/>
    <dgm:cxn modelId="{05A36EF2-6A0F-4969-AAB9-881CD51D7D61}" type="presOf" srcId="{DB39F35E-CC81-4453-A242-2E16DE6D1ED0}" destId="{C9FDD565-B805-4011-BEC1-7656DCC733C3}" srcOrd="0" destOrd="0" presId="urn:microsoft.com/office/officeart/2005/8/layout/cycle1"/>
    <dgm:cxn modelId="{6645180D-30B7-487C-881E-3A1ABD5C0986}" srcId="{BF804C15-7014-4A6E-BCD0-4718A5DDC57A}" destId="{3EF8C3FF-00A6-4B5A-92B7-4CD987D4F086}" srcOrd="0" destOrd="0" parTransId="{948F17E3-D606-4F6D-B712-514F0E1DA737}" sibTransId="{DB39F35E-CC81-4453-A242-2E16DE6D1ED0}"/>
    <dgm:cxn modelId="{57AAC879-0042-422E-B136-BE7A2925FFAB}" type="presOf" srcId="{C59AA6F0-32D3-489E-A97B-7A68BE529C2F}" destId="{70D26B00-AD90-442B-B822-CD6F933247AF}" srcOrd="0" destOrd="0" presId="urn:microsoft.com/office/officeart/2005/8/layout/cycle1"/>
    <dgm:cxn modelId="{8F8DE99C-2561-4FCE-A5D5-51996A875386}" srcId="{BF804C15-7014-4A6E-BCD0-4718A5DDC57A}" destId="{C59AA6F0-32D3-489E-A97B-7A68BE529C2F}" srcOrd="3" destOrd="0" parTransId="{3797CC63-89D1-467A-AEBF-75ACA7278315}" sibTransId="{794094D9-2872-4BB1-A723-ADFDC419B143}"/>
    <dgm:cxn modelId="{655FFCC4-1810-482A-9969-2C8214CAC54E}" type="presOf" srcId="{9C169574-861D-42CE-B2E5-CB47A694BC26}" destId="{B1C86C28-2E81-4944-A5CF-AE93453F65EE}" srcOrd="0" destOrd="0" presId="urn:microsoft.com/office/officeart/2005/8/layout/cycle1"/>
    <dgm:cxn modelId="{F6E60130-4D1E-4BC3-8185-200E87DA8BBD}" type="presOf" srcId="{794094D9-2872-4BB1-A723-ADFDC419B143}" destId="{8BAD8904-1256-4885-AD8D-0A71686CAD0C}" srcOrd="0" destOrd="0" presId="urn:microsoft.com/office/officeart/2005/8/layout/cycle1"/>
    <dgm:cxn modelId="{C35A83C8-8FC6-4996-B96B-AF1D84DF687D}" type="presOf" srcId="{0942CB4E-DA40-416B-A50C-6276E727ED6D}" destId="{CA88FD98-1889-4355-B643-A85E257F2A17}" srcOrd="0" destOrd="0" presId="urn:microsoft.com/office/officeart/2005/8/layout/cycle1"/>
    <dgm:cxn modelId="{7D5462A5-B39C-47AA-81C7-F289366C10AF}" type="presOf" srcId="{BF804C15-7014-4A6E-BCD0-4718A5DDC57A}" destId="{E35D02A4-87EC-4913-B5BC-9F88864B0647}" srcOrd="0" destOrd="0" presId="urn:microsoft.com/office/officeart/2005/8/layout/cycle1"/>
    <dgm:cxn modelId="{CC0F0933-92A0-423E-8404-9BC454EFB147}" srcId="{BF804C15-7014-4A6E-BCD0-4718A5DDC57A}" destId="{0942CB4E-DA40-416B-A50C-6276E727ED6D}" srcOrd="1" destOrd="0" parTransId="{1AD3BDD8-F3A2-4F00-AC1F-225CA42EE175}" sibTransId="{9C169574-861D-42CE-B2E5-CB47A694BC26}"/>
    <dgm:cxn modelId="{4E7442D5-00F2-45E5-83FB-99739DD289B8}" type="presOf" srcId="{62B7A03A-2AF7-44AB-B552-D64BCA817AF4}" destId="{78CD9E24-E8A1-423C-9E43-C77E16D26D9E}" srcOrd="0" destOrd="0" presId="urn:microsoft.com/office/officeart/2005/8/layout/cycle1"/>
    <dgm:cxn modelId="{F64FBCDA-61E8-4067-A97B-6771F654D1BB}" type="presOf" srcId="{7E7945FB-4A90-487C-BAD1-33AAE1FBA685}" destId="{D988FB61-0765-4E35-B4A2-309282E86C72}" srcOrd="0" destOrd="0" presId="urn:microsoft.com/office/officeart/2005/8/layout/cycle1"/>
    <dgm:cxn modelId="{01CC5653-0AE7-4B84-B074-FBAB0E39ACFF}" type="presOf" srcId="{98F4AE2C-3D16-4E4B-8ABF-54B07BB23545}" destId="{3FD1D290-377A-46BB-B0A0-998EA6F01D18}" srcOrd="0" destOrd="0" presId="urn:microsoft.com/office/officeart/2005/8/layout/cycle1"/>
    <dgm:cxn modelId="{520E2DA2-8C88-4EC1-BD73-B4B9C42CC8B5}" type="presParOf" srcId="{E35D02A4-87EC-4913-B5BC-9F88864B0647}" destId="{020FF0C4-F20A-4614-A021-23B80A230D97}" srcOrd="0" destOrd="0" presId="urn:microsoft.com/office/officeart/2005/8/layout/cycle1"/>
    <dgm:cxn modelId="{A1B5F132-54AA-4989-A8F3-749338B64FD6}" type="presParOf" srcId="{E35D02A4-87EC-4913-B5BC-9F88864B0647}" destId="{D9C6067B-1035-44A2-A223-0F18DB1D81A5}" srcOrd="1" destOrd="0" presId="urn:microsoft.com/office/officeart/2005/8/layout/cycle1"/>
    <dgm:cxn modelId="{E40B2AA2-9A47-48F3-A825-21C7CBAFCCFE}" type="presParOf" srcId="{E35D02A4-87EC-4913-B5BC-9F88864B0647}" destId="{C9FDD565-B805-4011-BEC1-7656DCC733C3}" srcOrd="2" destOrd="0" presId="urn:microsoft.com/office/officeart/2005/8/layout/cycle1"/>
    <dgm:cxn modelId="{06A10B75-0C91-403F-9A8B-6CF8246AA85B}" type="presParOf" srcId="{E35D02A4-87EC-4913-B5BC-9F88864B0647}" destId="{B2170389-CE30-47DA-888F-DEF666F3F82E}" srcOrd="3" destOrd="0" presId="urn:microsoft.com/office/officeart/2005/8/layout/cycle1"/>
    <dgm:cxn modelId="{17847F60-7008-45B0-A296-3DA68B7F7492}" type="presParOf" srcId="{E35D02A4-87EC-4913-B5BC-9F88864B0647}" destId="{CA88FD98-1889-4355-B643-A85E257F2A17}" srcOrd="4" destOrd="0" presId="urn:microsoft.com/office/officeart/2005/8/layout/cycle1"/>
    <dgm:cxn modelId="{E83934FC-07F0-46D4-BCC3-E886AAC590C6}" type="presParOf" srcId="{E35D02A4-87EC-4913-B5BC-9F88864B0647}" destId="{B1C86C28-2E81-4944-A5CF-AE93453F65EE}" srcOrd="5" destOrd="0" presId="urn:microsoft.com/office/officeart/2005/8/layout/cycle1"/>
    <dgm:cxn modelId="{2AD0C785-AA4B-436F-865F-414AA06F5504}" type="presParOf" srcId="{E35D02A4-87EC-4913-B5BC-9F88864B0647}" destId="{3EA510CF-2D8B-4F0A-BA9A-9700435A3384}" srcOrd="6" destOrd="0" presId="urn:microsoft.com/office/officeart/2005/8/layout/cycle1"/>
    <dgm:cxn modelId="{F5A7552D-F056-4922-A001-6D6BA24F9751}" type="presParOf" srcId="{E35D02A4-87EC-4913-B5BC-9F88864B0647}" destId="{3FD1D290-377A-46BB-B0A0-998EA6F01D18}" srcOrd="7" destOrd="0" presId="urn:microsoft.com/office/officeart/2005/8/layout/cycle1"/>
    <dgm:cxn modelId="{5C3C03E4-108B-4A96-9952-27E5EFBD2C7E}" type="presParOf" srcId="{E35D02A4-87EC-4913-B5BC-9F88864B0647}" destId="{78CD9E24-E8A1-423C-9E43-C77E16D26D9E}" srcOrd="8" destOrd="0" presId="urn:microsoft.com/office/officeart/2005/8/layout/cycle1"/>
    <dgm:cxn modelId="{C0155B29-0C0D-4D5F-A1DC-3BEF78A0E587}" type="presParOf" srcId="{E35D02A4-87EC-4913-B5BC-9F88864B0647}" destId="{274B827B-3651-4AC2-A112-7CE95770FAEF}" srcOrd="9" destOrd="0" presId="urn:microsoft.com/office/officeart/2005/8/layout/cycle1"/>
    <dgm:cxn modelId="{27AC5A64-E6BA-4BE3-A1A2-92564648CDB1}" type="presParOf" srcId="{E35D02A4-87EC-4913-B5BC-9F88864B0647}" destId="{70D26B00-AD90-442B-B822-CD6F933247AF}" srcOrd="10" destOrd="0" presId="urn:microsoft.com/office/officeart/2005/8/layout/cycle1"/>
    <dgm:cxn modelId="{E9557038-3A3B-49F3-9207-7FEDD502EB0C}" type="presParOf" srcId="{E35D02A4-87EC-4913-B5BC-9F88864B0647}" destId="{8BAD8904-1256-4885-AD8D-0A71686CAD0C}" srcOrd="11" destOrd="0" presId="urn:microsoft.com/office/officeart/2005/8/layout/cycle1"/>
    <dgm:cxn modelId="{9A6770C3-72A6-445B-A42B-D7B47D960C7A}" type="presParOf" srcId="{E35D02A4-87EC-4913-B5BC-9F88864B0647}" destId="{7F4FCDB2-91C0-47AA-9CEE-1CA15A5F45A7}" srcOrd="12" destOrd="0" presId="urn:microsoft.com/office/officeart/2005/8/layout/cycle1"/>
    <dgm:cxn modelId="{62422AE6-EDE5-4EEC-853F-2A5DC2EF55A2}" type="presParOf" srcId="{E35D02A4-87EC-4913-B5BC-9F88864B0647}" destId="{D988FB61-0765-4E35-B4A2-309282E86C72}" srcOrd="13" destOrd="0" presId="urn:microsoft.com/office/officeart/2005/8/layout/cycle1"/>
    <dgm:cxn modelId="{7752EDC0-C674-49D2-81E2-2CEF8935B167}" type="presParOf" srcId="{E35D02A4-87EC-4913-B5BC-9F88864B0647}" destId="{EAC846CD-66BC-46FE-9390-9BD0FA56815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1584D74B-1AF7-47EB-8FD3-53EFCE47DFA3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CE98086C-C588-4A8B-8A58-7E0EDA808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68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1FB6-CAAF-45D5-AD91-37B804C37DF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4EC9-6271-485E-828E-A892279F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q33t6CT4U" TargetMode="External"/><Relationship Id="rId2" Type="http://schemas.openxmlformats.org/officeDocument/2006/relationships/hyperlink" Target="https://www.youtube.com/watch?v=h-7YCcZUXmw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Chapter 28 – The Search for Political Stability &amp; the Great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Worthless German Money</a:t>
            </a:r>
            <a:endParaRPr lang="en-US" dirty="0"/>
          </a:p>
        </p:txBody>
      </p:sp>
      <p:pic>
        <p:nvPicPr>
          <p:cNvPr id="5" name="Content Placeholder 4" descr="infl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1537" y="1958181"/>
            <a:ext cx="3209925" cy="3810000"/>
          </a:xfrm>
        </p:spPr>
      </p:pic>
      <p:pic>
        <p:nvPicPr>
          <p:cNvPr id="6" name="Content Placeholder 5" descr="1923StacksOfMark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2209800"/>
            <a:ext cx="2342388" cy="3513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Worthless German Money</a:t>
            </a:r>
            <a:endParaRPr lang="en-US" dirty="0"/>
          </a:p>
        </p:txBody>
      </p:sp>
      <p:pic>
        <p:nvPicPr>
          <p:cNvPr id="5" name="Content Placeholder 4" descr="germany--300x3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3429000" cy="4419600"/>
          </a:xfrm>
        </p:spPr>
      </p:pic>
      <p:pic>
        <p:nvPicPr>
          <p:cNvPr id="6" name="Content Placeholder 5" descr="image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1173" y="1600200"/>
            <a:ext cx="33126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U.S. Responds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Allies (especially the U.S.) could see that the situation could not continue</a:t>
            </a:r>
          </a:p>
          <a:p>
            <a:r>
              <a:rPr lang="en-US" dirty="0" smtClean="0"/>
              <a:t>In 1924 the U.S. proposed the </a:t>
            </a:r>
            <a:r>
              <a:rPr lang="en-US" b="1" dirty="0" smtClean="0"/>
              <a:t>Dawes Plan </a:t>
            </a:r>
          </a:p>
          <a:p>
            <a:pPr>
              <a:buNone/>
            </a:pPr>
            <a:r>
              <a:rPr lang="en-US" dirty="0" smtClean="0"/>
              <a:t>	1. Reduced Germany’s total debt</a:t>
            </a:r>
          </a:p>
          <a:p>
            <a:pPr>
              <a:buNone/>
            </a:pPr>
            <a:r>
              <a:rPr lang="en-US" dirty="0" smtClean="0"/>
              <a:t>	2. Reduce yearly German payment</a:t>
            </a:r>
          </a:p>
          <a:p>
            <a:pPr>
              <a:buNone/>
            </a:pPr>
            <a:r>
              <a:rPr lang="en-US" dirty="0" smtClean="0"/>
              <a:t>	3. $200 million loan to Germany</a:t>
            </a:r>
          </a:p>
          <a:p>
            <a:pPr>
              <a:buNone/>
            </a:pPr>
            <a:r>
              <a:rPr lang="en-US" dirty="0" smtClean="0"/>
              <a:t>	4. Encourage U.S. investment in Europe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was a brief period of prosperity 1924-1929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The Dawes Plan (1924)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8600" y="6027003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The U.S. would loan Germany money so it could re-build and pay off the war debt.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005638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Treaty of Locarno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352800"/>
            <a:ext cx="8991600" cy="3505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Germany joined the League of Nations (1924)</a:t>
            </a:r>
          </a:p>
          <a:p>
            <a:r>
              <a:rPr lang="en-US" sz="2200" dirty="0" smtClean="0"/>
              <a:t>(1925) - Guaranteed Germany’s border with France and Belgium, allied troops would leave Rhineland in 1930</a:t>
            </a:r>
          </a:p>
          <a:p>
            <a:r>
              <a:rPr lang="en-US" sz="2200" dirty="0" smtClean="0"/>
              <a:t>“Spirit of Locarno” – THIS will be the lasting peace we need…</a:t>
            </a:r>
          </a:p>
          <a:p>
            <a:r>
              <a:rPr lang="en-US" sz="2200" dirty="0" smtClean="0"/>
              <a:t>Still most nations were unwilling to reduce their military</a:t>
            </a:r>
          </a:p>
          <a:p>
            <a:r>
              <a:rPr lang="en-US" sz="2200" dirty="0" smtClean="0"/>
              <a:t>LATER - 63 nations signed the Kellogg-Briand pact to denounce war as a policy (August 1928) ( First Signatories included France, the United States, the United Kingdom, Ireland, Canada, Australia, New Zealand, South Africa, India, Belgium, Poland, Czechoslovakia, Germany, Italy and Japan.)</a:t>
            </a: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334000" cy="268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1920s the U.S. stock market was booming, this caused U.S. investors who were investing in Europe and Germany to pull out their money and by stocks</a:t>
            </a:r>
          </a:p>
          <a:p>
            <a:r>
              <a:rPr lang="en-US" dirty="0" smtClean="0"/>
              <a:t>In October 1929 the stock market crashed </a:t>
            </a:r>
          </a:p>
          <a:p>
            <a:r>
              <a:rPr lang="en-US" dirty="0" smtClean="0"/>
              <a:t>U.S. investors began to withdraw even more money from European investments</a:t>
            </a:r>
          </a:p>
          <a:p>
            <a:r>
              <a:rPr lang="en-US" dirty="0" smtClean="0"/>
              <a:t>European (especially German) banks were weakened, industry slowed, trade slowed, unemployment rose</a:t>
            </a:r>
          </a:p>
          <a:p>
            <a:r>
              <a:rPr lang="en-US" dirty="0" smtClean="0"/>
              <a:t>1932 – 25% of British workers were unemployed, 40% of German workers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The Great Depression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962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44196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1. People were buying “stocks on margin”: People bought a fraction of the stock and borrowed the rest from banks, and investors.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1"/>
                </a:solidFill>
              </a:rPr>
              <a:t>Causes: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33400" y="5867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2. People speculated that the stock market would make them money with borrowed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Depression Spreads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US economic crash felt worldwide</a:t>
            </a:r>
          </a:p>
          <a:p>
            <a:pPr lvl="1" eaLnBrk="1" hangingPunct="1"/>
            <a:r>
              <a:rPr lang="en-US" dirty="0" smtClean="0"/>
              <a:t>Investors call back foreign loans</a:t>
            </a:r>
          </a:p>
          <a:p>
            <a:pPr lvl="1" eaLnBrk="1" hangingPunct="1"/>
            <a:r>
              <a:rPr lang="en-US" dirty="0" smtClean="0"/>
              <a:t>Hard impact on Europe (esp. Germany, Austria depended on for war debts)</a:t>
            </a:r>
          </a:p>
          <a:p>
            <a:pPr lvl="1" eaLnBrk="1" hangingPunct="1"/>
            <a:r>
              <a:rPr lang="en-US" dirty="0" smtClean="0"/>
              <a:t>1929-1932- </a:t>
            </a:r>
          </a:p>
          <a:p>
            <a:pPr lvl="2" eaLnBrk="1" hangingPunct="1"/>
            <a:r>
              <a:rPr lang="en-US" dirty="0" smtClean="0"/>
              <a:t>world manufacturing fell 65%</a:t>
            </a:r>
          </a:p>
          <a:p>
            <a:pPr lvl="2" eaLnBrk="1" hangingPunct="1"/>
            <a:r>
              <a:rPr lang="en-US" dirty="0" smtClean="0"/>
              <a:t>international trade fell 65%</a:t>
            </a:r>
          </a:p>
          <a:p>
            <a:pPr lvl="2" eaLnBrk="1" hangingPunct="1"/>
            <a:r>
              <a:rPr lang="en-US" dirty="0" smtClean="0"/>
              <a:t> unemployment skyrockets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Great Depression</a:t>
            </a:r>
            <a:endParaRPr lang="en-US" dirty="0"/>
          </a:p>
        </p:txBody>
      </p:sp>
      <p:pic>
        <p:nvPicPr>
          <p:cNvPr id="5" name="Content Placeholder 4" descr="higheststand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752088" cy="4572000"/>
          </a:xfrm>
        </p:spPr>
      </p:pic>
      <p:pic>
        <p:nvPicPr>
          <p:cNvPr id="6" name="Content Placeholder 5" descr="gdsoupkitch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9417"/>
            <a:ext cx="4038600" cy="3167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Political Uncertainty</a:t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r>
              <a:rPr lang="en-US" altLang="en-US" sz="4000" b="1" dirty="0" smtClean="0">
                <a:solidFill>
                  <a:schemeClr val="tx1"/>
                </a:solidFill>
              </a:rPr>
              <a:t>1920-1930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487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John </a:t>
            </a:r>
            <a:r>
              <a:rPr lang="en-US" altLang="en-US" sz="3200" dirty="0" smtClean="0"/>
              <a:t>Maynard Keynes</a:t>
            </a:r>
            <a:r>
              <a:rPr lang="en-US" altLang="en-US" sz="3200" dirty="0"/>
              <a:t>, and economist denounces the Treaty of Versailles and said the </a:t>
            </a:r>
            <a:r>
              <a:rPr lang="en-US" altLang="en-US" sz="3200" dirty="0" smtClean="0"/>
              <a:t>harshness </a:t>
            </a:r>
            <a:r>
              <a:rPr lang="en-US" altLang="en-US" sz="3200" dirty="0"/>
              <a:t>will lead to economic hardship in all </a:t>
            </a:r>
            <a:r>
              <a:rPr lang="en-US" altLang="en-US" sz="3200" dirty="0" smtClean="0"/>
              <a:t>countries...Germany must have the opportunity to prosper in the future (….was he right?!)</a:t>
            </a:r>
            <a:endParaRPr lang="en-US" altLang="en-US" sz="3200" dirty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2972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The Great Depression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Governments did not know how to respond</a:t>
            </a:r>
          </a:p>
          <a:p>
            <a:pPr>
              <a:buNone/>
            </a:pPr>
            <a:r>
              <a:rPr lang="en-US" sz="2800" dirty="0" smtClean="0"/>
              <a:t>The result :</a:t>
            </a:r>
          </a:p>
          <a:p>
            <a:pPr>
              <a:buNone/>
            </a:pPr>
            <a:r>
              <a:rPr lang="en-US" sz="2800" dirty="0" smtClean="0"/>
              <a:t>	1. More government involvement/regulation in the economy (businesses)</a:t>
            </a:r>
          </a:p>
          <a:p>
            <a:pPr>
              <a:buNone/>
            </a:pPr>
            <a:r>
              <a:rPr lang="en-US" sz="2800" dirty="0" smtClean="0"/>
              <a:t>	2. Communism became more popular (Marx had predicted a capitalist collapse and it seemed true)</a:t>
            </a:r>
          </a:p>
          <a:p>
            <a:pPr>
              <a:buNone/>
            </a:pPr>
            <a:r>
              <a:rPr lang="en-US" sz="2800" dirty="0" smtClean="0"/>
              <a:t>	3. Many people began to follow dictators that offered solutions (desperate people believe the biggest liar)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Democratic States After the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European nations had democratic governments and women could vote in most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Germany the democratic gov. was called the Weimar Republic</a:t>
            </a:r>
          </a:p>
          <a:p>
            <a:endParaRPr lang="en-US" dirty="0"/>
          </a:p>
        </p:txBody>
      </p:sp>
      <p:pic>
        <p:nvPicPr>
          <p:cNvPr id="5" name="Content Placeholder 4" descr="800px-Flag_of_Weimar_Republic_(defence_minister_1921)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7823"/>
            <a:ext cx="4038600" cy="2690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Problems with the Weimar Republic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1. No outstanding political leaders (Hindenburg was leader but could not work well with other government officials and political parties.</a:t>
            </a:r>
          </a:p>
          <a:p>
            <a:pPr>
              <a:buNone/>
            </a:pPr>
            <a:r>
              <a:rPr lang="en-US" dirty="0" smtClean="0"/>
              <a:t>	2. Serious economic problems</a:t>
            </a:r>
          </a:p>
          <a:p>
            <a:pPr>
              <a:buNone/>
            </a:pPr>
            <a:r>
              <a:rPr lang="en-US" dirty="0" smtClean="0"/>
              <a:t>	3. Inflation, loss of income, loss of savings drove the middle class to oppose the Weimar gov.</a:t>
            </a:r>
          </a:p>
          <a:p>
            <a:pPr>
              <a:buNone/>
            </a:pPr>
            <a:r>
              <a:rPr lang="en-US" dirty="0" smtClean="0"/>
              <a:t>	4. Fear pushed people to support extremist parties</a:t>
            </a:r>
            <a:endParaRPr lang="en-US" dirty="0"/>
          </a:p>
        </p:txBody>
      </p:sp>
      <p:pic>
        <p:nvPicPr>
          <p:cNvPr id="5" name="Content Placeholder 4" descr="Weirmar-Republic-currenc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1111"/>
            <a:ext cx="4038600" cy="3184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France During the Great Depression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France did not suffer as badly as other nations due to a balanced economy and dependence on agriculture</a:t>
            </a:r>
          </a:p>
          <a:p>
            <a:r>
              <a:rPr lang="en-US" dirty="0" smtClean="0"/>
              <a:t>A new political party the Popular Front fought for workers to collective bargaining</a:t>
            </a:r>
          </a:p>
          <a:p>
            <a:r>
              <a:rPr lang="en-US" dirty="0" smtClean="0"/>
              <a:t>This produced 40 hr. wk., 2 wk. paid vacation, and minimum wage</a:t>
            </a:r>
            <a:endParaRPr lang="en-US" dirty="0"/>
          </a:p>
        </p:txBody>
      </p:sp>
      <p:pic>
        <p:nvPicPr>
          <p:cNvPr id="5" name="Content Placeholder 4" descr="derny_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600200"/>
            <a:ext cx="24227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Britain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334000" cy="5638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Severely hurt- relied on foreign trade</a:t>
            </a:r>
          </a:p>
          <a:p>
            <a:pPr eaLnBrk="1" hangingPunct="1"/>
            <a:r>
              <a:rPr lang="en-US" dirty="0" smtClean="0"/>
              <a:t>1931 Coalition cabinet elected (National Govt.)</a:t>
            </a:r>
          </a:p>
          <a:p>
            <a:pPr lvl="1" eaLnBrk="1" hangingPunct="1"/>
            <a:r>
              <a:rPr lang="en-US" dirty="0" smtClean="0"/>
              <a:t>High protective tariff</a:t>
            </a:r>
          </a:p>
          <a:p>
            <a:pPr lvl="1" eaLnBrk="1" hangingPunct="1"/>
            <a:r>
              <a:rPr lang="en-US" dirty="0" smtClean="0"/>
              <a:t>Regulate currency</a:t>
            </a:r>
          </a:p>
          <a:p>
            <a:pPr lvl="1" eaLnBrk="1" hangingPunct="1"/>
            <a:r>
              <a:rPr lang="en-US" dirty="0" smtClean="0"/>
              <a:t>Increase taxes</a:t>
            </a:r>
          </a:p>
          <a:p>
            <a:pPr lvl="1" eaLnBrk="1" hangingPunct="1"/>
            <a:r>
              <a:rPr lang="en-US" dirty="0" smtClean="0"/>
              <a:t>Lower interest (production)</a:t>
            </a:r>
          </a:p>
          <a:p>
            <a:pPr lvl="1"/>
            <a:r>
              <a:rPr lang="en-US" dirty="0" smtClean="0"/>
              <a:t>Britain began putting people to work on public works projects (building highways and public buildings)</a:t>
            </a:r>
          </a:p>
        </p:txBody>
      </p:sp>
      <p:pic>
        <p:nvPicPr>
          <p:cNvPr id="4" name="Content Placeholder 4" descr="obama-defici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4038600" cy="305954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U.S. during the Great Depression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Franklin Delano Roosevelt (FDR) was the new U.S. president </a:t>
            </a:r>
          </a:p>
          <a:p>
            <a:r>
              <a:rPr lang="en-US" dirty="0" smtClean="0"/>
              <a:t>He proposed the NEW DEAL:</a:t>
            </a:r>
          </a:p>
          <a:p>
            <a:pPr>
              <a:buNone/>
            </a:pPr>
            <a:r>
              <a:rPr lang="en-US" dirty="0" smtClean="0"/>
              <a:t>	1. public works</a:t>
            </a:r>
          </a:p>
          <a:p>
            <a:pPr>
              <a:buNone/>
            </a:pPr>
            <a:r>
              <a:rPr lang="en-US" dirty="0" smtClean="0"/>
              <a:t>	2. Welfare system</a:t>
            </a:r>
          </a:p>
          <a:p>
            <a:pPr>
              <a:buNone/>
            </a:pPr>
            <a:r>
              <a:rPr lang="en-US" dirty="0" smtClean="0"/>
              <a:t>	3. Social Security Act</a:t>
            </a:r>
          </a:p>
          <a:p>
            <a:pPr>
              <a:buNone/>
            </a:pPr>
            <a:r>
              <a:rPr lang="en-US" dirty="0" smtClean="0"/>
              <a:t>	4. Unemployment insurance</a:t>
            </a:r>
          </a:p>
          <a:p>
            <a:pPr>
              <a:buNone/>
            </a:pPr>
            <a:endParaRPr lang="en-US" u="sng" dirty="0"/>
          </a:p>
        </p:txBody>
      </p:sp>
      <p:pic>
        <p:nvPicPr>
          <p:cNvPr id="5" name="Content Placeholder 4" descr="fd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0574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https://www.youtube.com/watch?v=h-7YCcZUXmw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Ruhr Valley, Hyperinflation, recovery (8 min)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https://www.youtube.com/watch?v=bPq33t6CT4U</a:t>
            </a:r>
            <a:endParaRPr lang="en-US" dirty="0" smtClean="0"/>
          </a:p>
          <a:p>
            <a:r>
              <a:rPr lang="en-US" dirty="0" smtClean="0"/>
              <a:t>How the US Stock Market crash affected Germany (6 min)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Uneasy Peace, Uncertain Security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Treaty of Versailles that ended WWI left many nations unhappy</a:t>
            </a:r>
          </a:p>
          <a:p>
            <a:pPr>
              <a:buNone/>
            </a:pPr>
            <a:r>
              <a:rPr lang="en-US" u="sng" dirty="0" smtClean="0"/>
              <a:t>Problems:</a:t>
            </a:r>
          </a:p>
          <a:p>
            <a:pPr>
              <a:buNone/>
            </a:pPr>
            <a:r>
              <a:rPr lang="en-US" dirty="0" smtClean="0"/>
              <a:t>	1. border disputes in Eastern Europe</a:t>
            </a:r>
          </a:p>
          <a:p>
            <a:pPr>
              <a:buNone/>
            </a:pPr>
            <a:r>
              <a:rPr lang="en-US" dirty="0" smtClean="0"/>
              <a:t>	2. League of nations not effective (no military force, and U.S. did not join)</a:t>
            </a:r>
            <a:endParaRPr lang="en-US" dirty="0"/>
          </a:p>
        </p:txBody>
      </p:sp>
      <p:pic>
        <p:nvPicPr>
          <p:cNvPr id="5" name="Content Placeholder 4" descr="treaty_of_versailles_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057400"/>
            <a:ext cx="3048000" cy="2992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Political Uncertainty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 France’s </a:t>
            </a:r>
            <a:r>
              <a:rPr lang="en-US" altLang="en-US" sz="2400" dirty="0"/>
              <a:t>aggression towards Germany made Britain and U.S.A. distant from agreeing to any alliance.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/>
              <a:t> France</a:t>
            </a:r>
            <a:r>
              <a:rPr lang="en-US" altLang="en-US" sz="2400" dirty="0"/>
              <a:t>, turned to the “Little Entente”; Czechoslovakia, Romania, and </a:t>
            </a:r>
            <a:r>
              <a:rPr lang="en-US" altLang="en-US" sz="2400" dirty="0" smtClean="0"/>
              <a:t>Yugoslavia to prevent restoration of Hapsburg monarchy in Hungary and future German aggression (this collapses in 1937 when Germany annexes Sudetenland in Czechoslovakia). </a:t>
            </a:r>
            <a:endParaRPr lang="en-US" altLang="en-US" sz="2400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724400" cy="345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733800" cy="26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Uneasy Peace, Uncertain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Effects of the Treaty on Germany</a:t>
            </a:r>
          </a:p>
          <a:p>
            <a:pPr>
              <a:buNone/>
            </a:pPr>
            <a:r>
              <a:rPr lang="en-US" dirty="0" smtClean="0"/>
              <a:t>	1. France demanded strict enforcement of the treaty</a:t>
            </a:r>
          </a:p>
          <a:p>
            <a:pPr>
              <a:buNone/>
            </a:pPr>
            <a:r>
              <a:rPr lang="en-US" dirty="0" smtClean="0"/>
              <a:t>	2. Determined Germany owes $33 Billion in war reparations</a:t>
            </a:r>
          </a:p>
          <a:p>
            <a:pPr>
              <a:buNone/>
            </a:pPr>
            <a:r>
              <a:rPr lang="en-US" dirty="0" smtClean="0"/>
              <a:t>	3. After one year Germany announced it could no longer pay</a:t>
            </a:r>
            <a:endParaRPr lang="en-US" dirty="0"/>
          </a:p>
        </p:txBody>
      </p:sp>
      <p:pic>
        <p:nvPicPr>
          <p:cNvPr id="5" name="Content Placeholder 4" descr="reparati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4038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Uneasy Peace, Uncertain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4. In response French troops occupy the Ruhr Valley with the intention of operating the mines and factories there as payment</a:t>
            </a:r>
          </a:p>
          <a:p>
            <a:pPr>
              <a:buNone/>
            </a:pPr>
            <a:r>
              <a:rPr lang="en-US" dirty="0" smtClean="0"/>
              <a:t>	5. German workers refused to work for the French and go on strike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Ruhr-20Overhaead-205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038600" cy="3809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Uneasy Peace, Uncertain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6. To pay the workers the German government began printing money </a:t>
            </a:r>
          </a:p>
          <a:p>
            <a:pPr>
              <a:buNone/>
            </a:pPr>
            <a:r>
              <a:rPr lang="en-US" dirty="0" smtClean="0"/>
              <a:t>	7. By doing this they devalued their money and created inflation (rise in prices)</a:t>
            </a:r>
          </a:p>
          <a:p>
            <a:pPr>
              <a:buNone/>
            </a:pPr>
            <a:r>
              <a:rPr lang="en-US" dirty="0" smtClean="0"/>
              <a:t>	8. With their currency virtually worthless workers took their pay home in wheelbarrows</a:t>
            </a:r>
            <a:endParaRPr lang="en-US" dirty="0"/>
          </a:p>
        </p:txBody>
      </p:sp>
      <p:pic>
        <p:nvPicPr>
          <p:cNvPr id="5" name="Content Placeholder 4" descr="survive-hyperinflation-happens-united-states-200X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057400"/>
            <a:ext cx="3657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Political Uncertainty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Germany printed billions of marks to pay off the reparations. . Severe inflation followed.  The German Mark was worthless.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962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Worthless German Money</a:t>
            </a:r>
            <a:endParaRPr lang="en-US" b="1" dirty="0"/>
          </a:p>
        </p:txBody>
      </p:sp>
      <p:pic>
        <p:nvPicPr>
          <p:cNvPr id="5" name="Content Placeholder 4" descr="inflation-7829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7174"/>
            <a:ext cx="4038600" cy="3272014"/>
          </a:xfrm>
        </p:spPr>
      </p:pic>
      <p:pic>
        <p:nvPicPr>
          <p:cNvPr id="6" name="Content Placeholder 5" descr="19_3-t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3037" y="2096294"/>
            <a:ext cx="2828925" cy="353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720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28 – The Search for Political Stability &amp; the Great Depression</vt:lpstr>
      <vt:lpstr>Political Uncertainty 1920-1930</vt:lpstr>
      <vt:lpstr>Uneasy Peace, Uncertain Security</vt:lpstr>
      <vt:lpstr>Political Uncertainty</vt:lpstr>
      <vt:lpstr>Uneasy Peace, Uncertain Security</vt:lpstr>
      <vt:lpstr>Uneasy Peace, Uncertain Security</vt:lpstr>
      <vt:lpstr>Uneasy Peace, Uncertain Security</vt:lpstr>
      <vt:lpstr>Political Uncertainty</vt:lpstr>
      <vt:lpstr>Worthless German Money</vt:lpstr>
      <vt:lpstr>Worthless German Money</vt:lpstr>
      <vt:lpstr>Worthless German Money</vt:lpstr>
      <vt:lpstr>U.S. Responds</vt:lpstr>
      <vt:lpstr>The Dawes Plan (1924)</vt:lpstr>
      <vt:lpstr>Treaty of Locarno</vt:lpstr>
      <vt:lpstr>The Great Depression</vt:lpstr>
      <vt:lpstr>The Great Depression</vt:lpstr>
      <vt:lpstr>Depression Spreads</vt:lpstr>
      <vt:lpstr>Slide 18</vt:lpstr>
      <vt:lpstr>The Great Depression</vt:lpstr>
      <vt:lpstr>The Great Depression</vt:lpstr>
      <vt:lpstr>Democratic States After the War</vt:lpstr>
      <vt:lpstr>Problems with the Weimar Republic</vt:lpstr>
      <vt:lpstr>France During the Great Depression</vt:lpstr>
      <vt:lpstr>Britain</vt:lpstr>
      <vt:lpstr>U.S. during the Great Depression</vt:lpstr>
      <vt:lpstr>Slide 26</vt:lpstr>
    </vt:vector>
  </TitlesOfParts>
  <Company>Fayette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Futile Search For Stability – 17-1</dc:title>
  <dc:creator>cmirzaian</dc:creator>
  <cp:lastModifiedBy>sbehler</cp:lastModifiedBy>
  <cp:revision>101</cp:revision>
  <dcterms:created xsi:type="dcterms:W3CDTF">2011-03-08T16:55:35Z</dcterms:created>
  <dcterms:modified xsi:type="dcterms:W3CDTF">2015-03-13T17:34:25Z</dcterms:modified>
</cp:coreProperties>
</file>