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586E8-AF31-4AE9-A5EA-514B4E33E91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8C2DF-956E-426F-82EF-2BCA3268E3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B7D0F-5EED-4CFA-B846-522F536B338A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7EB2D-B6DF-4B04-AD76-2474D6D73B56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3756F9-AE68-4149-A551-24BC865EFBCA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D3B79-FE11-44B9-9F03-A08E686EE5A5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33DC9-086E-48E3-9FA3-6E879FB41FE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7BD28-2EB5-480F-B224-5C9C37A7B6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smtClean="0"/>
              <a:t>Evolution of the Italian Renaissance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Intellectual Hallmarks of the Renaissance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>
            <a:endCxn id="15368" idx="2"/>
          </p:cNvCxnSpPr>
          <p:nvPr/>
        </p:nvCxnSpPr>
        <p:spPr>
          <a:xfrm rot="5400000" flipH="1" flipV="1">
            <a:off x="13494" y="2794794"/>
            <a:ext cx="2982912" cy="255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5368" idx="2"/>
          </p:cNvCxnSpPr>
          <p:nvPr/>
        </p:nvCxnSpPr>
        <p:spPr>
          <a:xfrm rot="16200000" flipH="1">
            <a:off x="2870994" y="2489994"/>
            <a:ext cx="2373312" cy="255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5257800" y="2286000"/>
            <a:ext cx="2743200" cy="2590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65" name="TextBox 12"/>
          <p:cNvSpPr txBox="1">
            <a:spLocks noChangeArrowheads="1"/>
          </p:cNvSpPr>
          <p:nvPr/>
        </p:nvSpPr>
        <p:spPr bwMode="auto">
          <a:xfrm rot="-2980634">
            <a:off x="308769" y="3618706"/>
            <a:ext cx="207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Greek and Roman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" y="533400"/>
            <a:ext cx="74049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Renaissance Timeline</a:t>
            </a:r>
          </a:p>
        </p:txBody>
      </p:sp>
      <p:sp>
        <p:nvSpPr>
          <p:cNvPr id="15367" name="TextBox 14"/>
          <p:cNvSpPr txBox="1">
            <a:spLocks noChangeArrowheads="1"/>
          </p:cNvSpPr>
          <p:nvPr/>
        </p:nvSpPr>
        <p:spPr bwMode="auto">
          <a:xfrm rot="2565046">
            <a:off x="3551238" y="3287713"/>
            <a:ext cx="1441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Middle Ages</a:t>
            </a:r>
          </a:p>
        </p:txBody>
      </p:sp>
      <p:sp>
        <p:nvSpPr>
          <p:cNvPr id="15368" name="TextBox 15"/>
          <p:cNvSpPr txBox="1">
            <a:spLocks noChangeArrowheads="1"/>
          </p:cNvSpPr>
          <p:nvPr/>
        </p:nvSpPr>
        <p:spPr bwMode="auto">
          <a:xfrm>
            <a:off x="2286000" y="2209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500 AD</a:t>
            </a:r>
          </a:p>
        </p:txBody>
      </p:sp>
      <p:sp>
        <p:nvSpPr>
          <p:cNvPr id="15369" name="TextBox 16"/>
          <p:cNvSpPr txBox="1">
            <a:spLocks noChangeArrowheads="1"/>
          </p:cNvSpPr>
          <p:nvPr/>
        </p:nvSpPr>
        <p:spPr bwMode="auto">
          <a:xfrm>
            <a:off x="4724400" y="5181600"/>
            <a:ext cx="1287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1350-1450</a:t>
            </a:r>
          </a:p>
        </p:txBody>
      </p:sp>
      <p:sp>
        <p:nvSpPr>
          <p:cNvPr id="15370" name="TextBox 17"/>
          <p:cNvSpPr txBox="1">
            <a:spLocks noChangeArrowheads="1"/>
          </p:cNvSpPr>
          <p:nvPr/>
        </p:nvSpPr>
        <p:spPr bwMode="auto">
          <a:xfrm rot="-2823212">
            <a:off x="5607844" y="3240882"/>
            <a:ext cx="1519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Renaissance</a:t>
            </a:r>
          </a:p>
        </p:txBody>
      </p:sp>
      <p:sp>
        <p:nvSpPr>
          <p:cNvPr id="15371" name="TextBox 22"/>
          <p:cNvSpPr txBox="1">
            <a:spLocks noChangeArrowheads="1"/>
          </p:cNvSpPr>
          <p:nvPr/>
        </p:nvSpPr>
        <p:spPr bwMode="auto">
          <a:xfrm rot="-3018489">
            <a:off x="124619" y="4507707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Increase in knowledge and culture</a:t>
            </a:r>
          </a:p>
        </p:txBody>
      </p:sp>
      <p:sp>
        <p:nvSpPr>
          <p:cNvPr id="15372" name="TextBox 25"/>
          <p:cNvSpPr txBox="1">
            <a:spLocks noChangeArrowheads="1"/>
          </p:cNvSpPr>
          <p:nvPr/>
        </p:nvSpPr>
        <p:spPr bwMode="auto">
          <a:xfrm rot="2571517">
            <a:off x="2049463" y="3911600"/>
            <a:ext cx="359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Loss of knowledge</a:t>
            </a:r>
          </a:p>
          <a:p>
            <a:r>
              <a:rPr lang="en-US"/>
              <a:t> and culture (due to wars,</a:t>
            </a:r>
          </a:p>
          <a:p>
            <a:r>
              <a:rPr lang="en-US"/>
              <a:t> famine, and disease</a:t>
            </a:r>
          </a:p>
        </p:txBody>
      </p:sp>
      <p:sp>
        <p:nvSpPr>
          <p:cNvPr id="15373" name="TextBox 26"/>
          <p:cNvSpPr txBox="1">
            <a:spLocks noChangeArrowheads="1"/>
          </p:cNvSpPr>
          <p:nvPr/>
        </p:nvSpPr>
        <p:spPr bwMode="auto">
          <a:xfrm rot="-2758530">
            <a:off x="5591175" y="3367088"/>
            <a:ext cx="2878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Rediscovery of knowledge</a:t>
            </a:r>
          </a:p>
          <a:p>
            <a:r>
              <a:rPr lang="en-US"/>
              <a:t> and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2588"/>
            <a:ext cx="8077200" cy="914400"/>
          </a:xfrm>
        </p:spPr>
        <p:txBody>
          <a:bodyPr/>
          <a:lstStyle/>
          <a:p>
            <a:r>
              <a:rPr lang="en-US" altLang="en-US" sz="5400" smtClean="0"/>
              <a:t>Recovery of Classics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410200"/>
          </a:xfrm>
        </p:spPr>
        <p:txBody>
          <a:bodyPr/>
          <a:lstStyle/>
          <a:p>
            <a:pPr>
              <a:defRPr/>
            </a:pPr>
            <a:r>
              <a:rPr lang="en-US" sz="3600" u="sng" dirty="0">
                <a:latin typeface="+mj-lt"/>
              </a:rPr>
              <a:t>Humanities</a:t>
            </a:r>
            <a:r>
              <a:rPr lang="en-US" sz="3600" dirty="0">
                <a:latin typeface="+mj-lt"/>
              </a:rPr>
              <a:t>- subjects concerned with culture and humankind</a:t>
            </a:r>
          </a:p>
          <a:p>
            <a:pPr lvl="1">
              <a:defRPr/>
            </a:pPr>
            <a:r>
              <a:rPr lang="en-US" sz="3200" dirty="0">
                <a:latin typeface="+mj-lt"/>
              </a:rPr>
              <a:t>Interest in Greek and Roman Civ.</a:t>
            </a:r>
          </a:p>
          <a:p>
            <a:pPr>
              <a:defRPr/>
            </a:pPr>
            <a:r>
              <a:rPr lang="en-US" sz="3600" dirty="0">
                <a:latin typeface="+mj-lt"/>
              </a:rPr>
              <a:t>Secularism</a:t>
            </a:r>
            <a:r>
              <a:rPr lang="en-US" sz="3600" dirty="0" smtClean="0">
                <a:latin typeface="+mj-lt"/>
              </a:rPr>
              <a:t>, science</a:t>
            </a:r>
            <a:r>
              <a:rPr lang="en-US" sz="3600" dirty="0">
                <a:latin typeface="+mj-lt"/>
              </a:rPr>
              <a:t>, rationality and individualism</a:t>
            </a:r>
          </a:p>
          <a:p>
            <a:pPr>
              <a:defRPr/>
            </a:pPr>
            <a:r>
              <a:rPr lang="en-US" sz="3600" dirty="0">
                <a:latin typeface="+mj-lt"/>
              </a:rPr>
              <a:t>People imitated language, customs, ways of Classical Civilization</a:t>
            </a:r>
          </a:p>
          <a:p>
            <a:pPr lvl="1">
              <a:defRPr/>
            </a:pP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098550"/>
          </a:xfrm>
        </p:spPr>
        <p:txBody>
          <a:bodyPr/>
          <a:lstStyle/>
          <a:p>
            <a:r>
              <a:rPr lang="en-US" altLang="en-US" sz="6000" smtClean="0"/>
              <a:t>Humanism</a:t>
            </a:r>
            <a:r>
              <a:rPr lang="en-US" altLang="en-US" sz="6600" smtClean="0"/>
              <a:t> 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486400"/>
          </a:xfrm>
        </p:spPr>
        <p:txBody>
          <a:bodyPr/>
          <a:lstStyle/>
          <a:p>
            <a:r>
              <a:rPr lang="en-US" altLang="en-US" smtClean="0"/>
              <a:t>Study of Latin and Greek Classics and ancient Church fathers </a:t>
            </a:r>
          </a:p>
          <a:p>
            <a:pPr lvl="1"/>
            <a:r>
              <a:rPr lang="en-US" altLang="en-US" sz="3200" smtClean="0"/>
              <a:t>for sake of learning</a:t>
            </a:r>
          </a:p>
          <a:p>
            <a:pPr lvl="1"/>
            <a:r>
              <a:rPr lang="en-US" altLang="en-US" sz="3200" smtClean="0"/>
              <a:t>hopes for rebirth of ancient norms, values</a:t>
            </a:r>
          </a:p>
          <a:p>
            <a:r>
              <a:rPr lang="en-US" altLang="en-US" smtClean="0"/>
              <a:t>Liberal Arts- grammar, rhetoric, history, politics, moral philosophy</a:t>
            </a:r>
          </a:p>
          <a:p>
            <a:pPr lvl="1"/>
            <a:r>
              <a:rPr lang="en-US" altLang="en-US" sz="3200" smtClean="0"/>
              <a:t>celebrate humankind and life of virtue</a:t>
            </a:r>
          </a:p>
          <a:p>
            <a:pPr lvl="1"/>
            <a:r>
              <a:rPr lang="en-US" altLang="en-US" sz="3200" u="sng" smtClean="0"/>
              <a:t>Secularism</a:t>
            </a:r>
            <a:r>
              <a:rPr lang="en-US" altLang="en-US" sz="3200" smtClean="0"/>
              <a:t>- absence of religion, earthly subjects</a:t>
            </a:r>
          </a:p>
          <a:p>
            <a:pPr lvl="1"/>
            <a:endParaRPr lang="en-US" altLang="en-US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/>
              <a:t>Humanism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04800" y="1905000"/>
            <a:ext cx="84582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n-US" sz="3200"/>
              <a:t> New view of human beings emerged as people started to emphasize individual ability.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“Men can do all things if they will”                     </a:t>
            </a:r>
          </a:p>
          <a:p>
            <a:pPr eaLnBrk="1" hangingPunct="1"/>
            <a:r>
              <a:rPr lang="en-US" sz="3200"/>
              <a:t>– ~Leon Bottista Alberti ~ 15</a:t>
            </a:r>
            <a:r>
              <a:rPr lang="en-US" sz="3200" baseline="30000"/>
              <a:t>th</a:t>
            </a:r>
            <a:r>
              <a:rPr lang="en-US" sz="3200"/>
              <a:t> Century Italian</a:t>
            </a:r>
          </a:p>
          <a:p>
            <a:pPr eaLnBrk="1" hangingPunct="1"/>
            <a:endParaRPr lang="en-US" sz="3200"/>
          </a:p>
          <a:p>
            <a:pPr eaLnBrk="1" hangingPunct="1">
              <a:buFont typeface="Arial" charset="0"/>
              <a:buChar char="•"/>
            </a:pPr>
            <a:r>
              <a:rPr lang="en-US" sz="3200"/>
              <a:t> Valued well rounded individuals who were capable of achievement in many areas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50838"/>
            <a:ext cx="8534400" cy="823912"/>
          </a:xfrm>
        </p:spPr>
        <p:txBody>
          <a:bodyPr/>
          <a:lstStyle/>
          <a:p>
            <a:r>
              <a:rPr lang="en-US" altLang="en-US" sz="4800" smtClean="0"/>
              <a:t>Interest in Earthly Life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1910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b="1" smtClean="0"/>
              <a:t>Middle Ages</a:t>
            </a:r>
          </a:p>
          <a:p>
            <a:pPr>
              <a:lnSpc>
                <a:spcPct val="90000"/>
              </a:lnSpc>
            </a:pPr>
            <a:r>
              <a:rPr lang="en-US" altLang="en-US" sz="3600" smtClean="0"/>
              <a:t>Ancient writers used to back Church teaching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600" smtClean="0"/>
          </a:p>
          <a:p>
            <a:pPr>
              <a:lnSpc>
                <a:spcPct val="90000"/>
              </a:lnSpc>
            </a:pPr>
            <a:r>
              <a:rPr lang="en-US" altLang="en-US" sz="3600" smtClean="0"/>
              <a:t>Life was preparation for afterlife</a:t>
            </a:r>
          </a:p>
        </p:txBody>
      </p:sp>
      <p:sp>
        <p:nvSpPr>
          <p:cNvPr id="1946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4958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b="1" smtClean="0"/>
              <a:t>Renaissance</a:t>
            </a:r>
          </a:p>
          <a:p>
            <a:pPr>
              <a:lnSpc>
                <a:spcPct val="90000"/>
              </a:lnSpc>
            </a:pPr>
            <a:r>
              <a:rPr lang="en-US" altLang="en-US" sz="3600" smtClean="0"/>
              <a:t>Tried to understand ancient civilization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600" smtClean="0"/>
          </a:p>
          <a:p>
            <a:pPr>
              <a:lnSpc>
                <a:spcPct val="90000"/>
              </a:lnSpc>
            </a:pPr>
            <a:r>
              <a:rPr lang="en-US" altLang="en-US" sz="3600" smtClean="0"/>
              <a:t>Live life as fully as possible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8788"/>
            <a:ext cx="7772400" cy="914400"/>
          </a:xfrm>
        </p:spPr>
        <p:txBody>
          <a:bodyPr/>
          <a:lstStyle/>
          <a:p>
            <a:r>
              <a:rPr lang="en-US" altLang="en-US" sz="5400" smtClean="0"/>
              <a:t>Role of Men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smtClean="0"/>
              <a:t>According to </a:t>
            </a:r>
            <a:r>
              <a:rPr lang="en-US" altLang="en-US" sz="3600" b="1" smtClean="0"/>
              <a:t>Castiglione </a:t>
            </a:r>
            <a:r>
              <a:rPr lang="en-US" altLang="en-US" sz="3600" smtClean="0"/>
              <a:t>(</a:t>
            </a:r>
            <a:r>
              <a:rPr lang="en-US" altLang="en-US" sz="3600" i="1" smtClean="0"/>
              <a:t>The Courtier</a:t>
            </a:r>
            <a:r>
              <a:rPr lang="en-US" altLang="en-US" sz="3600" smtClean="0"/>
              <a:t>)</a:t>
            </a:r>
          </a:p>
          <a:p>
            <a:pPr>
              <a:buFontTx/>
              <a:buNone/>
            </a:pPr>
            <a:r>
              <a:rPr lang="en-US" altLang="en-US" sz="3600" smtClean="0"/>
              <a:t>Should be:</a:t>
            </a:r>
          </a:p>
          <a:p>
            <a:r>
              <a:rPr lang="en-US" altLang="en-US" sz="3600" smtClean="0"/>
              <a:t>Educated in Greek, Roman</a:t>
            </a:r>
          </a:p>
          <a:p>
            <a:r>
              <a:rPr lang="en-US" altLang="en-US" sz="3600" smtClean="0"/>
              <a:t>Charming, polite, witty</a:t>
            </a:r>
          </a:p>
          <a:p>
            <a:r>
              <a:rPr lang="en-US" altLang="en-US" sz="3600" smtClean="0"/>
              <a:t>Dance, write poetry, play music</a:t>
            </a:r>
          </a:p>
          <a:p>
            <a:r>
              <a:rPr lang="en-US" altLang="en-US" sz="3600" smtClean="0"/>
              <a:t>Strong but graceful</a:t>
            </a:r>
          </a:p>
          <a:p>
            <a:r>
              <a:rPr lang="en-US" altLang="en-US" sz="3600" smtClean="0"/>
              <a:t>Rider, wrestler, swordsmen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2588"/>
            <a:ext cx="7772400" cy="914400"/>
          </a:xfrm>
        </p:spPr>
        <p:txBody>
          <a:bodyPr/>
          <a:lstStyle/>
          <a:p>
            <a:r>
              <a:rPr lang="en-US" altLang="en-US" sz="5400" smtClean="0"/>
              <a:t>Role of Women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5105400"/>
          </a:xfrm>
        </p:spPr>
        <p:txBody>
          <a:bodyPr/>
          <a:lstStyle/>
          <a:p>
            <a:r>
              <a:rPr lang="en-US" altLang="en-US" sz="3600" smtClean="0"/>
              <a:t>More opportunities for equality and advancement existed for women in Middle Ages</a:t>
            </a:r>
          </a:p>
          <a:p>
            <a:r>
              <a:rPr lang="en-US" altLang="en-US" sz="3600" smtClean="0"/>
              <a:t>Education and talent was to be used in the </a:t>
            </a:r>
            <a:r>
              <a:rPr lang="en-US" altLang="en-US" sz="3600" i="1" smtClean="0"/>
              <a:t>home, </a:t>
            </a:r>
            <a:r>
              <a:rPr lang="en-US" altLang="en-US" sz="3600" smtClean="0"/>
              <a:t>or as inspiration for men</a:t>
            </a:r>
            <a:endParaRPr lang="en-US" altLang="en-US" sz="3600" i="1" smtClean="0"/>
          </a:p>
          <a:p>
            <a:r>
              <a:rPr lang="en-US" altLang="en-US" sz="3600" smtClean="0"/>
              <a:t>Little opportunity in economic, social, and political life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 sz="5400" smtClean="0"/>
              <a:t>Role of Women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smtClean="0"/>
              <a:t>According to</a:t>
            </a:r>
            <a:r>
              <a:rPr lang="en-US" altLang="en-US" sz="3600" b="1" smtClean="0"/>
              <a:t> Castiglione, </a:t>
            </a:r>
            <a:r>
              <a:rPr lang="en-US" altLang="en-US" sz="3600" smtClean="0"/>
              <a:t>should be:</a:t>
            </a:r>
          </a:p>
          <a:p>
            <a:r>
              <a:rPr lang="en-US" altLang="en-US" sz="3600" smtClean="0"/>
              <a:t>Upper-class educated like men</a:t>
            </a:r>
          </a:p>
          <a:p>
            <a:r>
              <a:rPr lang="en-US" altLang="en-US" sz="3600" smtClean="0"/>
              <a:t>Educated in the Classics</a:t>
            </a:r>
          </a:p>
          <a:p>
            <a:r>
              <a:rPr lang="en-US" altLang="en-US" sz="3600" smtClean="0"/>
              <a:t>Paint, play music, dance</a:t>
            </a:r>
          </a:p>
          <a:p>
            <a:r>
              <a:rPr lang="en-US" altLang="en-US" sz="3600" smtClean="0"/>
              <a:t>Not to seek fame as men can</a:t>
            </a:r>
          </a:p>
          <a:p>
            <a:r>
              <a:rPr lang="en-US" altLang="en-US" sz="3600" smtClean="0"/>
              <a:t>Inspire poetry not write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098550"/>
          </a:xfrm>
        </p:spPr>
        <p:txBody>
          <a:bodyPr/>
          <a:lstStyle/>
          <a:p>
            <a:pPr algn="r"/>
            <a:r>
              <a:rPr lang="en-US" altLang="en-US" sz="6600" smtClean="0"/>
              <a:t>Petrarch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1447800"/>
            <a:ext cx="464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Pioneer of early humanism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Italian born poet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Led early development of Renaissance humanism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Encouraged study of Roman philosophy and literature</a:t>
            </a:r>
          </a:p>
        </p:txBody>
      </p:sp>
      <p:pic>
        <p:nvPicPr>
          <p:cNvPr id="23556" name="Picture 2" descr="C:\WINDOWS\Desktop\petrar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354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5400" b="1" smtClean="0"/>
              <a:t>Evolution of the Italian Renaissance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057400"/>
            <a:ext cx="6400800" cy="1524000"/>
          </a:xfrm>
        </p:spPr>
        <p:txBody>
          <a:bodyPr/>
          <a:lstStyle/>
          <a:p>
            <a:pPr eaLnBrk="1" hangingPunct="1"/>
            <a:r>
              <a:rPr lang="en-US" altLang="en-US" smtClean="0"/>
              <a:t>1300-1600</a:t>
            </a:r>
          </a:p>
        </p:txBody>
      </p:sp>
      <p:pic>
        <p:nvPicPr>
          <p:cNvPr id="5124" name="Picture 4" descr="Italian Stat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743200"/>
            <a:ext cx="3749675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Europe Map of 15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84475"/>
            <a:ext cx="4419600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772400" cy="1006475"/>
          </a:xfrm>
        </p:spPr>
        <p:txBody>
          <a:bodyPr/>
          <a:lstStyle/>
          <a:p>
            <a:r>
              <a:rPr lang="en-US" altLang="en-US" sz="6000" smtClean="0"/>
              <a:t>Writers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5257800"/>
          </a:xfrm>
        </p:spPr>
        <p:txBody>
          <a:bodyPr>
            <a:normAutofit lnSpcReduction="10000"/>
          </a:bodyPr>
          <a:lstStyle/>
          <a:p>
            <a:r>
              <a:rPr lang="en-US" altLang="en-US" sz="3600" smtClean="0"/>
              <a:t>Petrarch- Classical and Christian values= uneasy coexistence</a:t>
            </a:r>
          </a:p>
          <a:p>
            <a:pPr lvl="1"/>
            <a:r>
              <a:rPr lang="en-US" altLang="en-US" sz="3200" i="1" smtClean="0"/>
              <a:t>Letters to the Ancient Dead</a:t>
            </a:r>
            <a:endParaRPr lang="en-US" altLang="en-US" sz="3200" smtClean="0"/>
          </a:p>
          <a:p>
            <a:r>
              <a:rPr lang="en-US" altLang="en-US" sz="3600" smtClean="0"/>
              <a:t>Boccaccio- social commentary</a:t>
            </a:r>
          </a:p>
          <a:p>
            <a:pPr lvl="1"/>
            <a:r>
              <a:rPr lang="en-US" altLang="en-US" sz="3200" i="1" smtClean="0"/>
              <a:t>Decameron</a:t>
            </a:r>
          </a:p>
          <a:p>
            <a:r>
              <a:rPr lang="en-US" altLang="en-US" sz="3600" smtClean="0"/>
              <a:t>Dante- VERNACULAR</a:t>
            </a:r>
          </a:p>
          <a:p>
            <a:pPr lvl="1">
              <a:buFontTx/>
              <a:buChar char="-"/>
            </a:pPr>
            <a:r>
              <a:rPr lang="en-US" altLang="en-US" sz="3200" i="1" smtClean="0"/>
              <a:t>Divine Comedy</a:t>
            </a:r>
            <a:r>
              <a:rPr lang="en-US" altLang="en-US" sz="3200" smtClean="0"/>
              <a:t> </a:t>
            </a:r>
          </a:p>
          <a:p>
            <a:r>
              <a:rPr lang="en-US" altLang="en-US" sz="3600" smtClean="0"/>
              <a:t>Castiglione – </a:t>
            </a:r>
            <a:r>
              <a:rPr lang="en-US" altLang="en-US" sz="3600" i="1" smtClean="0"/>
              <a:t>Book the Courtier </a:t>
            </a:r>
            <a:r>
              <a:rPr lang="en-US" altLang="en-US" sz="3600" smtClean="0"/>
              <a:t>– social roles of men and women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/>
              <a:t>Historical Thinking Skills: Historical Argumentation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457200" y="2133600"/>
            <a:ext cx="8458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Historical thinking involves the ability to define and frame a question about the past and to address that question through the construction of an argument.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Italian States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The civilization of the Italian Renaissance was urban, centered on towns that had become prosperous from manufacturing, trade, and banking.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Italians had acquired considerable wealth, and some of this wealth was used to support writers, scholars, and artists.</a:t>
            </a:r>
            <a:r>
              <a:rPr lang="en-US" altLang="en-US" sz="28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1143000"/>
          </a:xfrm>
        </p:spPr>
        <p:txBody>
          <a:bodyPr/>
          <a:lstStyle/>
          <a:p>
            <a:pPr algn="l"/>
            <a:r>
              <a:rPr lang="en-US" smtClean="0"/>
              <a:t>Communes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95525" y="1219200"/>
            <a:ext cx="89484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/>
              <a:t>Communes</a:t>
            </a:r>
            <a:r>
              <a:rPr lang="en-US" sz="2800" dirty="0"/>
              <a:t> – sworn associations of free men seeking </a:t>
            </a:r>
          </a:p>
          <a:p>
            <a:r>
              <a:rPr lang="en-US" sz="2800" dirty="0"/>
              <a:t>Complete economic and political independence from nobles</a:t>
            </a:r>
          </a:p>
          <a:p>
            <a:endParaRPr lang="en-US" sz="2800" dirty="0"/>
          </a:p>
          <a:p>
            <a:r>
              <a:rPr lang="en-US" sz="2800" dirty="0"/>
              <a:t>-Maintained the cities (trade, taxes, police)</a:t>
            </a:r>
          </a:p>
          <a:p>
            <a:endParaRPr lang="en-US" sz="2800" dirty="0"/>
          </a:p>
          <a:p>
            <a:r>
              <a:rPr lang="en-US" sz="2800" dirty="0"/>
              <a:t>-Created a new social class (“urban nobility”) from </a:t>
            </a:r>
          </a:p>
          <a:p>
            <a:r>
              <a:rPr lang="en-US" sz="2800" dirty="0"/>
              <a:t>strategic marriages</a:t>
            </a:r>
          </a:p>
          <a:p>
            <a:endParaRPr lang="en-US" sz="2800" dirty="0"/>
          </a:p>
          <a:p>
            <a:r>
              <a:rPr lang="en-US" sz="2800" dirty="0"/>
              <a:t>-Owning property = wealth and qualification to hold office</a:t>
            </a:r>
          </a:p>
          <a:p>
            <a:endParaRPr lang="en-US" sz="2800" dirty="0"/>
          </a:p>
          <a:p>
            <a:r>
              <a:rPr lang="en-US" sz="2800" dirty="0"/>
              <a:t>-</a:t>
            </a:r>
            <a:r>
              <a:rPr lang="en-US" sz="2800" i="1" dirty="0" err="1"/>
              <a:t>Popolo</a:t>
            </a:r>
            <a:r>
              <a:rPr lang="en-US" sz="2800" i="1" dirty="0"/>
              <a:t> – </a:t>
            </a:r>
            <a:r>
              <a:rPr lang="en-US" sz="2800" dirty="0"/>
              <a:t>rebellious organized class who were heavily taxed</a:t>
            </a:r>
          </a:p>
          <a:p>
            <a:r>
              <a:rPr lang="en-US" sz="2800" dirty="0"/>
              <a:t>and did not fit the criteria to hold office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/>
              <a:t>Attempts at Republics (representative gov)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52400" y="1748909"/>
            <a:ext cx="8991600" cy="460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500" dirty="0"/>
              <a:t>Ultimately set up as a result of campaigns by the </a:t>
            </a:r>
            <a:r>
              <a:rPr lang="en-US" sz="2500" dirty="0" err="1"/>
              <a:t>popolo</a:t>
            </a:r>
            <a:r>
              <a:rPr lang="en-US" sz="2500" dirty="0"/>
              <a:t> but </a:t>
            </a:r>
          </a:p>
          <a:p>
            <a:r>
              <a:rPr lang="en-US" sz="2500" dirty="0"/>
              <a:t>still excluded them</a:t>
            </a:r>
          </a:p>
          <a:p>
            <a:endParaRPr lang="en-US" sz="2500" dirty="0"/>
          </a:p>
          <a:p>
            <a:r>
              <a:rPr lang="en-US" sz="2500" dirty="0"/>
              <a:t>-Because of the failure of these governments, eventually </a:t>
            </a:r>
            <a:r>
              <a:rPr lang="en-US" sz="2500" i="1" dirty="0"/>
              <a:t>signori</a:t>
            </a:r>
            <a:r>
              <a:rPr lang="en-US" sz="2500" dirty="0"/>
              <a:t>, </a:t>
            </a:r>
          </a:p>
          <a:p>
            <a:r>
              <a:rPr lang="en-US" sz="2500" dirty="0"/>
              <a:t>(dictators?) or </a:t>
            </a:r>
            <a:r>
              <a:rPr lang="en-US" sz="2500" i="1" dirty="0"/>
              <a:t>oligarchies</a:t>
            </a:r>
            <a:r>
              <a:rPr lang="en-US" sz="2500" dirty="0"/>
              <a:t> were established</a:t>
            </a:r>
          </a:p>
          <a:p>
            <a:endParaRPr lang="en-US" sz="2500" dirty="0"/>
          </a:p>
          <a:p>
            <a:r>
              <a:rPr lang="en-US" sz="2500" dirty="0"/>
              <a:t>-Oligarchies gave the illusion that they were governed by a </a:t>
            </a:r>
          </a:p>
          <a:p>
            <a:r>
              <a:rPr lang="en-US" sz="2500" dirty="0"/>
              <a:t>Constitution but ultimately it was just for show</a:t>
            </a:r>
          </a:p>
          <a:p>
            <a:endParaRPr lang="en-US" sz="2500" dirty="0"/>
          </a:p>
          <a:p>
            <a:r>
              <a:rPr lang="en-US" sz="2500" dirty="0"/>
              <a:t>-Decisions were made at the </a:t>
            </a:r>
            <a:r>
              <a:rPr lang="en-US" sz="2500" i="1" dirty="0"/>
              <a:t>princely courts </a:t>
            </a:r>
            <a:r>
              <a:rPr lang="en-US" sz="2500" dirty="0"/>
              <a:t>where the rulers </a:t>
            </a:r>
          </a:p>
          <a:p>
            <a:r>
              <a:rPr lang="en-US" sz="2500" dirty="0"/>
              <a:t>Used the space also to show off their wealth and power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pPr algn="l"/>
            <a:r>
              <a:rPr lang="en-US" smtClean="0"/>
              <a:t>“Balance of Power” 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04800" y="1219200"/>
            <a:ext cx="86868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</a:t>
            </a:r>
            <a:r>
              <a:rPr lang="en-US" sz="2800"/>
              <a:t>Italy became an area of city-states which hindered unification. Also disabled them from unifying against common enemies, such as France.</a:t>
            </a:r>
          </a:p>
          <a:p>
            <a:pPr>
              <a:buFont typeface="Arial" charset="0"/>
              <a:buChar char="•"/>
            </a:pPr>
            <a:endParaRPr lang="en-US" sz="2800"/>
          </a:p>
          <a:p>
            <a:pPr>
              <a:buFont typeface="Arial" charset="0"/>
              <a:buChar char="•"/>
            </a:pPr>
            <a:r>
              <a:rPr lang="en-US" sz="2800"/>
              <a:t> When one state became a threat (started to become </a:t>
            </a:r>
            <a:r>
              <a:rPr lang="en-US" sz="2800" i="1"/>
              <a:t>too</a:t>
            </a:r>
            <a:r>
              <a:rPr lang="en-US" sz="2800"/>
              <a:t> powerful) the others combined forces to keep it down (shifting alliances)</a:t>
            </a:r>
          </a:p>
          <a:p>
            <a:pPr>
              <a:buFont typeface="Wingdings" pitchFamily="2" charset="2"/>
              <a:buChar char="à"/>
            </a:pPr>
            <a:r>
              <a:rPr lang="en-US" sz="2800">
                <a:sym typeface="Wingdings" pitchFamily="2" charset="2"/>
              </a:rPr>
              <a:t>Venice v. Milan example</a:t>
            </a:r>
          </a:p>
          <a:p>
            <a:pPr>
              <a:buFont typeface="Wingdings" pitchFamily="2" charset="2"/>
              <a:buChar char="à"/>
            </a:pPr>
            <a:endParaRPr lang="en-US" sz="2800">
              <a:sym typeface="Wingdings" pitchFamily="2" charset="2"/>
            </a:endParaRPr>
          </a:p>
          <a:p>
            <a:pPr>
              <a:buFont typeface="Arial" charset="0"/>
              <a:buChar char="•"/>
            </a:pPr>
            <a:r>
              <a:rPr lang="en-US" sz="2800">
                <a:sym typeface="Wingdings" pitchFamily="2" charset="2"/>
              </a:rPr>
              <a:t> Modern diplomatic systems: embassies and ambassadors</a:t>
            </a:r>
          </a:p>
          <a:p>
            <a:pPr>
              <a:buFont typeface="Arial" charset="0"/>
              <a:buChar char="•"/>
            </a:pPr>
            <a:endParaRPr lang="en-US">
              <a:sym typeface="Wingdings" pitchFamily="2" charset="2"/>
            </a:endParaRP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Primary Italian States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48768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Florence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/>
              <a:t>Oligarchy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/>
              <a:t>Medici family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/>
              <a:t>Savonarola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Milan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 - Oligarchy – Sforza family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Venice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/>
              <a:t>Oligarchy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/>
              <a:t>Monopoly on spice and luxury trade</a:t>
            </a:r>
            <a:endParaRPr lang="en-US" altLang="en-US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990600"/>
            <a:ext cx="4038600" cy="5334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Papal States</a:t>
            </a:r>
          </a:p>
          <a:p>
            <a:pPr lvl="1" eaLnBrk="1" hangingPunct="1"/>
            <a:r>
              <a:rPr lang="en-US" altLang="en-US" sz="2800" smtClean="0"/>
              <a:t>Popes &amp; Borgia family</a:t>
            </a:r>
          </a:p>
          <a:p>
            <a:pPr lvl="2" eaLnBrk="1" hangingPunct="1">
              <a:buFontTx/>
              <a:buNone/>
            </a:pPr>
            <a:endParaRPr lang="en-US" altLang="en-US" sz="2800" smtClean="0"/>
          </a:p>
          <a:p>
            <a:pPr lvl="1" eaLnBrk="1" hangingPunct="1">
              <a:buFont typeface="Arial" charset="0"/>
              <a:buChar char="•"/>
            </a:pPr>
            <a:r>
              <a:rPr lang="en-US" altLang="en-US" sz="2800" b="1" smtClean="0"/>
              <a:t>Naples/ Kingdom of the Two Sicilies</a:t>
            </a:r>
          </a:p>
          <a:p>
            <a:pPr lvl="1" eaLnBrk="1" hangingPunct="1">
              <a:buFontTx/>
              <a:buChar char="-"/>
            </a:pPr>
            <a:r>
              <a:rPr lang="en-US" altLang="en-US" sz="2800" smtClean="0"/>
              <a:t>Poor land</a:t>
            </a:r>
          </a:p>
          <a:p>
            <a:pPr lvl="1" eaLnBrk="1" hangingPunct="1">
              <a:buFontTx/>
              <a:buNone/>
            </a:pPr>
            <a:r>
              <a:rPr lang="en-US" altLang="en-US" sz="2800" smtClean="0"/>
              <a:t>- French &amp; Spanish conflict …absorbed by Spanish empire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s://s-media-cache-ak0.pinimg.com/736x/3e/fb/6c/3efb6c99b1066e2578a52d83c56b568a.jpg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67" name="Picture 3" descr="T:\AP Euro\Chapt 13\Day 1\medici family 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Borgias (Papal States)</a:t>
            </a:r>
          </a:p>
        </p:txBody>
      </p:sp>
      <p:sp>
        <p:nvSpPr>
          <p:cNvPr id="12291" name="AutoShape 2" descr="https://s-media-cache-ak0.pinimg.com/736x/b3/69/f3/b369f3a513533763aab6149090b20afe.jpg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292" name="Picture 3" descr="T:\AP Euro\Chapt 13\Day 1\borgia family 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7924800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742</Words>
  <Application>Microsoft Office PowerPoint</Application>
  <PresentationFormat>On-screen Show (4:3)</PresentationFormat>
  <Paragraphs>136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Evolution of the Italian Renaissance</vt:lpstr>
      <vt:lpstr>Evolution of the Italian Renaissance</vt:lpstr>
      <vt:lpstr>Italian States</vt:lpstr>
      <vt:lpstr>Communes</vt:lpstr>
      <vt:lpstr>Attempts at Republics (representative gov)</vt:lpstr>
      <vt:lpstr>“Balance of Power” </vt:lpstr>
      <vt:lpstr>Primary Italian States</vt:lpstr>
      <vt:lpstr>Slide 8</vt:lpstr>
      <vt:lpstr>Borgias (Papal States)</vt:lpstr>
      <vt:lpstr>Intellectual Hallmarks of the Renaissance</vt:lpstr>
      <vt:lpstr>Slide 11</vt:lpstr>
      <vt:lpstr>Recovery of Classics</vt:lpstr>
      <vt:lpstr>Humanism </vt:lpstr>
      <vt:lpstr>Humanism</vt:lpstr>
      <vt:lpstr>Interest in Earthly Life</vt:lpstr>
      <vt:lpstr>Role of Men </vt:lpstr>
      <vt:lpstr>Role of Women</vt:lpstr>
      <vt:lpstr>Role of Women</vt:lpstr>
      <vt:lpstr>Petrarch</vt:lpstr>
      <vt:lpstr>Writers</vt:lpstr>
      <vt:lpstr>Historical Thinking Skills: Historical Argumentation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the Italian Renaissance</dc:title>
  <dc:creator>sbehler</dc:creator>
  <cp:lastModifiedBy>sbehler</cp:lastModifiedBy>
  <cp:revision>3</cp:revision>
  <dcterms:created xsi:type="dcterms:W3CDTF">2015-08-28T14:03:30Z</dcterms:created>
  <dcterms:modified xsi:type="dcterms:W3CDTF">2015-08-28T14:32:01Z</dcterms:modified>
</cp:coreProperties>
</file>