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87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74" r:id="rId10"/>
    <p:sldId id="263" r:id="rId11"/>
    <p:sldId id="264" r:id="rId12"/>
    <p:sldId id="265" r:id="rId13"/>
    <p:sldId id="278" r:id="rId14"/>
    <p:sldId id="279" r:id="rId15"/>
    <p:sldId id="268" r:id="rId16"/>
    <p:sldId id="266" r:id="rId17"/>
    <p:sldId id="281" r:id="rId18"/>
    <p:sldId id="280" r:id="rId19"/>
    <p:sldId id="267" r:id="rId20"/>
    <p:sldId id="275" r:id="rId21"/>
    <p:sldId id="269" r:id="rId22"/>
    <p:sldId id="270" r:id="rId23"/>
    <p:sldId id="271" r:id="rId24"/>
    <p:sldId id="272" r:id="rId25"/>
    <p:sldId id="282" r:id="rId26"/>
    <p:sldId id="283" r:id="rId27"/>
    <p:sldId id="284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5B1E8-F339-403B-A6AF-47D8F833C35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9F08D-61B0-41D8-81FE-98A927FF3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710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46FC71-9509-4297-95B5-65545DC10D31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83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6BC7-0F65-410B-A8C0-2399F07AD3C6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51F0-477F-4BD6-AB1A-0B747EAC3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YJfOZkriyk&amp;list=PLh_EHnOyU3dNBDuJ2FS8PhqW6i6XLnCX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Chapter 27 – The Peace Settlement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1" y="16764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TODAY</a:t>
            </a:r>
            <a:r>
              <a:rPr lang="en-US" sz="2400" dirty="0" smtClean="0"/>
              <a:t>: Discuss Treaty of Versailles / Peace Settlement</a:t>
            </a:r>
          </a:p>
          <a:p>
            <a:endParaRPr lang="en-US" sz="2400" dirty="0" smtClean="0"/>
          </a:p>
          <a:p>
            <a:r>
              <a:rPr lang="en-US" sz="2400" b="1" dirty="0" smtClean="0"/>
              <a:t>TOMORROW</a:t>
            </a:r>
            <a:r>
              <a:rPr lang="en-US" sz="2400" dirty="0" smtClean="0"/>
              <a:t>: Only </a:t>
            </a:r>
            <a:r>
              <a:rPr lang="en-US" sz="2400" dirty="0" err="1" smtClean="0"/>
              <a:t>Sophs</a:t>
            </a:r>
            <a:r>
              <a:rPr lang="en-US" sz="2400" dirty="0" smtClean="0"/>
              <a:t>. Will be here – Young Indiana Jones?</a:t>
            </a:r>
          </a:p>
          <a:p>
            <a:endParaRPr lang="en-US" sz="2400" dirty="0" smtClean="0"/>
          </a:p>
          <a:p>
            <a:r>
              <a:rPr lang="en-US" sz="2400" b="1" dirty="0" smtClean="0"/>
              <a:t>WEDNESDAY</a:t>
            </a:r>
            <a:r>
              <a:rPr lang="en-US" sz="2400" dirty="0" smtClean="0"/>
              <a:t> – LEQ Workshop (if you still have the rubric from the beginning of the year, bring it. If not, I’ll have more copies.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THURSDAY</a:t>
            </a:r>
            <a:r>
              <a:rPr lang="en-US" sz="2400" dirty="0" smtClean="0"/>
              <a:t> – Writing the LEQ + review MC</a:t>
            </a:r>
          </a:p>
          <a:p>
            <a:endParaRPr lang="en-US" sz="2400" dirty="0" smtClean="0"/>
          </a:p>
          <a:p>
            <a:r>
              <a:rPr lang="en-US" sz="2400" b="1" dirty="0" smtClean="0"/>
              <a:t>FRIDAY</a:t>
            </a:r>
            <a:r>
              <a:rPr lang="en-US" sz="2400" dirty="0" smtClean="0"/>
              <a:t> – Chapters 26, 27 MC Exam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1006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 b="1" dirty="0" smtClean="0"/>
              <a:t>Treaty of Versailles</a:t>
            </a:r>
            <a:endParaRPr lang="en-US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710113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5 major issues</a:t>
            </a:r>
          </a:p>
          <a:p>
            <a:pPr lvl="1" eaLnBrk="1" hangingPunct="1"/>
            <a:r>
              <a:rPr lang="en-US" sz="4000" dirty="0" smtClean="0"/>
              <a:t>Territorial Changes</a:t>
            </a:r>
          </a:p>
          <a:p>
            <a:pPr lvl="1" eaLnBrk="1" hangingPunct="1"/>
            <a:r>
              <a:rPr lang="en-US" sz="4000" dirty="0" smtClean="0"/>
              <a:t>Mandates</a:t>
            </a:r>
          </a:p>
          <a:p>
            <a:pPr lvl="1" eaLnBrk="1" hangingPunct="1"/>
            <a:r>
              <a:rPr lang="en-US" sz="4000" dirty="0" smtClean="0"/>
              <a:t>Reparations</a:t>
            </a:r>
          </a:p>
          <a:p>
            <a:pPr lvl="1" eaLnBrk="1" hangingPunct="1"/>
            <a:r>
              <a:rPr lang="en-US" sz="4000" dirty="0" smtClean="0"/>
              <a:t>New States</a:t>
            </a:r>
          </a:p>
          <a:p>
            <a:pPr lvl="1" eaLnBrk="1" hangingPunct="1"/>
            <a:r>
              <a:rPr lang="en-US" sz="4000" dirty="0" smtClean="0"/>
              <a:t>League of Nations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600" b="1" smtClean="0"/>
              <a:t>Territorial Changes</a:t>
            </a:r>
            <a:endParaRPr lang="en-US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47888"/>
            <a:ext cx="8534400" cy="4405312"/>
          </a:xfrm>
        </p:spPr>
        <p:txBody>
          <a:bodyPr/>
          <a:lstStyle/>
          <a:p>
            <a:pPr eaLnBrk="1" hangingPunct="1"/>
            <a:r>
              <a:rPr lang="en-US" sz="4200" dirty="0" smtClean="0"/>
              <a:t>France- regains Alsace-Lorraine, Saar region (coal mines)</a:t>
            </a:r>
          </a:p>
          <a:p>
            <a:pPr eaLnBrk="1" hangingPunct="1"/>
            <a:r>
              <a:rPr lang="en-US" sz="4200" dirty="0" smtClean="0"/>
              <a:t>Poland- Polish corridor (German land), Danzig established as free city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1" dirty="0" smtClean="0"/>
              <a:t>Territorial Changes cont… </a:t>
            </a:r>
            <a:endParaRPr lang="en-US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Germany</a:t>
            </a:r>
          </a:p>
          <a:p>
            <a:pPr lvl="1" eaLnBrk="1" hangingPunct="1"/>
            <a:r>
              <a:rPr lang="en-US" sz="4000" dirty="0" smtClean="0"/>
              <a:t>Rhine river demilitarized</a:t>
            </a:r>
          </a:p>
          <a:p>
            <a:pPr lvl="1" eaLnBrk="1" hangingPunct="1"/>
            <a:r>
              <a:rPr lang="en-US" sz="4000" dirty="0" smtClean="0"/>
              <a:t>Army reduced to 100,000 with no heavy artillery</a:t>
            </a:r>
          </a:p>
          <a:p>
            <a:pPr lvl="1" eaLnBrk="1" hangingPunct="1"/>
            <a:r>
              <a:rPr lang="en-US" sz="4000" dirty="0" smtClean="0"/>
              <a:t>Draft abolished</a:t>
            </a:r>
          </a:p>
          <a:p>
            <a:pPr lvl="1" eaLnBrk="1" hangingPunct="1"/>
            <a:r>
              <a:rPr lang="en-US" sz="4000" dirty="0" smtClean="0"/>
              <a:t>Navy greatly reduced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s-media-cache-ak0.pinimg.com/originals/f6/34/c9/f634c9faad91aea2fefd2e920f9353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1914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381000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1914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https://www.awesomestories.com/images/user/af41bfbec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map 19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0"/>
            <a:ext cx="696714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 dirty="0" smtClean="0"/>
              <a:t>New States</a:t>
            </a:r>
            <a:endParaRPr lang="en-US" dirty="0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Austria-Hungary= Czechoslovakia, Yugoslavia, Hungary</a:t>
            </a:r>
          </a:p>
          <a:p>
            <a:pPr eaLnBrk="1" hangingPunct="1"/>
            <a:r>
              <a:rPr lang="en-US" sz="4000" dirty="0" smtClean="0"/>
              <a:t>Austria forbidden from uniting with Germany again (remember this….)</a:t>
            </a:r>
          </a:p>
          <a:p>
            <a:pPr eaLnBrk="1" hangingPunct="1"/>
            <a:r>
              <a:rPr lang="en-US" sz="4000" dirty="0" smtClean="0"/>
              <a:t>Ottoman Empire= lost land outside Turkey (Turkish nationalists overthrew Ottomans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600" b="1" smtClean="0"/>
              <a:t>Mandates</a:t>
            </a:r>
            <a:endParaRPr lang="en-US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Regions administered by another country until ready for independence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p-middle-east-1914"/>
          <p:cNvPicPr>
            <a:picLocks noChangeAspect="1" noChangeArrowheads="1"/>
          </p:cNvPicPr>
          <p:nvPr/>
        </p:nvPicPr>
        <p:blipFill>
          <a:blip r:embed="rId2" cstate="print">
            <a:lum bright="-6000" contrast="18000"/>
          </a:blip>
          <a:srcRect t="8087"/>
          <a:stretch>
            <a:fillRect/>
          </a:stretch>
        </p:blipFill>
        <p:spPr bwMode="auto">
          <a:xfrm>
            <a:off x="1143000" y="1143000"/>
            <a:ext cx="7134225" cy="51958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2286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1914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map-Middle East in the 1920s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1143000" y="28876"/>
            <a:ext cx="6553200" cy="6829124"/>
          </a:xfrm>
          <a:prstGeom prst="rect">
            <a:avLst/>
          </a:prstGeom>
          <a:noFill/>
          <a:ln w="9525">
            <a:solidFill>
              <a:srgbClr val="0037A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609600"/>
            <a:ext cx="889793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1" smtClean="0"/>
              <a:t>Reparations- war damages</a:t>
            </a:r>
            <a:endParaRPr lang="en-US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839200" cy="4953000"/>
          </a:xfrm>
        </p:spPr>
        <p:txBody>
          <a:bodyPr/>
          <a:lstStyle/>
          <a:p>
            <a:pPr eaLnBrk="1" hangingPunct="1">
              <a:buNone/>
            </a:pPr>
            <a:r>
              <a:rPr lang="en-US" sz="4000" dirty="0" smtClean="0"/>
              <a:t>War blamed on Germany - </a:t>
            </a:r>
          </a:p>
          <a:p>
            <a:pPr eaLnBrk="1" hangingPunct="1"/>
            <a:r>
              <a:rPr lang="en-US" sz="4000" dirty="0" smtClean="0"/>
              <a:t>Germany forced to pay to make up for loss of property, ships, farms</a:t>
            </a:r>
          </a:p>
          <a:p>
            <a:pPr eaLnBrk="1" hangingPunct="1"/>
            <a:r>
              <a:rPr lang="en-US" sz="4000" dirty="0" smtClean="0"/>
              <a:t>1921- amount to pay= $33 billion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7772400" cy="1006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 b="1" dirty="0" smtClean="0"/>
              <a:t>The Armistice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 A halt to fighting</a:t>
            </a:r>
          </a:p>
          <a:p>
            <a:pPr eaLnBrk="1" hangingPunct="1"/>
            <a:r>
              <a:rPr lang="en-US" sz="4400" dirty="0" smtClean="0"/>
              <a:t>Nov. 11,1918- Germany signs along with Austria-Hungary, Ottoman Empire</a:t>
            </a:r>
          </a:p>
          <a:p>
            <a:pPr lvl="1" eaLnBrk="1" hangingPunct="1"/>
            <a:r>
              <a:rPr lang="en-US" sz="4000" dirty="0" smtClean="0"/>
              <a:t>German Kaiser forced to give up throne- Weimar govt. est. in Germany (Provisional/ Western type govt.)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Article 231 – War Guilt Clause + Reparations</a:t>
            </a:r>
            <a:endParaRPr lang="en-US" dirty="0"/>
          </a:p>
        </p:txBody>
      </p:sp>
      <p:sp>
        <p:nvSpPr>
          <p:cNvPr id="32770" name="AutoShape 2" descr="http://taranehtaraneh.files.wordpress.com/2012/10/reparations-treaty-of-versailles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http://taranehtaraneh.files.wordpress.com/2012/10/reparations-treaty-of-versailles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AutoShape 6" descr="http://taranehtaraneh.files.wordpress.com/2012/10/reparations-treaty-of-versailles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reparations-treaty-of-versaill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5301701" cy="43714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4600" y="2895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Germany had to accept responsibility for damages</a:t>
            </a:r>
          </a:p>
          <a:p>
            <a:r>
              <a:rPr lang="en-US" dirty="0" smtClean="0"/>
              <a:t>In war.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600" b="1" smtClean="0"/>
              <a:t>League of Nations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502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160 countries</a:t>
            </a:r>
          </a:p>
          <a:p>
            <a:pPr lvl="1" eaLnBrk="1" hangingPunct="1"/>
            <a:r>
              <a:rPr lang="en-US" sz="3600" dirty="0" smtClean="0"/>
              <a:t>US did NOT join- isolationism (stay out of foreign entanglements and conflicted with Congressional ability to declare war)</a:t>
            </a:r>
          </a:p>
          <a:p>
            <a:pPr eaLnBrk="1" hangingPunct="1"/>
            <a:r>
              <a:rPr lang="en-US" sz="4000" dirty="0" smtClean="0"/>
              <a:t>Members respect each others borders and settle disputes within League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smtClean="0"/>
              <a:t>Problems with Treaty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448151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4400" dirty="0" smtClean="0"/>
              <a:t>Treaty too harsh on Germany</a:t>
            </a:r>
          </a:p>
          <a:p>
            <a:pPr eaLnBrk="1" hangingPunct="1"/>
            <a:r>
              <a:rPr lang="en-US" sz="4400" dirty="0" smtClean="0"/>
              <a:t>Hard for new govt. to survive following treaty conditions - revolutions</a:t>
            </a:r>
          </a:p>
          <a:p>
            <a:pPr eaLnBrk="1" hangingPunct="1"/>
            <a:r>
              <a:rPr lang="en-US" sz="4400" dirty="0" smtClean="0"/>
              <a:t>Germans resent Allies</a:t>
            </a:r>
          </a:p>
          <a:p>
            <a:pPr lvl="1" eaLnBrk="1" hangingPunct="1"/>
            <a:r>
              <a:rPr lang="en-US" sz="4000" dirty="0" smtClean="0"/>
              <a:t>Just stopped fighting did NOT surrender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7772400" cy="1006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 b="1" smtClean="0"/>
              <a:t>The Aftermath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Total War- all human and material resources of countries used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8 million dead, 21 million wounded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Civilians killed, population sacrificed, propaganda, censorship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600" b="1" smtClean="0"/>
              <a:t>Unresolved Problems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147888"/>
            <a:ext cx="9144000" cy="4710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Militarist ideas persisted- REVENGE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Imperialism- increased desire for independence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Nationalism- rivalries intensified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League of Nations- weak with no real power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Costs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Technology grew drastically; production of cars, planes, radios etc. skyrocketed.</a:t>
            </a:r>
          </a:p>
          <a:p>
            <a:pPr eaLnBrk="1" hangingPunct="1"/>
            <a:r>
              <a:rPr lang="en-US" dirty="0" smtClean="0"/>
              <a:t>Europe's overall economy suffered loss in landscapes, physical property and finances</a:t>
            </a:r>
          </a:p>
          <a:p>
            <a:pPr eaLnBrk="1" hangingPunct="1"/>
            <a:r>
              <a:rPr lang="en-US" dirty="0" smtClean="0"/>
              <a:t>Europe’s economy was weakening, while The United states was growing into a global economic power.</a:t>
            </a:r>
          </a:p>
          <a:p>
            <a:pPr eaLnBrk="1" hangingPunct="1"/>
            <a:r>
              <a:rPr lang="en-US" dirty="0" smtClean="0"/>
              <a:t>Civil strife and revolution breaks out in Germany and a more democratic provisional </a:t>
            </a:r>
            <a:r>
              <a:rPr lang="en-US" dirty="0" err="1" smtClean="0"/>
              <a:t>gov’t</a:t>
            </a:r>
            <a:r>
              <a:rPr lang="en-US" dirty="0" smtClean="0"/>
              <a:t> is set up with resistance from extreme radicals (Karl Liebknecht, Rosa Luxemburg).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Zionist Movement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1" y="1600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</a:t>
            </a:r>
            <a:r>
              <a:rPr lang="en-US" sz="3200" b="1" dirty="0" smtClean="0"/>
              <a:t>Balfour Declaration </a:t>
            </a:r>
            <a:r>
              <a:rPr lang="en-US" sz="3200" dirty="0" smtClean="0"/>
              <a:t>– proclaims part of Palestine homeland for Jews </a:t>
            </a:r>
            <a:endParaRPr lang="en-US" sz="3200" dirty="0"/>
          </a:p>
        </p:txBody>
      </p:sp>
      <p:pic>
        <p:nvPicPr>
          <p:cNvPr id="51202" name="Picture 2" descr="http://upload.wikimedia.org/wikipedia/commons/6/69/Walter_Rothschild_Vanity_Fair_1900-09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362200"/>
            <a:ext cx="2295525" cy="40386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5715000"/>
            <a:ext cx="3583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Lord Rothschild – received the letter</a:t>
            </a:r>
          </a:p>
          <a:p>
            <a:r>
              <a:rPr lang="en-US" dirty="0" smtClean="0"/>
              <a:t>From the </a:t>
            </a:r>
            <a:r>
              <a:rPr lang="en-US" dirty="0" err="1" smtClean="0"/>
              <a:t>gov’t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52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82563"/>
            <a:ext cx="830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Balfour Declaration:  1917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228600" y="947807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			        Foreign Office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			        November 2nd, 1917</a:t>
            </a:r>
          </a:p>
          <a:p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Dear Lord Rothschild.</a:t>
            </a:r>
          </a:p>
          <a:p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I have much pleasure to convey to you, on behalf of His Majesty’s  Government, the following declaration of sympathy with Jewish Zionist aspirations {hopes} which has been submitted to, and approved by, the Cabinet.</a:t>
            </a:r>
          </a:p>
          <a:p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“His Majesty’s Government view with favor the establishment in Palestine of </a:t>
            </a:r>
            <a:r>
              <a:rPr lang="en-US" sz="2000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national home for the Jewish people, and will use their best endeavors to facilitate {assist} the achievement of this object, it being clearly understood that nothing shall be done which may prejudice the civil and religious rights of </a:t>
            </a:r>
            <a:r>
              <a:rPr lang="en-US" sz="2000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existing non-Jewish communities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 Palestine, or the rights and political status enjoyed by Jews in any other country.”</a:t>
            </a:r>
          </a:p>
          <a:p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I should be grateful if you would bring this declaration to the knowledge of the Zionist Federation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		Yours sincerely,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		ARTHUR JAMES BALFOUR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		British Foreign 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hlinkClick r:id="rId2"/>
              </a:rPr>
              <a:t>https://www.youtube.com/watch?v=6YJfOZkriyk&amp;list=PLh_EHnOyU3dNBDuJ2FS8PhqW6i6XLnCX1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600" b="1" smtClean="0"/>
              <a:t>The Peace Treaties</a:t>
            </a:r>
            <a:endParaRPr lang="en-US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47888"/>
            <a:ext cx="8305800" cy="440531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4200" b="1" dirty="0" smtClean="0"/>
              <a:t>David Lloyd George- Britain</a:t>
            </a:r>
          </a:p>
          <a:p>
            <a:pPr eaLnBrk="1" hangingPunct="1"/>
            <a:r>
              <a:rPr lang="en-US" sz="4200" b="1" dirty="0" smtClean="0"/>
              <a:t>Georges Clemenceau- France</a:t>
            </a:r>
          </a:p>
          <a:p>
            <a:pPr eaLnBrk="1" hangingPunct="1"/>
            <a:r>
              <a:rPr lang="en-US" sz="4200" b="1" dirty="0" smtClean="0"/>
              <a:t>Woodrow Wilson- United States</a:t>
            </a:r>
          </a:p>
          <a:p>
            <a:pPr eaLnBrk="1" hangingPunct="1"/>
            <a:r>
              <a:rPr lang="en-US" sz="4200" b="1" dirty="0" err="1" smtClean="0"/>
              <a:t>Vittorio</a:t>
            </a:r>
            <a:r>
              <a:rPr lang="en-US" sz="4200" b="1" dirty="0" smtClean="0"/>
              <a:t> Orlando- Italy</a:t>
            </a:r>
          </a:p>
          <a:p>
            <a:pPr eaLnBrk="1" hangingPunct="1"/>
            <a:endParaRPr lang="en-US" sz="4200" b="1" dirty="0"/>
          </a:p>
          <a:p>
            <a:pPr eaLnBrk="1" hangingPunct="1">
              <a:buNone/>
            </a:pPr>
            <a:r>
              <a:rPr lang="en-US" sz="4200" b="1" dirty="0" smtClean="0"/>
              <a:t>Russia – dealing with their own issues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686800" cy="930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smtClean="0"/>
              <a:t>Wilson’s 14 Point Plan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Self-determination- </a:t>
            </a:r>
            <a:r>
              <a:rPr lang="en-US" sz="4000" dirty="0" err="1" smtClean="0"/>
              <a:t>Govts</a:t>
            </a:r>
            <a:r>
              <a:rPr lang="en-US" sz="4000" dirty="0" smtClean="0"/>
              <a:t>. Free from foreign control</a:t>
            </a:r>
          </a:p>
          <a:p>
            <a:pPr eaLnBrk="1" hangingPunct="1"/>
            <a:r>
              <a:rPr lang="en-US" sz="4000" dirty="0" smtClean="0"/>
              <a:t>A fair peace- “peace without victory” where enemies wouldn’t want revenge</a:t>
            </a:r>
          </a:p>
          <a:p>
            <a:pPr eaLnBrk="1" hangingPunct="1"/>
            <a:r>
              <a:rPr lang="en-US" sz="4000" dirty="0" smtClean="0"/>
              <a:t>Disarmament- lasting peace meant end to militarism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54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 smtClean="0"/>
              <a:t>Wilson’s 14 Point Plan cont… </a:t>
            </a:r>
            <a:endParaRPr lang="en-US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pPr eaLnBrk="1" hangingPunct="1"/>
            <a:r>
              <a:rPr lang="en-US" sz="4200" dirty="0" smtClean="0"/>
              <a:t>Fair treatment of colonial people- Imperialist power look out for welfare of people (part of govt.)</a:t>
            </a:r>
          </a:p>
          <a:p>
            <a:pPr eaLnBrk="1" hangingPunct="1"/>
            <a:r>
              <a:rPr lang="en-US" sz="4200" dirty="0" smtClean="0"/>
              <a:t>League of Nations- International peace keeping group, settle quarrels, no secret treaty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25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50" dirty="0" smtClean="0"/>
              <a:t>1. No </a:t>
            </a:r>
            <a:r>
              <a:rPr lang="en-US" sz="1650" dirty="0"/>
              <a:t>more secret agreements ("Open covenants openly arrived at</a:t>
            </a:r>
            <a:r>
              <a:rPr lang="en-US" sz="1650" dirty="0" smtClean="0"/>
              <a:t>").</a:t>
            </a:r>
            <a:endParaRPr lang="en-US" sz="1650" dirty="0"/>
          </a:p>
          <a:p>
            <a:pPr>
              <a:lnSpc>
                <a:spcPct val="150000"/>
              </a:lnSpc>
            </a:pPr>
            <a:r>
              <a:rPr lang="en-US" sz="1650" dirty="0"/>
              <a:t>2. Free navigation of all seas</a:t>
            </a:r>
            <a:r>
              <a:rPr lang="en-US" sz="165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650" dirty="0" smtClean="0"/>
              <a:t>3</a:t>
            </a:r>
            <a:r>
              <a:rPr lang="en-US" sz="1650" dirty="0"/>
              <a:t>. An end to all economic barriers between countries</a:t>
            </a:r>
            <a:r>
              <a:rPr lang="en-US" sz="1650" dirty="0" smtClean="0"/>
              <a:t>.</a:t>
            </a:r>
            <a:endParaRPr lang="en-US" sz="1650" dirty="0"/>
          </a:p>
          <a:p>
            <a:pPr>
              <a:lnSpc>
                <a:spcPct val="150000"/>
              </a:lnSpc>
            </a:pPr>
            <a:r>
              <a:rPr lang="en-US" sz="1650" dirty="0"/>
              <a:t>4. Countries to reduce weapon numbers</a:t>
            </a:r>
            <a:r>
              <a:rPr lang="en-US" sz="1650" dirty="0" smtClean="0"/>
              <a:t>.</a:t>
            </a:r>
            <a:endParaRPr lang="en-US" sz="1650" dirty="0"/>
          </a:p>
          <a:p>
            <a:pPr>
              <a:lnSpc>
                <a:spcPct val="150000"/>
              </a:lnSpc>
            </a:pPr>
            <a:r>
              <a:rPr lang="en-US" sz="1650" dirty="0"/>
              <a:t>5. All decisions regarding the colonies should be </a:t>
            </a:r>
            <a:r>
              <a:rPr lang="en-US" sz="1650" dirty="0" smtClean="0"/>
              <a:t>impartial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6. The German Army is to be removed from Russia. Russia should be left to </a:t>
            </a:r>
            <a:r>
              <a:rPr lang="en-US" sz="1650" dirty="0" smtClean="0"/>
              <a:t>develop her </a:t>
            </a:r>
            <a:r>
              <a:rPr lang="en-US" sz="1650" dirty="0"/>
              <a:t>own political set-up.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7. Belgium should be independent like before the war.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8. France should be fully liberated and allowed to recover Alsace-Lorraine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9. All Italians are to be allowed to live in Italy. Italy's borders are to be "</a:t>
            </a:r>
            <a:r>
              <a:rPr lang="en-US" sz="1650" dirty="0" smtClean="0"/>
              <a:t>along clearly </a:t>
            </a:r>
            <a:r>
              <a:rPr lang="en-US" sz="1650" dirty="0" err="1"/>
              <a:t>recognisable</a:t>
            </a:r>
            <a:r>
              <a:rPr lang="en-US" sz="1650" dirty="0"/>
              <a:t> lines of nationality."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10. Self-determination should be allowed for all those living in Austria-Hungary.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11. Self-determination and guarantees of independence should be allowed </a:t>
            </a:r>
            <a:r>
              <a:rPr lang="en-US" sz="1650" dirty="0" smtClean="0"/>
              <a:t>for the </a:t>
            </a:r>
            <a:r>
              <a:rPr lang="en-US" sz="1650" dirty="0"/>
              <a:t>Balkan states.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12. The Turkish people should be governed by the Turkish government. Non-Turks </a:t>
            </a:r>
            <a:r>
              <a:rPr lang="en-US" sz="1650" dirty="0" smtClean="0"/>
              <a:t>in </a:t>
            </a:r>
            <a:r>
              <a:rPr lang="en-US" sz="1650" dirty="0"/>
              <a:t>the old Turkish Empire should govern themselves.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13. An independent Poland should be created which should have access to the sea.</a:t>
            </a:r>
          </a:p>
          <a:p>
            <a:pPr>
              <a:lnSpc>
                <a:spcPct val="150000"/>
              </a:lnSpc>
            </a:pPr>
            <a:r>
              <a:rPr lang="en-US" sz="1650" dirty="0"/>
              <a:t>14. A League of Nations should be set up to guarantee the political and territorial </a:t>
            </a:r>
            <a:br>
              <a:rPr lang="en-US" sz="1650" dirty="0"/>
            </a:br>
            <a:r>
              <a:rPr lang="en-US" sz="1650" dirty="0"/>
              <a:t>       independence of all states.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772400" cy="930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 b="1" smtClean="0"/>
              <a:t>Problems with Plan</a:t>
            </a:r>
            <a:endParaRPr lang="en-US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France strongly opposed</a:t>
            </a:r>
          </a:p>
          <a:p>
            <a:pPr lvl="1" eaLnBrk="1" hangingPunct="1"/>
            <a:r>
              <a:rPr lang="en-US" sz="4000" dirty="0" smtClean="0"/>
              <a:t>most battles in France</a:t>
            </a:r>
          </a:p>
          <a:p>
            <a:pPr lvl="1" eaLnBrk="1" hangingPunct="1"/>
            <a:r>
              <a:rPr lang="en-US" sz="4000" dirty="0" smtClean="0"/>
              <a:t>fear of future attack</a:t>
            </a:r>
          </a:p>
          <a:p>
            <a:pPr eaLnBrk="1" hangingPunct="1"/>
            <a:r>
              <a:rPr lang="en-US" sz="4400" dirty="0" smtClean="0"/>
              <a:t>Self-determination- no way to draw borders and please everyone </a:t>
            </a:r>
          </a:p>
          <a:p>
            <a:pPr lvl="1" eaLnBrk="1" hangingPunct="1"/>
            <a:r>
              <a:rPr lang="en-US" sz="4000" dirty="0" smtClean="0"/>
              <a:t>too many nationalities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smtClean="0"/>
              <a:t>Peace of Paris</a:t>
            </a:r>
            <a:endParaRPr lang="en-US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329112"/>
          </a:xfrm>
        </p:spPr>
        <p:txBody>
          <a:bodyPr/>
          <a:lstStyle/>
          <a:p>
            <a:pPr eaLnBrk="1" hangingPunct="1"/>
            <a:r>
              <a:rPr lang="en-US" sz="4400" dirty="0" smtClean="0"/>
              <a:t>5 treaties- one with each defeated country</a:t>
            </a:r>
          </a:p>
          <a:p>
            <a:pPr eaLnBrk="1" hangingPunct="1"/>
            <a:r>
              <a:rPr lang="en-US" sz="4400" dirty="0" smtClean="0"/>
              <a:t>Most important was </a:t>
            </a:r>
            <a:r>
              <a:rPr lang="en-US" sz="4400" i="1" dirty="0" smtClean="0"/>
              <a:t>Treaty of Versailles </a:t>
            </a:r>
            <a:r>
              <a:rPr lang="en-US" sz="4400" dirty="0" smtClean="0"/>
              <a:t>negotiated with Germany </a:t>
            </a:r>
          </a:p>
          <a:p>
            <a:pPr lvl="1" eaLnBrk="1" hangingPunct="1"/>
            <a:r>
              <a:rPr lang="en-US" sz="4000" dirty="0" smtClean="0"/>
              <a:t>June 1919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istoryplace.com/worldwar2/ww2-pix/versail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5524500" cy="40576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72200" y="1752600"/>
            <a:ext cx="2591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Hall of Mirrors</a:t>
            </a:r>
            <a:endParaRPr lang="en-US" sz="3200" dirty="0"/>
          </a:p>
        </p:txBody>
      </p:sp>
      <p:pic>
        <p:nvPicPr>
          <p:cNvPr id="1028" name="Picture 4" descr="http://kwilhelmii.weebly.com/uploads/1/5/3/1/15311806/2420444.jpg?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895600"/>
            <a:ext cx="2381250" cy="364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687</Words>
  <Application>Microsoft Office PowerPoint</Application>
  <PresentationFormat>On-screen Show (4:3)</PresentationFormat>
  <Paragraphs>123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27 – The Peace Settlement</vt:lpstr>
      <vt:lpstr>The Armistice</vt:lpstr>
      <vt:lpstr>The Peace Treaties</vt:lpstr>
      <vt:lpstr>Wilson’s 14 Point Plan</vt:lpstr>
      <vt:lpstr>Wilson’s 14 Point Plan cont… </vt:lpstr>
      <vt:lpstr>Slide 6</vt:lpstr>
      <vt:lpstr>Problems with Plan</vt:lpstr>
      <vt:lpstr>Peace of Paris</vt:lpstr>
      <vt:lpstr>Slide 9</vt:lpstr>
      <vt:lpstr>Treaty of Versailles</vt:lpstr>
      <vt:lpstr>Territorial Changes</vt:lpstr>
      <vt:lpstr>Territorial Changes cont… </vt:lpstr>
      <vt:lpstr>Slide 13</vt:lpstr>
      <vt:lpstr>Slide 14</vt:lpstr>
      <vt:lpstr>New States</vt:lpstr>
      <vt:lpstr>Mandates</vt:lpstr>
      <vt:lpstr>Slide 17</vt:lpstr>
      <vt:lpstr>Slide 18</vt:lpstr>
      <vt:lpstr>Reparations- war damages</vt:lpstr>
      <vt:lpstr>Article 231 – War Guilt Clause + Reparations</vt:lpstr>
      <vt:lpstr>League of Nations</vt:lpstr>
      <vt:lpstr>Problems with Treaty</vt:lpstr>
      <vt:lpstr>The Aftermath </vt:lpstr>
      <vt:lpstr>Unresolved Problems</vt:lpstr>
      <vt:lpstr>Economic Costs</vt:lpstr>
      <vt:lpstr>Zionist Movement</vt:lpstr>
      <vt:lpstr>Slide 27</vt:lpstr>
      <vt:lpstr>https://www.youtube.com/watch?v=6YJfOZkriyk&amp;list=PLh_EHnOyU3dNBDuJ2FS8PhqW6i6XLnCX1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War / Treaty of Versailles</dc:title>
  <dc:creator>sbehler</dc:creator>
  <cp:lastModifiedBy>sbehler</cp:lastModifiedBy>
  <cp:revision>45</cp:revision>
  <dcterms:created xsi:type="dcterms:W3CDTF">2015-03-02T14:32:02Z</dcterms:created>
  <dcterms:modified xsi:type="dcterms:W3CDTF">2016-02-29T18:55:34Z</dcterms:modified>
</cp:coreProperties>
</file>