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5" r:id="rId4"/>
    <p:sldId id="258" r:id="rId5"/>
    <p:sldId id="264" r:id="rId6"/>
    <p:sldId id="259" r:id="rId7"/>
    <p:sldId id="266" r:id="rId8"/>
    <p:sldId id="261" r:id="rId9"/>
    <p:sldId id="263" r:id="rId10"/>
    <p:sldId id="262"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56E777-CAE8-47F1-B09D-C183DAA189B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6E777-CAE8-47F1-B09D-C183DAA189B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6E777-CAE8-47F1-B09D-C183DAA189B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6E777-CAE8-47F1-B09D-C183DAA189B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6E777-CAE8-47F1-B09D-C183DAA189B9}"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56E777-CAE8-47F1-B09D-C183DAA189B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56E777-CAE8-47F1-B09D-C183DAA189B9}" type="datetimeFigureOut">
              <a:rPr lang="en-US" smtClean="0"/>
              <a:pPr/>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56E777-CAE8-47F1-B09D-C183DAA189B9}" type="datetimeFigureOut">
              <a:rPr lang="en-US" smtClean="0"/>
              <a:pPr/>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6E777-CAE8-47F1-B09D-C183DAA189B9}" type="datetimeFigureOut">
              <a:rPr lang="en-US" smtClean="0"/>
              <a:pPr/>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6E777-CAE8-47F1-B09D-C183DAA189B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6E777-CAE8-47F1-B09D-C183DAA189B9}"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10033-9B9A-4351-8E1E-A936148BDD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6E777-CAE8-47F1-B09D-C183DAA189B9}" type="datetimeFigureOut">
              <a:rPr lang="en-US" smtClean="0"/>
              <a:pPr/>
              <a:t>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10033-9B9A-4351-8E1E-A936148BDD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AP- </a:t>
            </a:r>
            <a:r>
              <a:rPr lang="en-US" dirty="0" err="1" smtClean="0"/>
              <a:t>Chapts</a:t>
            </a:r>
            <a:r>
              <a:rPr lang="en-US" dirty="0" smtClean="0"/>
              <a:t>. 23 &amp; 25</a:t>
            </a:r>
            <a:endParaRPr lang="en-US" dirty="0"/>
          </a:p>
        </p:txBody>
      </p:sp>
      <p:sp>
        <p:nvSpPr>
          <p:cNvPr id="3" name="TextBox 2"/>
          <p:cNvSpPr txBox="1"/>
          <p:nvPr/>
        </p:nvSpPr>
        <p:spPr>
          <a:xfrm>
            <a:off x="457200" y="1828800"/>
            <a:ext cx="7345601" cy="4401205"/>
          </a:xfrm>
          <a:prstGeom prst="rect">
            <a:avLst/>
          </a:prstGeom>
          <a:noFill/>
        </p:spPr>
        <p:txBody>
          <a:bodyPr wrap="none" rtlCol="0">
            <a:spAutoFit/>
          </a:bodyPr>
          <a:lstStyle/>
          <a:p>
            <a:r>
              <a:rPr lang="en-US" sz="2800" dirty="0" smtClean="0"/>
              <a:t>Agenda:</a:t>
            </a:r>
          </a:p>
          <a:p>
            <a:pPr marL="342900" indent="-342900">
              <a:buAutoNum type="arabicPeriod"/>
            </a:pPr>
            <a:r>
              <a:rPr lang="en-US" sz="2800" dirty="0" smtClean="0"/>
              <a:t>Discuss Economic views &amp; Socialism</a:t>
            </a:r>
          </a:p>
          <a:p>
            <a:pPr marL="342900" indent="-342900">
              <a:buAutoNum type="arabicPeriod"/>
            </a:pPr>
            <a:r>
              <a:rPr lang="en-US" sz="2800" dirty="0" smtClean="0"/>
              <a:t>Hand out contextualization chart</a:t>
            </a:r>
          </a:p>
          <a:p>
            <a:pPr marL="342900" indent="-342900"/>
            <a:endParaRPr lang="en-US" sz="2800" dirty="0" smtClean="0"/>
          </a:p>
          <a:p>
            <a:pPr marL="342900" indent="-342900"/>
            <a:r>
              <a:rPr lang="en-US" sz="2800" dirty="0" smtClean="0"/>
              <a:t>You will get review packets tomorrow</a:t>
            </a:r>
          </a:p>
          <a:p>
            <a:pPr marL="342900" indent="-342900"/>
            <a:r>
              <a:rPr lang="en-US" sz="2800" dirty="0" smtClean="0"/>
              <a:t>Chapters 23, 25 MC &amp; SAQ Test = THURSDAY</a:t>
            </a:r>
          </a:p>
          <a:p>
            <a:pPr marL="342900" indent="-342900"/>
            <a:endParaRPr lang="en-US" sz="2800" dirty="0"/>
          </a:p>
          <a:p>
            <a:r>
              <a:rPr lang="en-US" sz="2800" dirty="0" smtClean="0"/>
              <a:t>HW: None! Maybe begin organizing binder/notes</a:t>
            </a:r>
          </a:p>
          <a:p>
            <a:r>
              <a:rPr lang="en-US" sz="2800" dirty="0" smtClean="0"/>
              <a:t>For upcoming review and test</a:t>
            </a:r>
          </a:p>
          <a:p>
            <a:endParaRPr lang="en-US" sz="2800" dirty="0"/>
          </a:p>
        </p:txBody>
      </p:sp>
    </p:spTree>
    <p:extLst>
      <p:ext uri="{BB962C8B-B14F-4D97-AF65-F5344CB8AC3E}">
        <p14:creationId xmlns="" xmlns:p14="http://schemas.microsoft.com/office/powerpoint/2010/main" val="3193757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Marxism</a:t>
            </a:r>
            <a:endParaRPr lang="en-US" dirty="0"/>
          </a:p>
        </p:txBody>
      </p:sp>
      <p:sp>
        <p:nvSpPr>
          <p:cNvPr id="3" name="Content Placeholder 2"/>
          <p:cNvSpPr>
            <a:spLocks noGrp="1"/>
          </p:cNvSpPr>
          <p:nvPr>
            <p:ph idx="1"/>
          </p:nvPr>
        </p:nvSpPr>
        <p:spPr/>
        <p:txBody>
          <a:bodyPr>
            <a:normAutofit/>
          </a:bodyPr>
          <a:lstStyle/>
          <a:p>
            <a:pPr lvl="0"/>
            <a:r>
              <a:rPr lang="en-US" sz="2600" dirty="0" smtClean="0">
                <a:latin typeface="Arial" pitchFamily="34" charset="0"/>
                <a:cs typeface="Arial" pitchFamily="34" charset="0"/>
              </a:rPr>
              <a:t>Marx predicted an open revolution between the two groups in which the proletariat would violently overthrow the bourgeoisie. Afterward the proletariat would set up a dictatorship (government led by one person or group with an absolute power) producing a classless society.</a:t>
            </a:r>
          </a:p>
          <a:p>
            <a:pPr lvl="0"/>
            <a:r>
              <a:rPr lang="en-US" sz="2600" dirty="0" smtClean="0">
                <a:latin typeface="Arial" pitchFamily="34" charset="0"/>
                <a:cs typeface="Arial" pitchFamily="34" charset="0"/>
              </a:rPr>
              <a:t>Pure Marxist wanted a violent revolution to overthrow capitalism.</a:t>
            </a:r>
          </a:p>
          <a:p>
            <a:pPr lvl="0"/>
            <a:r>
              <a:rPr lang="en-US" sz="2600" dirty="0" smtClean="0">
                <a:latin typeface="Arial" pitchFamily="34" charset="0"/>
                <a:cs typeface="Arial" pitchFamily="34" charset="0"/>
              </a:rPr>
              <a:t>Revisionist Marxists prefer change through worker organizations (unions) and political parties.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solidFill>
                  <a:schemeClr val="accent2"/>
                </a:solidFill>
              </a:rPr>
              <a:t>The Communist Manifesto</a:t>
            </a:r>
          </a:p>
        </p:txBody>
      </p:sp>
      <p:sp>
        <p:nvSpPr>
          <p:cNvPr id="25603" name="Rectangle 3"/>
          <p:cNvSpPr>
            <a:spLocks noGrp="1" noChangeArrowheads="1"/>
          </p:cNvSpPr>
          <p:nvPr>
            <p:ph type="body" idx="1"/>
          </p:nvPr>
        </p:nvSpPr>
        <p:spPr/>
        <p:txBody>
          <a:bodyPr/>
          <a:lstStyle/>
          <a:p>
            <a:pPr marL="609600" indent="-609600" eaLnBrk="1" hangingPunct="1">
              <a:lnSpc>
                <a:spcPct val="90000"/>
              </a:lnSpc>
              <a:buFontTx/>
              <a:buNone/>
            </a:pPr>
            <a:r>
              <a:rPr lang="en-US" sz="2800" b="1" u="sng" dirty="0" smtClean="0">
                <a:solidFill>
                  <a:srgbClr val="FF0000"/>
                </a:solidFill>
                <a:latin typeface="Arial" pitchFamily="34" charset="0"/>
                <a:cs typeface="Arial" pitchFamily="34" charset="0"/>
              </a:rPr>
              <a:t>Seven Stages to the Establishment of Communism/ Socialism</a:t>
            </a:r>
          </a:p>
          <a:p>
            <a:pPr marL="609600" indent="-609600" eaLnBrk="1" hangingPunct="1">
              <a:lnSpc>
                <a:spcPct val="90000"/>
              </a:lnSpc>
              <a:buFontTx/>
              <a:buAutoNum type="arabicPeriod"/>
            </a:pPr>
            <a:r>
              <a:rPr lang="en-US" sz="2800" dirty="0" smtClean="0">
                <a:latin typeface="Arial" pitchFamily="34" charset="0"/>
                <a:cs typeface="Arial" pitchFamily="34" charset="0"/>
              </a:rPr>
              <a:t>Historical </a:t>
            </a:r>
            <a:r>
              <a:rPr lang="en-US" sz="2800" u="sng" dirty="0" smtClean="0">
                <a:latin typeface="Arial" pitchFamily="34" charset="0"/>
                <a:cs typeface="Arial" pitchFamily="34" charset="0"/>
              </a:rPr>
              <a:t>Materialism</a:t>
            </a:r>
          </a:p>
          <a:p>
            <a:pPr marL="609600" indent="-609600" eaLnBrk="1" hangingPunct="1">
              <a:lnSpc>
                <a:spcPct val="90000"/>
              </a:lnSpc>
              <a:buFontTx/>
              <a:buAutoNum type="arabicPeriod"/>
            </a:pPr>
            <a:r>
              <a:rPr lang="en-US" sz="2800" dirty="0" smtClean="0">
                <a:latin typeface="Arial" pitchFamily="34" charset="0"/>
                <a:cs typeface="Arial" pitchFamily="34" charset="0"/>
              </a:rPr>
              <a:t>Theory of Surplus</a:t>
            </a:r>
          </a:p>
          <a:p>
            <a:pPr marL="609600" indent="-609600" eaLnBrk="1" hangingPunct="1">
              <a:lnSpc>
                <a:spcPct val="90000"/>
              </a:lnSpc>
              <a:buFontTx/>
              <a:buAutoNum type="arabicPeriod"/>
            </a:pPr>
            <a:r>
              <a:rPr lang="en-US" sz="2800" dirty="0" smtClean="0">
                <a:latin typeface="Arial" pitchFamily="34" charset="0"/>
                <a:cs typeface="Arial" pitchFamily="34" charset="0"/>
              </a:rPr>
              <a:t>Stages in Economic Development</a:t>
            </a:r>
          </a:p>
          <a:p>
            <a:pPr marL="609600" indent="-609600" eaLnBrk="1" hangingPunct="1">
              <a:lnSpc>
                <a:spcPct val="90000"/>
              </a:lnSpc>
              <a:buFontTx/>
              <a:buAutoNum type="arabicPeriod"/>
            </a:pPr>
            <a:r>
              <a:rPr lang="en-US" sz="2800" dirty="0" smtClean="0">
                <a:latin typeface="Arial" pitchFamily="34" charset="0"/>
                <a:cs typeface="Arial" pitchFamily="34" charset="0"/>
              </a:rPr>
              <a:t>Class </a:t>
            </a:r>
            <a:r>
              <a:rPr lang="en-US" sz="2800" u="sng" dirty="0" smtClean="0">
                <a:latin typeface="Arial" pitchFamily="34" charset="0"/>
                <a:cs typeface="Arial" pitchFamily="34" charset="0"/>
              </a:rPr>
              <a:t>Struggle</a:t>
            </a:r>
          </a:p>
          <a:p>
            <a:pPr marL="609600" indent="-609600" eaLnBrk="1" hangingPunct="1">
              <a:lnSpc>
                <a:spcPct val="90000"/>
              </a:lnSpc>
              <a:buFontTx/>
              <a:buAutoNum type="arabicPeriod"/>
            </a:pPr>
            <a:r>
              <a:rPr lang="en-US" sz="2800" dirty="0" smtClean="0">
                <a:latin typeface="Arial" pitchFamily="34" charset="0"/>
                <a:cs typeface="Arial" pitchFamily="34" charset="0"/>
              </a:rPr>
              <a:t>Use of</a:t>
            </a:r>
            <a:r>
              <a:rPr lang="en-US" sz="2800" u="sng" dirty="0" smtClean="0">
                <a:latin typeface="Arial" pitchFamily="34" charset="0"/>
                <a:cs typeface="Arial" pitchFamily="34" charset="0"/>
              </a:rPr>
              <a:t> Force</a:t>
            </a:r>
          </a:p>
          <a:p>
            <a:pPr marL="609600" indent="-609600" eaLnBrk="1" hangingPunct="1">
              <a:lnSpc>
                <a:spcPct val="90000"/>
              </a:lnSpc>
              <a:buFontTx/>
              <a:buAutoNum type="arabicPeriod"/>
            </a:pPr>
            <a:r>
              <a:rPr lang="en-US" sz="2800" dirty="0" smtClean="0">
                <a:latin typeface="Arial" pitchFamily="34" charset="0"/>
                <a:cs typeface="Arial" pitchFamily="34" charset="0"/>
              </a:rPr>
              <a:t>Dictatorship of the Proletariat</a:t>
            </a:r>
          </a:p>
          <a:p>
            <a:pPr marL="609600" indent="-609600" eaLnBrk="1" hangingPunct="1">
              <a:lnSpc>
                <a:spcPct val="90000"/>
              </a:lnSpc>
              <a:buFontTx/>
              <a:buAutoNum type="arabicPeriod"/>
            </a:pPr>
            <a:r>
              <a:rPr lang="en-US" sz="2800" u="sng" dirty="0" smtClean="0">
                <a:latin typeface="Arial" pitchFamily="34" charset="0"/>
                <a:cs typeface="Arial" pitchFamily="34" charset="0"/>
              </a:rPr>
              <a:t>Establishment </a:t>
            </a:r>
            <a:r>
              <a:rPr lang="en-US" sz="2800" dirty="0" smtClean="0">
                <a:latin typeface="Arial" pitchFamily="34" charset="0"/>
                <a:cs typeface="Arial" pitchFamily="34" charset="0"/>
              </a:rPr>
              <a:t>of Communism/ Socialism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 Views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Adam Smith</a:t>
            </a:r>
            <a:endParaRPr lang="en-US" dirty="0"/>
          </a:p>
        </p:txBody>
      </p:sp>
      <p:sp>
        <p:nvSpPr>
          <p:cNvPr id="3" name="TextBox 2"/>
          <p:cNvSpPr txBox="1"/>
          <p:nvPr/>
        </p:nvSpPr>
        <p:spPr>
          <a:xfrm>
            <a:off x="0" y="838200"/>
            <a:ext cx="7315200" cy="6001643"/>
          </a:xfrm>
          <a:prstGeom prst="rect">
            <a:avLst/>
          </a:prstGeom>
          <a:noFill/>
        </p:spPr>
        <p:txBody>
          <a:bodyPr wrap="square" rtlCol="0">
            <a:spAutoFit/>
          </a:bodyPr>
          <a:lstStyle/>
          <a:p>
            <a:pPr>
              <a:buFont typeface="Arial" pitchFamily="34" charset="0"/>
              <a:buChar char="•"/>
            </a:pPr>
            <a:r>
              <a:rPr lang="en-US" sz="3200" i="1" dirty="0" smtClean="0"/>
              <a:t>Wealth of Nations (1776)</a:t>
            </a:r>
          </a:p>
          <a:p>
            <a:pPr>
              <a:buFont typeface="Arial" pitchFamily="34" charset="0"/>
              <a:buChar char="•"/>
            </a:pPr>
            <a:r>
              <a:rPr lang="en-US" sz="3200" dirty="0" smtClean="0"/>
              <a:t> Critical of eighteenth century mercantilism because of the government regulations, state-Approved monopolies, and privileges of certain</a:t>
            </a:r>
          </a:p>
          <a:p>
            <a:r>
              <a:rPr lang="en-US" sz="3200" dirty="0" smtClean="0"/>
              <a:t>Individuals and businesses</a:t>
            </a:r>
          </a:p>
          <a:p>
            <a:endParaRPr lang="en-US" sz="3200" dirty="0" smtClean="0"/>
          </a:p>
          <a:p>
            <a:pPr>
              <a:buFont typeface="Arial" pitchFamily="34" charset="0"/>
              <a:buChar char="•"/>
            </a:pPr>
            <a:r>
              <a:rPr lang="en-US" sz="3200" dirty="0" smtClean="0"/>
              <a:t> laissez-faire, “hands-off” approach,</a:t>
            </a:r>
          </a:p>
          <a:p>
            <a:r>
              <a:rPr lang="en-US" sz="3200" dirty="0" smtClean="0"/>
              <a:t> free-competition, all citizens would</a:t>
            </a:r>
          </a:p>
          <a:p>
            <a:r>
              <a:rPr lang="en-US" sz="3200" dirty="0" smtClean="0"/>
              <a:t>have equal opportunity to benefit</a:t>
            </a:r>
          </a:p>
          <a:p>
            <a:pPr>
              <a:buFont typeface="Arial" pitchFamily="34" charset="0"/>
              <a:buChar char="•"/>
            </a:pPr>
            <a:r>
              <a:rPr lang="en-US" sz="3200" dirty="0" smtClean="0"/>
              <a:t> </a:t>
            </a:r>
            <a:r>
              <a:rPr lang="en-US" sz="3200" b="1" dirty="0" smtClean="0"/>
              <a:t>Led to capitalism </a:t>
            </a:r>
            <a:r>
              <a:rPr lang="en-US" sz="3200" dirty="0" smtClean="0"/>
              <a:t>which prevailed during the Industrial Revolution</a:t>
            </a:r>
          </a:p>
        </p:txBody>
      </p:sp>
      <p:pic>
        <p:nvPicPr>
          <p:cNvPr id="22530" name="Picture 2" descr="http://upload.wikimedia.org/wikipedia/commons/4/43/Adam_Smith_The_Muir_portrait.jpg"/>
          <p:cNvPicPr>
            <a:picLocks noChangeAspect="1" noChangeArrowheads="1"/>
          </p:cNvPicPr>
          <p:nvPr/>
        </p:nvPicPr>
        <p:blipFill>
          <a:blip r:embed="rId2" cstate="print"/>
          <a:srcRect/>
          <a:stretch>
            <a:fillRect/>
          </a:stretch>
        </p:blipFill>
        <p:spPr bwMode="auto">
          <a:xfrm>
            <a:off x="6934200" y="533400"/>
            <a:ext cx="1956605" cy="2514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1066800" y="0"/>
            <a:ext cx="7162800" cy="769441"/>
          </a:xfrm>
          <a:prstGeom prst="rect">
            <a:avLst/>
          </a:prstGeom>
          <a:noFill/>
          <a:ln w="9525">
            <a:noFill/>
            <a:miter lim="800000"/>
            <a:headEnd/>
            <a:tailEnd/>
          </a:ln>
          <a:effectLst>
            <a:outerShdw dist="28398" dir="3806097" algn="ctr" rotWithShape="0">
              <a:srgbClr val="003399"/>
            </a:outerShdw>
          </a:effectLst>
        </p:spPr>
        <p:txBody>
          <a:bodyPr>
            <a:spAutoFit/>
          </a:bodyPr>
          <a:lstStyle/>
          <a:p>
            <a:pPr algn="ctr">
              <a:spcBef>
                <a:spcPct val="50000"/>
              </a:spcBef>
            </a:pPr>
            <a:r>
              <a:rPr lang="en-US" sz="4400" dirty="0" smtClean="0">
                <a:latin typeface="Arial" pitchFamily="34" charset="0"/>
                <a:cs typeface="Arial" pitchFamily="34" charset="0"/>
              </a:rPr>
              <a:t>David Ricardo</a:t>
            </a:r>
            <a:endParaRPr lang="en-US" sz="4400" dirty="0">
              <a:latin typeface="Arial" pitchFamily="34" charset="0"/>
              <a:cs typeface="Arial" pitchFamily="34" charset="0"/>
            </a:endParaRPr>
          </a:p>
        </p:txBody>
      </p:sp>
      <p:sp>
        <p:nvSpPr>
          <p:cNvPr id="109571" name="Text Box 3"/>
          <p:cNvSpPr txBox="1">
            <a:spLocks noChangeArrowheads="1"/>
          </p:cNvSpPr>
          <p:nvPr/>
        </p:nvSpPr>
        <p:spPr bwMode="auto">
          <a:xfrm>
            <a:off x="-76200" y="1295400"/>
            <a:ext cx="5257800" cy="4493538"/>
          </a:xfrm>
          <a:prstGeom prst="rect">
            <a:avLst/>
          </a:prstGeom>
          <a:noFill/>
          <a:ln w="9525">
            <a:noFill/>
            <a:miter lim="800000"/>
            <a:headEnd/>
            <a:tailEnd/>
          </a:ln>
          <a:effectLst/>
        </p:spPr>
        <p:txBody>
          <a:bodyPr wrap="square">
            <a:spAutoFit/>
          </a:bodyPr>
          <a:lstStyle/>
          <a:p>
            <a:pPr marL="350838" indent="-350838">
              <a:spcBef>
                <a:spcPct val="50000"/>
              </a:spcBef>
              <a:buClr>
                <a:srgbClr val="744D26"/>
              </a:buClr>
              <a:buSzPct val="90000"/>
              <a:buFont typeface="Arial" pitchFamily="34" charset="0"/>
              <a:buChar char="•"/>
            </a:pPr>
            <a:r>
              <a:rPr lang="en-US" sz="2600" dirty="0">
                <a:solidFill>
                  <a:srgbClr val="003399"/>
                </a:solidFill>
                <a:latin typeface="Arial" pitchFamily="34" charset="0"/>
                <a:cs typeface="Arial" pitchFamily="34" charset="0"/>
              </a:rPr>
              <a:t>“</a:t>
            </a:r>
            <a:r>
              <a:rPr lang="en-US" sz="2600" dirty="0">
                <a:latin typeface="Arial" pitchFamily="34" charset="0"/>
                <a:cs typeface="Arial" pitchFamily="34" charset="0"/>
              </a:rPr>
              <a:t>Iron Law of </a:t>
            </a:r>
            <a:r>
              <a:rPr lang="en-US" sz="2600" dirty="0" smtClean="0">
                <a:latin typeface="Arial" pitchFamily="34" charset="0"/>
                <a:cs typeface="Arial" pitchFamily="34" charset="0"/>
              </a:rPr>
              <a:t>Wages,”</a:t>
            </a:r>
            <a:r>
              <a:rPr lang="en-US" sz="2600" dirty="0">
                <a:latin typeface="Arial" pitchFamily="34" charset="0"/>
                <a:cs typeface="Arial" pitchFamily="34" charset="0"/>
              </a:rPr>
              <a:t/>
            </a:r>
            <a:br>
              <a:rPr lang="en-US" sz="2600" dirty="0">
                <a:latin typeface="Arial" pitchFamily="34" charset="0"/>
                <a:cs typeface="Arial" pitchFamily="34" charset="0"/>
              </a:rPr>
            </a:br>
            <a:r>
              <a:rPr lang="en-US" sz="2600" dirty="0" smtClean="0">
                <a:latin typeface="Arial" pitchFamily="34" charset="0"/>
                <a:cs typeface="Arial" pitchFamily="34" charset="0"/>
              </a:rPr>
              <a:t> 1817</a:t>
            </a:r>
            <a:endParaRPr lang="en-US" sz="2600" dirty="0">
              <a:latin typeface="Arial" pitchFamily="34" charset="0"/>
              <a:cs typeface="Arial" pitchFamily="34" charset="0"/>
            </a:endParaRPr>
          </a:p>
          <a:p>
            <a:pPr marL="350838" indent="-350838">
              <a:spcBef>
                <a:spcPct val="50000"/>
              </a:spcBef>
              <a:buClr>
                <a:srgbClr val="744D26"/>
              </a:buClr>
              <a:buSzPct val="90000"/>
              <a:buFont typeface="Arial" pitchFamily="34" charset="0"/>
              <a:buChar char="•"/>
            </a:pPr>
            <a:r>
              <a:rPr lang="en-US" sz="2600" dirty="0">
                <a:latin typeface="Arial" pitchFamily="34" charset="0"/>
                <a:cs typeface="Arial" pitchFamily="34" charset="0"/>
              </a:rPr>
              <a:t>When wages are high,</a:t>
            </a:r>
            <a:br>
              <a:rPr lang="en-US" sz="2600" dirty="0">
                <a:latin typeface="Arial" pitchFamily="34" charset="0"/>
                <a:cs typeface="Arial" pitchFamily="34" charset="0"/>
              </a:rPr>
            </a:br>
            <a:r>
              <a:rPr lang="en-US" sz="2600" dirty="0">
                <a:latin typeface="Arial" pitchFamily="34" charset="0"/>
                <a:cs typeface="Arial" pitchFamily="34" charset="0"/>
              </a:rPr>
              <a:t>workers have more</a:t>
            </a:r>
            <a:br>
              <a:rPr lang="en-US" sz="2600" dirty="0">
                <a:latin typeface="Arial" pitchFamily="34" charset="0"/>
                <a:cs typeface="Arial" pitchFamily="34" charset="0"/>
              </a:rPr>
            </a:br>
            <a:r>
              <a:rPr lang="en-US" sz="2600" dirty="0">
                <a:latin typeface="Arial" pitchFamily="34" charset="0"/>
                <a:cs typeface="Arial" pitchFamily="34" charset="0"/>
              </a:rPr>
              <a:t>children</a:t>
            </a:r>
            <a:r>
              <a:rPr lang="en-US" sz="2600" dirty="0" smtClean="0">
                <a:latin typeface="Arial" pitchFamily="34" charset="0"/>
                <a:cs typeface="Arial" pitchFamily="34" charset="0"/>
              </a:rPr>
              <a:t>. More children create a</a:t>
            </a:r>
            <a:br>
              <a:rPr lang="en-US" sz="2600" dirty="0" smtClean="0">
                <a:latin typeface="Arial" pitchFamily="34" charset="0"/>
                <a:cs typeface="Arial" pitchFamily="34" charset="0"/>
              </a:rPr>
            </a:br>
            <a:r>
              <a:rPr lang="en-US" sz="2600" dirty="0" smtClean="0">
                <a:latin typeface="Arial" pitchFamily="34" charset="0"/>
                <a:cs typeface="Arial" pitchFamily="34" charset="0"/>
              </a:rPr>
              <a:t>large labor surplus that</a:t>
            </a:r>
            <a:br>
              <a:rPr lang="en-US" sz="2600" dirty="0" smtClean="0">
                <a:latin typeface="Arial" pitchFamily="34" charset="0"/>
                <a:cs typeface="Arial" pitchFamily="34" charset="0"/>
              </a:rPr>
            </a:br>
            <a:r>
              <a:rPr lang="en-US" sz="2600" dirty="0" smtClean="0">
                <a:latin typeface="Arial" pitchFamily="34" charset="0"/>
                <a:cs typeface="Arial" pitchFamily="34" charset="0"/>
              </a:rPr>
              <a:t>depresses wages.</a:t>
            </a:r>
          </a:p>
          <a:p>
            <a:pPr marL="350838" indent="-350838">
              <a:spcBef>
                <a:spcPct val="50000"/>
              </a:spcBef>
              <a:buClr>
                <a:srgbClr val="744D26"/>
              </a:buClr>
              <a:buSzPct val="90000"/>
              <a:buFont typeface="Arial" pitchFamily="34" charset="0"/>
              <a:buChar char="•"/>
            </a:pPr>
            <a:r>
              <a:rPr lang="en-US" sz="2600" b="1" dirty="0" smtClean="0">
                <a:latin typeface="Arial" pitchFamily="34" charset="0"/>
                <a:cs typeface="Arial" pitchFamily="34" charset="0"/>
              </a:rPr>
              <a:t>Used by industrialists in reaction to calls for reform </a:t>
            </a:r>
            <a:r>
              <a:rPr lang="en-US" sz="2600" dirty="0" smtClean="0">
                <a:latin typeface="Arial" pitchFamily="34" charset="0"/>
                <a:cs typeface="Arial" pitchFamily="34" charset="0"/>
              </a:rPr>
              <a:t>of working conditions in Britain</a:t>
            </a:r>
            <a:endParaRPr lang="en-US" sz="2600" dirty="0">
              <a:latin typeface="Arial" pitchFamily="34" charset="0"/>
              <a:cs typeface="Arial" pitchFamily="34" charset="0"/>
            </a:endParaRPr>
          </a:p>
        </p:txBody>
      </p:sp>
      <p:pic>
        <p:nvPicPr>
          <p:cNvPr id="109572" name="Picture 4" descr="Girls Working in Silk Factory"/>
          <p:cNvPicPr>
            <a:picLocks noChangeAspect="1" noChangeArrowheads="1"/>
          </p:cNvPicPr>
          <p:nvPr/>
        </p:nvPicPr>
        <p:blipFill>
          <a:blip r:embed="rId2" cstate="print">
            <a:lum bright="12000" contrast="12000"/>
          </a:blip>
          <a:srcRect l="3999" r="6000" b="4903"/>
          <a:stretch>
            <a:fillRect/>
          </a:stretch>
        </p:blipFill>
        <p:spPr bwMode="auto">
          <a:xfrm>
            <a:off x="5181600" y="1295400"/>
            <a:ext cx="3677228" cy="3962400"/>
          </a:xfrm>
          <a:prstGeom prst="rect">
            <a:avLst/>
          </a:prstGeom>
          <a:noFill/>
          <a:ln w="9525">
            <a:solidFill>
              <a:srgbClr val="003399"/>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1000"/>
                                        <p:tgtEl>
                                          <p:spTgt spid="109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Effect transition="in" filter="fade">
                                      <p:cBhvr>
                                        <p:cTn id="12" dur="1000"/>
                                        <p:tgtEl>
                                          <p:spTgt spid="1095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Effect transition="in" filter="fade">
                                      <p:cBhvr>
                                        <p:cTn id="17" dur="1000"/>
                                        <p:tgtEl>
                                          <p:spTgt spid="109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Robert Owen</a:t>
            </a:r>
            <a:endParaRPr lang="en-US" dirty="0"/>
          </a:p>
        </p:txBody>
      </p:sp>
      <p:pic>
        <p:nvPicPr>
          <p:cNvPr id="23554" name="Picture 2" descr="Robert Owen 1771-1858"/>
          <p:cNvPicPr>
            <a:picLocks noChangeAspect="1" noChangeArrowheads="1"/>
          </p:cNvPicPr>
          <p:nvPr/>
        </p:nvPicPr>
        <p:blipFill>
          <a:blip r:embed="rId2" cstate="print"/>
          <a:srcRect/>
          <a:stretch>
            <a:fillRect/>
          </a:stretch>
        </p:blipFill>
        <p:spPr bwMode="auto">
          <a:xfrm rot="525187">
            <a:off x="6553200" y="304800"/>
            <a:ext cx="2324100" cy="1771651"/>
          </a:xfrm>
          <a:prstGeom prst="rect">
            <a:avLst/>
          </a:prstGeom>
          <a:noFill/>
        </p:spPr>
      </p:pic>
      <p:sp>
        <p:nvSpPr>
          <p:cNvPr id="4" name="TextBox 3"/>
          <p:cNvSpPr txBox="1"/>
          <p:nvPr/>
        </p:nvSpPr>
        <p:spPr>
          <a:xfrm>
            <a:off x="152400" y="1348800"/>
            <a:ext cx="7924800" cy="5509200"/>
          </a:xfrm>
          <a:prstGeom prst="rect">
            <a:avLst/>
          </a:prstGeom>
          <a:noFill/>
        </p:spPr>
        <p:txBody>
          <a:bodyPr wrap="square" rtlCol="0">
            <a:spAutoFit/>
          </a:bodyPr>
          <a:lstStyle/>
          <a:p>
            <a:pPr>
              <a:buFont typeface="Arial" pitchFamily="34" charset="0"/>
              <a:buChar char="•"/>
            </a:pPr>
            <a:r>
              <a:rPr lang="en-US" sz="3200" dirty="0" smtClean="0"/>
              <a:t> Scottish Social reformer, argued</a:t>
            </a:r>
          </a:p>
          <a:p>
            <a:r>
              <a:rPr lang="en-US" sz="3200" dirty="0" smtClean="0"/>
              <a:t>against child labor</a:t>
            </a:r>
          </a:p>
          <a:p>
            <a:endParaRPr lang="en-US" sz="3200" dirty="0" smtClean="0"/>
          </a:p>
          <a:p>
            <a:pPr>
              <a:buFont typeface="Arial" pitchFamily="34" charset="0"/>
              <a:buChar char="•"/>
            </a:pPr>
            <a:r>
              <a:rPr lang="en-US" sz="3200" dirty="0" smtClean="0"/>
              <a:t> Testified before Parliament in 1816 about</a:t>
            </a:r>
          </a:p>
          <a:p>
            <a:r>
              <a:rPr lang="en-US" sz="3200" dirty="0" smtClean="0"/>
              <a:t>stunted mental and physical growth of </a:t>
            </a:r>
          </a:p>
          <a:p>
            <a:r>
              <a:rPr lang="en-US" sz="3200" dirty="0" smtClean="0"/>
              <a:t>Children who worked in the mills.</a:t>
            </a:r>
          </a:p>
          <a:p>
            <a:endParaRPr lang="en-US" sz="3200" dirty="0" smtClean="0"/>
          </a:p>
          <a:p>
            <a:pPr>
              <a:buFont typeface="Arial" pitchFamily="34" charset="0"/>
              <a:buChar char="•"/>
            </a:pPr>
            <a:r>
              <a:rPr lang="en-US" sz="3200" dirty="0" smtClean="0"/>
              <a:t> He took it upon himself to reform and finally parliament passed the </a:t>
            </a:r>
            <a:r>
              <a:rPr lang="en-US" sz="3200" b="1" dirty="0" smtClean="0"/>
              <a:t>Factory Act of 1833 </a:t>
            </a:r>
            <a:r>
              <a:rPr lang="en-US" sz="3200" dirty="0" smtClean="0"/>
              <a:t>which limited work hours for children of certain ages.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1524000" y="152400"/>
            <a:ext cx="7162800" cy="1311275"/>
          </a:xfrm>
          <a:prstGeom prst="rect">
            <a:avLst/>
          </a:prstGeom>
          <a:noFill/>
          <a:ln w="9525">
            <a:noFill/>
            <a:miter lim="800000"/>
            <a:headEnd/>
            <a:tailEnd/>
          </a:ln>
          <a:effectLst>
            <a:outerShdw dist="28398" dir="3806097" algn="ctr" rotWithShape="0">
              <a:srgbClr val="003399"/>
            </a:outerShdw>
          </a:effectLst>
        </p:spPr>
        <p:txBody>
          <a:bodyPr>
            <a:spAutoFit/>
          </a:bodyPr>
          <a:lstStyle/>
          <a:p>
            <a:pPr>
              <a:spcBef>
                <a:spcPct val="50000"/>
              </a:spcBef>
            </a:pPr>
            <a:r>
              <a:rPr lang="en-US" sz="4200" b="1">
                <a:solidFill>
                  <a:srgbClr val="993300"/>
                </a:solidFill>
                <a:latin typeface="Lombardic Narrow" pitchFamily="2" charset="0"/>
              </a:rPr>
              <a:t>  The Socialists:</a:t>
            </a:r>
            <a:r>
              <a:rPr lang="en-US" sz="3800" b="1">
                <a:solidFill>
                  <a:srgbClr val="993300"/>
                </a:solidFill>
                <a:latin typeface="Lombardic Narrow" pitchFamily="2" charset="0"/>
              </a:rPr>
              <a:t>  </a:t>
            </a:r>
            <a:br>
              <a:rPr lang="en-US" sz="3800" b="1">
                <a:solidFill>
                  <a:srgbClr val="993300"/>
                </a:solidFill>
                <a:latin typeface="Lombardic Narrow" pitchFamily="2" charset="0"/>
              </a:rPr>
            </a:br>
            <a:r>
              <a:rPr lang="en-US" sz="3800" b="1">
                <a:solidFill>
                  <a:srgbClr val="993300"/>
                </a:solidFill>
                <a:latin typeface="Lombardic Narrow" pitchFamily="2" charset="0"/>
              </a:rPr>
              <a:t>Utopians &amp; Marxists</a:t>
            </a:r>
          </a:p>
        </p:txBody>
      </p:sp>
      <p:sp>
        <p:nvSpPr>
          <p:cNvPr id="111619" name="Text Box 3"/>
          <p:cNvSpPr txBox="1">
            <a:spLocks noChangeArrowheads="1"/>
          </p:cNvSpPr>
          <p:nvPr/>
        </p:nvSpPr>
        <p:spPr bwMode="auto">
          <a:xfrm>
            <a:off x="228600" y="3962400"/>
            <a:ext cx="8305800" cy="2608406"/>
          </a:xfrm>
          <a:prstGeom prst="rect">
            <a:avLst/>
          </a:prstGeom>
          <a:noFill/>
          <a:ln w="9525">
            <a:noFill/>
            <a:miter lim="800000"/>
            <a:headEnd/>
            <a:tailEnd/>
          </a:ln>
          <a:effectLst/>
        </p:spPr>
        <p:txBody>
          <a:bodyPr wrap="square">
            <a:spAutoFit/>
          </a:bodyPr>
          <a:lstStyle/>
          <a:p>
            <a:pPr marL="515938" indent="-393700">
              <a:spcBef>
                <a:spcPct val="50000"/>
              </a:spcBef>
              <a:buClr>
                <a:srgbClr val="744D26"/>
              </a:buClr>
              <a:buSzPct val="90000"/>
              <a:buFont typeface="PressWriter Symbols" pitchFamily="2" charset="2"/>
              <a:buChar char="×"/>
            </a:pPr>
            <a:r>
              <a:rPr lang="en-US" sz="2700" dirty="0">
                <a:latin typeface="Arial" pitchFamily="34" charset="0"/>
                <a:cs typeface="Arial" pitchFamily="34" charset="0"/>
              </a:rPr>
              <a:t>People as a society would operate and own the</a:t>
            </a:r>
            <a:br>
              <a:rPr lang="en-US" sz="2700" dirty="0">
                <a:latin typeface="Arial" pitchFamily="34" charset="0"/>
                <a:cs typeface="Arial" pitchFamily="34" charset="0"/>
              </a:rPr>
            </a:br>
            <a:r>
              <a:rPr lang="en-US" sz="2700" dirty="0">
                <a:latin typeface="Arial" pitchFamily="34" charset="0"/>
                <a:cs typeface="Arial" pitchFamily="34" charset="0"/>
              </a:rPr>
              <a:t>means of production, not individuals.</a:t>
            </a:r>
          </a:p>
          <a:p>
            <a:pPr marL="515938" indent="-393700">
              <a:spcBef>
                <a:spcPct val="50000"/>
              </a:spcBef>
              <a:buClr>
                <a:srgbClr val="744D26"/>
              </a:buClr>
              <a:buSzPct val="90000"/>
              <a:buFont typeface="PressWriter Symbols" pitchFamily="2" charset="2"/>
              <a:buChar char="×"/>
            </a:pPr>
            <a:r>
              <a:rPr lang="en-US" sz="2700" dirty="0">
                <a:latin typeface="Arial" pitchFamily="34" charset="0"/>
                <a:cs typeface="Arial" pitchFamily="34" charset="0"/>
              </a:rPr>
              <a:t>Their goal was a society that benefited </a:t>
            </a:r>
            <a:br>
              <a:rPr lang="en-US" sz="2700" dirty="0">
                <a:latin typeface="Arial" pitchFamily="34" charset="0"/>
                <a:cs typeface="Arial" pitchFamily="34" charset="0"/>
              </a:rPr>
            </a:br>
            <a:r>
              <a:rPr lang="en-US" sz="2700" dirty="0">
                <a:latin typeface="Arial" pitchFamily="34" charset="0"/>
                <a:cs typeface="Arial" pitchFamily="34" charset="0"/>
              </a:rPr>
              <a:t>everyone, not just a </a:t>
            </a:r>
            <a:r>
              <a:rPr lang="en-US" sz="2700" dirty="0" smtClean="0">
                <a:latin typeface="Arial" pitchFamily="34" charset="0"/>
                <a:cs typeface="Arial" pitchFamily="34" charset="0"/>
              </a:rPr>
              <a:t>rich and well-connected </a:t>
            </a:r>
            <a:r>
              <a:rPr lang="en-US" sz="2700" dirty="0">
                <a:latin typeface="Arial" pitchFamily="34" charset="0"/>
                <a:cs typeface="Arial" pitchFamily="34" charset="0"/>
              </a:rPr>
              <a:t>few.</a:t>
            </a:r>
          </a:p>
          <a:p>
            <a:pPr marL="515938" indent="-393700">
              <a:spcBef>
                <a:spcPct val="50000"/>
              </a:spcBef>
              <a:buClr>
                <a:srgbClr val="744D26"/>
              </a:buClr>
              <a:buSzPct val="90000"/>
              <a:buFont typeface="PressWriter Symbols" pitchFamily="2" charset="2"/>
              <a:buChar char="×"/>
            </a:pPr>
            <a:r>
              <a:rPr lang="en-US" sz="2700" dirty="0">
                <a:latin typeface="Arial" pitchFamily="34" charset="0"/>
                <a:cs typeface="Arial" pitchFamily="34" charset="0"/>
              </a:rPr>
              <a:t>Tried to build perfect communities [utopias</a:t>
            </a:r>
            <a:r>
              <a:rPr lang="en-US" sz="2800" dirty="0">
                <a:latin typeface="Arial" pitchFamily="34" charset="0"/>
                <a:cs typeface="Arial" pitchFamily="34" charset="0"/>
              </a:rPr>
              <a:t>].</a:t>
            </a:r>
          </a:p>
        </p:txBody>
      </p:sp>
      <p:pic>
        <p:nvPicPr>
          <p:cNvPr id="111620" name="Picture 4" descr="newlanark"/>
          <p:cNvPicPr>
            <a:picLocks noChangeAspect="1" noChangeArrowheads="1"/>
          </p:cNvPicPr>
          <p:nvPr/>
        </p:nvPicPr>
        <p:blipFill>
          <a:blip r:embed="rId2" cstate="print">
            <a:lum bright="-6000" contrast="6000"/>
          </a:blip>
          <a:srcRect/>
          <a:stretch>
            <a:fillRect/>
          </a:stretch>
        </p:blipFill>
        <p:spPr bwMode="auto">
          <a:xfrm>
            <a:off x="457200" y="1447800"/>
            <a:ext cx="3657600" cy="2292350"/>
          </a:xfrm>
          <a:prstGeom prst="rect">
            <a:avLst/>
          </a:prstGeom>
          <a:noFill/>
          <a:ln w="9525">
            <a:solidFill>
              <a:srgbClr val="003399"/>
            </a:solidFill>
            <a:miter lim="800000"/>
            <a:headEnd/>
            <a:tailEnd/>
          </a:ln>
        </p:spPr>
      </p:pic>
      <p:pic>
        <p:nvPicPr>
          <p:cNvPr id="111621" name="Picture 5" descr="72km1"/>
          <p:cNvPicPr>
            <a:picLocks noChangeAspect="1" noChangeArrowheads="1"/>
          </p:cNvPicPr>
          <p:nvPr/>
        </p:nvPicPr>
        <p:blipFill>
          <a:blip r:embed="rId3" cstate="print"/>
          <a:srcRect/>
          <a:stretch>
            <a:fillRect/>
          </a:stretch>
        </p:blipFill>
        <p:spPr bwMode="auto">
          <a:xfrm>
            <a:off x="5562600" y="762000"/>
            <a:ext cx="2430463" cy="2971800"/>
          </a:xfrm>
          <a:prstGeom prst="rect">
            <a:avLst/>
          </a:prstGeom>
          <a:noFill/>
          <a:ln w="9525">
            <a:solidFill>
              <a:srgbClr val="003399"/>
            </a:solidFill>
            <a:miter lim="800000"/>
            <a:headEnd/>
            <a:tailEnd/>
          </a:ln>
        </p:spPr>
      </p:pic>
      <p:sp>
        <p:nvSpPr>
          <p:cNvPr id="111622" name="Line 6"/>
          <p:cNvSpPr>
            <a:spLocks noChangeShapeType="1"/>
          </p:cNvSpPr>
          <p:nvPr/>
        </p:nvSpPr>
        <p:spPr bwMode="auto">
          <a:xfrm>
            <a:off x="2667000" y="1447800"/>
            <a:ext cx="152400" cy="609600"/>
          </a:xfrm>
          <a:prstGeom prst="line">
            <a:avLst/>
          </a:prstGeom>
          <a:noFill/>
          <a:ln w="28575">
            <a:solidFill>
              <a:srgbClr val="FF3300"/>
            </a:solidFill>
            <a:round/>
            <a:headEnd/>
            <a:tailEnd type="triangle" w="med" len="med"/>
          </a:ln>
          <a:effectLst/>
        </p:spPr>
        <p:txBody>
          <a:bodyPr/>
          <a:lstStyle/>
          <a:p>
            <a:endParaRPr lang="en-US"/>
          </a:p>
        </p:txBody>
      </p:sp>
      <p:sp>
        <p:nvSpPr>
          <p:cNvPr id="111623" name="Line 7"/>
          <p:cNvSpPr>
            <a:spLocks noChangeShapeType="1"/>
          </p:cNvSpPr>
          <p:nvPr/>
        </p:nvSpPr>
        <p:spPr bwMode="auto">
          <a:xfrm>
            <a:off x="4953000" y="1143000"/>
            <a:ext cx="838200" cy="381000"/>
          </a:xfrm>
          <a:prstGeom prst="line">
            <a:avLst/>
          </a:prstGeom>
          <a:noFill/>
          <a:ln w="28575">
            <a:solidFill>
              <a:srgbClr val="FF33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111620"/>
                                        </p:tgtEl>
                                        <p:attrNameLst>
                                          <p:attrName>style.visibility</p:attrName>
                                        </p:attrNameLst>
                                      </p:cBhvr>
                                      <p:to>
                                        <p:strVal val="visible"/>
                                      </p:to>
                                    </p:set>
                                    <p:animEffect transition="in" filter="blinds(vertical)">
                                      <p:cBhvr>
                                        <p:cTn id="7" dur="500"/>
                                        <p:tgtEl>
                                          <p:spTgt spid="111620"/>
                                        </p:tgtEl>
                                      </p:cBhvr>
                                    </p:animEffect>
                                  </p:childTnLst>
                                </p:cTn>
                              </p:par>
                              <p:par>
                                <p:cTn id="8" presetID="3" presetClass="entr" presetSubtype="5" fill="hold" grpId="0" nodeType="withEffect">
                                  <p:stCondLst>
                                    <p:cond delay="0"/>
                                  </p:stCondLst>
                                  <p:childTnLst>
                                    <p:set>
                                      <p:cBhvr>
                                        <p:cTn id="9" dur="1" fill="hold">
                                          <p:stCondLst>
                                            <p:cond delay="0"/>
                                          </p:stCondLst>
                                        </p:cTn>
                                        <p:tgtEl>
                                          <p:spTgt spid="111622"/>
                                        </p:tgtEl>
                                        <p:attrNameLst>
                                          <p:attrName>style.visibility</p:attrName>
                                        </p:attrNameLst>
                                      </p:cBhvr>
                                      <p:to>
                                        <p:strVal val="visible"/>
                                      </p:to>
                                    </p:set>
                                    <p:animEffect transition="in" filter="blinds(vertical)">
                                      <p:cBhvr>
                                        <p:cTn id="10" dur="500"/>
                                        <p:tgtEl>
                                          <p:spTgt spid="11162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32" fill="hold" nodeType="clickEffect">
                                  <p:stCondLst>
                                    <p:cond delay="0"/>
                                  </p:stCondLst>
                                  <p:childTnLst>
                                    <p:set>
                                      <p:cBhvr>
                                        <p:cTn id="14" dur="1" fill="hold">
                                          <p:stCondLst>
                                            <p:cond delay="0"/>
                                          </p:stCondLst>
                                        </p:cTn>
                                        <p:tgtEl>
                                          <p:spTgt spid="111621"/>
                                        </p:tgtEl>
                                        <p:attrNameLst>
                                          <p:attrName>style.visibility</p:attrName>
                                        </p:attrNameLst>
                                      </p:cBhvr>
                                      <p:to>
                                        <p:strVal val="visible"/>
                                      </p:to>
                                    </p:set>
                                    <p:animEffect transition="in" filter="diamond(out)">
                                      <p:cBhvr>
                                        <p:cTn id="15" dur="1000"/>
                                        <p:tgtEl>
                                          <p:spTgt spid="111621"/>
                                        </p:tgtEl>
                                      </p:cBhvr>
                                    </p:animEffect>
                                  </p:childTnLst>
                                </p:cTn>
                              </p:par>
                              <p:par>
                                <p:cTn id="16" presetID="8" presetClass="entr" presetSubtype="32" fill="hold" grpId="0" nodeType="withEffect">
                                  <p:stCondLst>
                                    <p:cond delay="0"/>
                                  </p:stCondLst>
                                  <p:childTnLst>
                                    <p:set>
                                      <p:cBhvr>
                                        <p:cTn id="17" dur="1" fill="hold">
                                          <p:stCondLst>
                                            <p:cond delay="0"/>
                                          </p:stCondLst>
                                        </p:cTn>
                                        <p:tgtEl>
                                          <p:spTgt spid="111623"/>
                                        </p:tgtEl>
                                        <p:attrNameLst>
                                          <p:attrName>style.visibility</p:attrName>
                                        </p:attrNameLst>
                                      </p:cBhvr>
                                      <p:to>
                                        <p:strVal val="visible"/>
                                      </p:to>
                                    </p:set>
                                    <p:animEffect transition="in" filter="diamond(out)">
                                      <p:cBhvr>
                                        <p:cTn id="18" dur="1000"/>
                                        <p:tgtEl>
                                          <p:spTgt spid="1116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1619">
                                            <p:txEl>
                                              <p:pRg st="0" end="0"/>
                                            </p:txEl>
                                          </p:spTgt>
                                        </p:tgtEl>
                                        <p:attrNameLst>
                                          <p:attrName>style.visibility</p:attrName>
                                        </p:attrNameLst>
                                      </p:cBhvr>
                                      <p:to>
                                        <p:strVal val="visible"/>
                                      </p:to>
                                    </p:set>
                                    <p:animEffect transition="in" filter="fade">
                                      <p:cBhvr>
                                        <p:cTn id="23" dur="1000"/>
                                        <p:tgtEl>
                                          <p:spTgt spid="11161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1619">
                                            <p:txEl>
                                              <p:pRg st="1" end="1"/>
                                            </p:txEl>
                                          </p:spTgt>
                                        </p:tgtEl>
                                        <p:attrNameLst>
                                          <p:attrName>style.visibility</p:attrName>
                                        </p:attrNameLst>
                                      </p:cBhvr>
                                      <p:to>
                                        <p:strVal val="visible"/>
                                      </p:to>
                                    </p:set>
                                    <p:animEffect transition="in" filter="fade">
                                      <p:cBhvr>
                                        <p:cTn id="28" dur="1000"/>
                                        <p:tgtEl>
                                          <p:spTgt spid="11161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1619">
                                            <p:txEl>
                                              <p:pRg st="2" end="2"/>
                                            </p:txEl>
                                          </p:spTgt>
                                        </p:tgtEl>
                                        <p:attrNameLst>
                                          <p:attrName>style.visibility</p:attrName>
                                        </p:attrNameLst>
                                      </p:cBhvr>
                                      <p:to>
                                        <p:strVal val="visible"/>
                                      </p:to>
                                    </p:set>
                                    <p:animEffect transition="in" filter="fade">
                                      <p:cBhvr>
                                        <p:cTn id="33" dur="1000"/>
                                        <p:tgtEl>
                                          <p:spTgt spid="1116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2" grpId="0" animBg="1"/>
      <p:bldP spid="1116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Louis Blanc</a:t>
            </a:r>
            <a:endParaRPr lang="en-US" dirty="0"/>
          </a:p>
        </p:txBody>
      </p:sp>
      <p:sp>
        <p:nvSpPr>
          <p:cNvPr id="3" name="TextBox 2"/>
          <p:cNvSpPr txBox="1"/>
          <p:nvPr/>
        </p:nvSpPr>
        <p:spPr>
          <a:xfrm>
            <a:off x="304800" y="914400"/>
            <a:ext cx="6781800" cy="5693866"/>
          </a:xfrm>
          <a:prstGeom prst="rect">
            <a:avLst/>
          </a:prstGeom>
          <a:noFill/>
        </p:spPr>
        <p:txBody>
          <a:bodyPr wrap="square" rtlCol="0">
            <a:spAutoFit/>
          </a:bodyPr>
          <a:lstStyle/>
          <a:p>
            <a:pPr>
              <a:buFont typeface="Arial" pitchFamily="34" charset="0"/>
              <a:buChar char="•"/>
            </a:pPr>
            <a:r>
              <a:rPr lang="en-US" sz="2800" dirty="0" smtClean="0"/>
              <a:t>French Utopian Socialist</a:t>
            </a:r>
          </a:p>
          <a:p>
            <a:pPr>
              <a:buFont typeface="Arial" pitchFamily="34" charset="0"/>
              <a:buChar char="•"/>
            </a:pPr>
            <a:endParaRPr lang="en-US" sz="2800" dirty="0" smtClean="0"/>
          </a:p>
          <a:p>
            <a:pPr>
              <a:buFont typeface="Arial" pitchFamily="34" charset="0"/>
              <a:buChar char="•"/>
            </a:pPr>
            <a:r>
              <a:rPr lang="en-US" sz="2800" dirty="0" smtClean="0"/>
              <a:t> Published </a:t>
            </a:r>
            <a:r>
              <a:rPr lang="en-US" sz="2800" i="1" dirty="0" smtClean="0"/>
              <a:t>Organization of Work (1839) </a:t>
            </a:r>
            <a:r>
              <a:rPr lang="en-US" sz="2800" dirty="0" smtClean="0"/>
              <a:t>and urged workers to campaign for universal voting rights as well as right to work</a:t>
            </a:r>
          </a:p>
          <a:p>
            <a:pPr>
              <a:buFont typeface="Arial" pitchFamily="34" charset="0"/>
              <a:buChar char="•"/>
            </a:pPr>
            <a:r>
              <a:rPr lang="en-US" sz="2800" dirty="0" smtClean="0"/>
              <a:t> Wanted to establish “social workshops” funded by the state but controlled and driven by the workers (early concept of “cooperatives”)</a:t>
            </a:r>
          </a:p>
          <a:p>
            <a:pPr>
              <a:buFont typeface="Arial" pitchFamily="34" charset="0"/>
              <a:buChar char="•"/>
            </a:pPr>
            <a:r>
              <a:rPr lang="en-US" sz="2800" dirty="0" smtClean="0"/>
              <a:t> Served on many committees to enforce right to work and participated in a </a:t>
            </a:r>
            <a:r>
              <a:rPr lang="en-US" sz="2800" b="1" dirty="0" smtClean="0"/>
              <a:t>workers revolt in 1848</a:t>
            </a:r>
            <a:r>
              <a:rPr lang="en-US" sz="2800" dirty="0" smtClean="0"/>
              <a:t> which forced him to flee to England</a:t>
            </a:r>
            <a:endParaRPr lang="en-US" sz="1600" dirty="0"/>
          </a:p>
        </p:txBody>
      </p:sp>
      <p:pic>
        <p:nvPicPr>
          <p:cNvPr id="21506" name="Picture 2" descr="http://media-3.web.britannica.com/eb-media/29/13129-004-8A072193.jpg"/>
          <p:cNvPicPr>
            <a:picLocks noChangeAspect="1" noChangeArrowheads="1"/>
          </p:cNvPicPr>
          <p:nvPr/>
        </p:nvPicPr>
        <p:blipFill>
          <a:blip r:embed="rId2" cstate="print"/>
          <a:srcRect/>
          <a:stretch>
            <a:fillRect/>
          </a:stretch>
        </p:blipFill>
        <p:spPr bwMode="auto">
          <a:xfrm>
            <a:off x="7086600" y="228600"/>
            <a:ext cx="1752600" cy="236837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Karl Marx</a:t>
            </a:r>
            <a:endParaRPr lang="en-US" dirty="0"/>
          </a:p>
        </p:txBody>
      </p:sp>
      <p:sp>
        <p:nvSpPr>
          <p:cNvPr id="3" name="Content Placeholder 2"/>
          <p:cNvSpPr>
            <a:spLocks noGrp="1"/>
          </p:cNvSpPr>
          <p:nvPr>
            <p:ph idx="1"/>
          </p:nvPr>
        </p:nvSpPr>
        <p:spPr>
          <a:xfrm>
            <a:off x="228600" y="1447800"/>
            <a:ext cx="6858000" cy="4525963"/>
          </a:xfrm>
        </p:spPr>
        <p:txBody>
          <a:bodyPr>
            <a:normAutofit fontScale="92500" lnSpcReduction="20000"/>
          </a:bodyPr>
          <a:lstStyle/>
          <a:p>
            <a:pPr lvl="0"/>
            <a:r>
              <a:rPr lang="en-US" dirty="0" smtClean="0">
                <a:latin typeface="Arial" pitchFamily="34" charset="0"/>
                <a:cs typeface="Arial" pitchFamily="34" charset="0"/>
              </a:rPr>
              <a:t>Marx called for a new system – he said that all of human history was a class struggle. </a:t>
            </a:r>
          </a:p>
          <a:p>
            <a:pPr lvl="1"/>
            <a:r>
              <a:rPr lang="en-US" dirty="0" smtClean="0">
                <a:latin typeface="Arial" pitchFamily="34" charset="0"/>
                <a:cs typeface="Arial" pitchFamily="34" charset="0"/>
              </a:rPr>
              <a:t>A. One group of people, BOURGEOSIE, or middle class, (the oppressors) owned the means of production (land, raw materials, money, factories, etc.). He argued that this gave them the power to control government and society. </a:t>
            </a:r>
          </a:p>
          <a:p>
            <a:pPr lvl="1"/>
            <a:r>
              <a:rPr lang="en-US" dirty="0" smtClean="0">
                <a:latin typeface="Arial" pitchFamily="34" charset="0"/>
                <a:cs typeface="Arial" pitchFamily="34" charset="0"/>
              </a:rPr>
              <a:t>B. The other group, PROLETARIAT, or working class (the oppressed) depended on the owners of the means of production.</a:t>
            </a:r>
          </a:p>
          <a:p>
            <a:endParaRPr lang="en-US" dirty="0"/>
          </a:p>
        </p:txBody>
      </p:sp>
      <p:pic>
        <p:nvPicPr>
          <p:cNvPr id="4" name="Picture 5" descr="72km1"/>
          <p:cNvPicPr>
            <a:picLocks noChangeAspect="1" noChangeArrowheads="1"/>
          </p:cNvPicPr>
          <p:nvPr/>
        </p:nvPicPr>
        <p:blipFill>
          <a:blip r:embed="rId2" cstate="print"/>
          <a:srcRect/>
          <a:stretch>
            <a:fillRect/>
          </a:stretch>
        </p:blipFill>
        <p:spPr bwMode="auto">
          <a:xfrm>
            <a:off x="7162800" y="304800"/>
            <a:ext cx="1752600" cy="2142957"/>
          </a:xfrm>
          <a:prstGeom prst="rect">
            <a:avLst/>
          </a:prstGeom>
          <a:noFill/>
          <a:ln w="9525">
            <a:solidFill>
              <a:srgbClr val="003399"/>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228600" y="609600"/>
            <a:ext cx="3048000" cy="4893647"/>
          </a:xfrm>
          <a:prstGeom prst="rect">
            <a:avLst/>
          </a:prstGeom>
          <a:noFill/>
          <a:ln w="9525">
            <a:noFill/>
            <a:miter lim="800000"/>
            <a:headEnd/>
            <a:tailEnd/>
          </a:ln>
        </p:spPr>
        <p:txBody>
          <a:bodyPr wrap="square">
            <a:spAutoFit/>
          </a:bodyPr>
          <a:lstStyle/>
          <a:p>
            <a:r>
              <a:rPr lang="en-US" sz="2400" b="1" i="1" u="sng" dirty="0">
                <a:latin typeface="Arial Unicode MS" pitchFamily="34" charset="-128"/>
              </a:rPr>
              <a:t>Surplus Value</a:t>
            </a:r>
          </a:p>
          <a:p>
            <a:endParaRPr lang="en-US" sz="2400" b="1" i="1" u="sng" dirty="0">
              <a:latin typeface="Arial Unicode MS" pitchFamily="34" charset="-128"/>
            </a:endParaRPr>
          </a:p>
          <a:p>
            <a:r>
              <a:rPr lang="en-US" sz="2400" dirty="0">
                <a:latin typeface="Arial Unicode MS" pitchFamily="34" charset="-128"/>
              </a:rPr>
              <a:t>Marx believed that the bourgeoisie basically bought the products of the laborers at a cheap price, and then sold those same products back to them at a high price, in effect stealing the </a:t>
            </a:r>
            <a:r>
              <a:rPr lang="en-US" sz="2400" b="1" i="1" u="sng" dirty="0">
                <a:latin typeface="Arial Unicode MS" pitchFamily="34" charset="-128"/>
              </a:rPr>
              <a:t>surplus value</a:t>
            </a:r>
            <a:r>
              <a:rPr lang="en-US" sz="2400" dirty="0">
                <a:latin typeface="Arial Unicode MS" pitchFamily="34" charset="-128"/>
              </a:rPr>
              <a:t> as their profit.</a:t>
            </a:r>
            <a:endParaRPr lang="en-US" sz="2400" b="1" i="1" u="sng" dirty="0">
              <a:latin typeface="Arial Unicode MS" pitchFamily="34" charset="-128"/>
            </a:endParaRPr>
          </a:p>
        </p:txBody>
      </p:sp>
      <p:pic>
        <p:nvPicPr>
          <p:cNvPr id="1026" name="Picture 2" descr="http://marxisttheory.org/wp-content/uploads/2012/12/surplus_value_cartoon.jpg"/>
          <p:cNvPicPr>
            <a:picLocks noChangeAspect="1" noChangeArrowheads="1"/>
          </p:cNvPicPr>
          <p:nvPr/>
        </p:nvPicPr>
        <p:blipFill>
          <a:blip r:embed="rId2" cstate="print"/>
          <a:srcRect/>
          <a:stretch>
            <a:fillRect/>
          </a:stretch>
        </p:blipFill>
        <p:spPr bwMode="auto">
          <a:xfrm>
            <a:off x="3200400" y="169598"/>
            <a:ext cx="5943600" cy="668840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507</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AP- Chapts. 23 &amp; 25</vt:lpstr>
      <vt:lpstr>Economic Views</vt:lpstr>
      <vt:lpstr>Adam Smith</vt:lpstr>
      <vt:lpstr>Slide 4</vt:lpstr>
      <vt:lpstr>Robert Owen</vt:lpstr>
      <vt:lpstr>Slide 6</vt:lpstr>
      <vt:lpstr>Louis Blanc</vt:lpstr>
      <vt:lpstr>Karl Marx</vt:lpstr>
      <vt:lpstr>Slide 9</vt:lpstr>
      <vt:lpstr>Marxism</vt:lpstr>
      <vt:lpstr>The Communist Manifesto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Views</dc:title>
  <dc:creator>sbehler</dc:creator>
  <cp:lastModifiedBy>sbehler</cp:lastModifiedBy>
  <cp:revision>11</cp:revision>
  <dcterms:created xsi:type="dcterms:W3CDTF">2015-01-13T21:23:37Z</dcterms:created>
  <dcterms:modified xsi:type="dcterms:W3CDTF">2016-02-08T19:04:40Z</dcterms:modified>
</cp:coreProperties>
</file>