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2" r:id="rId6"/>
    <p:sldId id="274" r:id="rId7"/>
    <p:sldId id="258" r:id="rId8"/>
    <p:sldId id="268" r:id="rId9"/>
    <p:sldId id="275" r:id="rId10"/>
    <p:sldId id="277" r:id="rId11"/>
    <p:sldId id="265" r:id="rId12"/>
    <p:sldId id="262" r:id="rId13"/>
    <p:sldId id="273" r:id="rId14"/>
    <p:sldId id="263" r:id="rId15"/>
    <p:sldId id="264" r:id="rId16"/>
    <p:sldId id="267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C664-5917-4A6A-BF16-2A5AF094F0A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39F0-455E-4495-8778-0D2E258F5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PIhMJGWiM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638800"/>
          </a:xfrm>
        </p:spPr>
        <p:txBody>
          <a:bodyPr/>
          <a:lstStyle/>
          <a:p>
            <a:pPr algn="ctr" eaLnBrk="1" hangingPunct="1"/>
            <a:r>
              <a:rPr lang="en-US" altLang="en-US" sz="7200" b="1" dirty="0" smtClean="0">
                <a:latin typeface="Algerian" pitchFamily="82" charset="0"/>
              </a:rPr>
              <a:t>Economic Development of the Dutch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Local Economy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Fishing industry was cornerstone of local Dutch economy –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Herring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The profits helped to building their shipping industry and their merchant marine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They began shipping (importing) lumber, grapes, grain and (exporting) diamonds, linen, Delftware but made more money by the actually transport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lgerian" pitchFamily="82" charset="0"/>
              </a:rPr>
              <a:t>Dutch East Indies Co. 1602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Spices most prized items from Southeast Asia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/>
              <a:t>Competitor = Portugal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Firm amassed fleet superior to Portugal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Profit reinvested in more trading ventures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/>
              <a:t>Any Dutch citizen could by shares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Other nations soon followed (France, Britain)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Commercial Revolution-organized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/>
              <a:t>Beginning of Capitalism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16m03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1031" t="1422" r="1031" b="1866"/>
          <a:stretch>
            <a:fillRect/>
          </a:stretch>
        </p:blipFill>
        <p:spPr bwMode="auto">
          <a:xfrm>
            <a:off x="152400" y="381000"/>
            <a:ext cx="8835838" cy="6324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4343400"/>
            <a:ext cx="1303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Delft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40000">
            <a:off x="1048085" y="312"/>
            <a:ext cx="68596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6088559"/>
            <a:ext cx="1303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Delft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098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https://www.youtube.com/watch?v=40UwxKSMMbs</a:t>
            </a:r>
          </a:p>
          <a:p>
            <a:r>
              <a:rPr lang="en-US" sz="2800" dirty="0" err="1" smtClean="0"/>
              <a:t>Stadtholders</a:t>
            </a:r>
            <a:r>
              <a:rPr lang="en-US" sz="2800" dirty="0" smtClean="0"/>
              <a:t> (start at 2:47)</a:t>
            </a:r>
            <a:endParaRPr lang="en-US" sz="2800" dirty="0" smtClean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https://www.youtube.com/watch?v=zPIhMJGWiM8</a:t>
            </a:r>
            <a:endParaRPr lang="en-US" sz="2800" dirty="0" smtClean="0"/>
          </a:p>
          <a:p>
            <a:r>
              <a:rPr lang="en-US" sz="2800" dirty="0" smtClean="0"/>
              <a:t>Dutch East India Company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7762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Complete the questions that correspond with</a:t>
            </a:r>
          </a:p>
          <a:p>
            <a:r>
              <a:rPr lang="en-US" sz="3200" dirty="0" smtClean="0"/>
              <a:t>each video.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800" dirty="0" smtClean="0">
                <a:latin typeface="Algerian" pitchFamily="82" charset="0"/>
              </a:rPr>
              <a:t>Dutch lead Development of Capitalism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8011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Capital invested in business ventures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Goal: pay costs and make profit to reinvest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Chance for profit- economy boomed 1660’s – herring industry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Money not spent on luxury (led strict lifestyle)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latin typeface="Algerian" pitchFamily="82" charset="0"/>
              </a:rPr>
              <a:t>Dutch Trade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Bought surplus grain in Poland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Sold in S. Europe after poor harvest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Scandinavian lumber sold in Europe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10,000 Dutch trading ships by 1600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Shipped for other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Trade not war ships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cis.edu/courses/HIST102mtmcinneshin1/week02/images/GrainSupply1500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876800" cy="667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2133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800" b="1" dirty="0" smtClean="0">
                <a:latin typeface="Algerian" pitchFamily="82" charset="0"/>
              </a:rPr>
              <a:t>The Golden age of the </a:t>
            </a:r>
            <a:r>
              <a:rPr lang="en-US" altLang="en-US" sz="4800" b="1" dirty="0" err="1" smtClean="0">
                <a:latin typeface="Algerian" pitchFamily="82" charset="0"/>
              </a:rPr>
              <a:t>dutch</a:t>
            </a:r>
            <a:r>
              <a:rPr lang="en-US" altLang="en-US" sz="4800" b="1" dirty="0" smtClean="0">
                <a:latin typeface="Algerian" pitchFamily="82" charset="0"/>
              </a:rPr>
              <a:t> republic</a:t>
            </a:r>
            <a:br>
              <a:rPr lang="en-US" altLang="en-US" sz="4800" b="1" dirty="0" smtClean="0">
                <a:latin typeface="Algerian" pitchFamily="82" charset="0"/>
              </a:rPr>
            </a:br>
            <a:endParaRPr lang="en-US" altLang="en-US" sz="4800" b="1" dirty="0" smtClean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Discuss Dutch Republic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Videos &amp; questions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Start on ….if time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/>
            <a:r>
              <a:rPr lang="en-US" sz="3200" dirty="0" smtClean="0"/>
              <a:t>HW: Begin </a:t>
            </a:r>
            <a:r>
              <a:rPr lang="en-US" sz="3200" dirty="0" err="1" smtClean="0"/>
              <a:t>Chapt</a:t>
            </a:r>
            <a:r>
              <a:rPr lang="en-US" sz="3200" dirty="0" smtClean="0"/>
              <a:t>. 17 – outline – “Lords and Peasants of Eastern Europe” (p. 565 – 569); “The Rise of Austria” (p. 569 – 573) 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3581400"/>
            <a:ext cx="2286000" cy="1066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78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The Spanish Netherlands: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Union of Utrecht, 1579</a:t>
            </a:r>
          </a:p>
        </p:txBody>
      </p:sp>
      <p:pic>
        <p:nvPicPr>
          <p:cNvPr id="64516" name="Picture 4" descr="map-Spanish Netherlands-Union of Utrecht-1579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17467"/>
          <a:stretch>
            <a:fillRect/>
          </a:stretch>
        </p:blipFill>
        <p:spPr bwMode="auto">
          <a:xfrm>
            <a:off x="2057400" y="1219200"/>
            <a:ext cx="5029200" cy="47593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838200" y="59436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United Provinces still recognized Spanish rule, but, in 1581, they declared their independence.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dirty="0" smtClean="0">
                <a:latin typeface="Algerian" pitchFamily="82" charset="0"/>
              </a:rPr>
              <a:t>United Province of Netherlands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4000" b="1" dirty="0" smtClean="0"/>
              <a:t>Republic / confederation (weak union of strong provinces) </a:t>
            </a:r>
          </a:p>
          <a:p>
            <a:pPr eaLnBrk="1" hangingPunct="1"/>
            <a:r>
              <a:rPr lang="en-US" altLang="en-US" sz="4000" b="1" dirty="0" smtClean="0"/>
              <a:t>Governors elected for each province whose power depended on merchants, landowners</a:t>
            </a:r>
          </a:p>
          <a:p>
            <a:pPr eaLnBrk="1" hangingPunct="1"/>
            <a:r>
              <a:rPr lang="en-US" altLang="en-US" sz="4000" b="1" dirty="0" smtClean="0"/>
              <a:t>States General- delegates from 7 provinces (</a:t>
            </a:r>
            <a:r>
              <a:rPr lang="en-US" altLang="en-US" sz="4000" b="1" dirty="0" err="1" smtClean="0"/>
              <a:t>Stadholder</a:t>
            </a:r>
            <a:r>
              <a:rPr lang="en-US" altLang="en-US" sz="4000" b="1" dirty="0" smtClean="0"/>
              <a:t>) responsible for defense and good order.</a:t>
            </a:r>
          </a:p>
          <a:p>
            <a:pPr eaLnBrk="1" hangingPunct="1"/>
            <a:r>
              <a:rPr lang="en-US" altLang="en-US" sz="4000" b="1" dirty="0" err="1" smtClean="0"/>
              <a:t>Stadholders</a:t>
            </a:r>
            <a:r>
              <a:rPr lang="en-US" altLang="en-US" sz="4000" b="1" dirty="0" smtClean="0"/>
              <a:t> wanted to avoid centralization but as a whole the country had the largest navy and was the wealthiest of any country in Europe at that time. </a:t>
            </a:r>
          </a:p>
          <a:p>
            <a:pPr eaLnBrk="1" hangingPunct="1"/>
            <a:r>
              <a:rPr lang="en-US" altLang="en-US" sz="4000" b="1" dirty="0" smtClean="0"/>
              <a:t>Religious tolerance</a:t>
            </a:r>
          </a:p>
          <a:p>
            <a:pPr eaLnBrk="1" hangingPunct="1"/>
            <a:endParaRPr lang="en-US" altLang="en-US" sz="4000" b="1" dirty="0" smtClean="0"/>
          </a:p>
          <a:p>
            <a:pPr eaLnBrk="1" hangingPunct="1">
              <a:buFont typeface="Wingdings" pitchFamily="-48" charset="2"/>
              <a:buNone/>
            </a:pPr>
            <a:endParaRPr lang="en-US" altLang="en-US" sz="4000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ablongman.com/wps/media/objects/262/268312/art/figures/KISH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57912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eBroad" pitchFamily="2" charset="0"/>
              </a:rPr>
              <a:t>The Dutch Federation</a:t>
            </a:r>
          </a:p>
        </p:txBody>
      </p:sp>
      <p:sp>
        <p:nvSpPr>
          <p:cNvPr id="116739" name="_s1030"/>
          <p:cNvSpPr>
            <a:spLocks noChangeArrowheads="1"/>
          </p:cNvSpPr>
          <p:nvPr/>
        </p:nvSpPr>
        <p:spPr bwMode="auto">
          <a:xfrm>
            <a:off x="1905000" y="1066800"/>
            <a:ext cx="5257800" cy="1293813"/>
          </a:xfrm>
          <a:prstGeom prst="rect">
            <a:avLst/>
          </a:prstGeom>
          <a:solidFill>
            <a:srgbClr val="F6ECE2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              </a:t>
            </a:r>
            <a:r>
              <a:rPr lang="en-US" sz="2400" b="1" dirty="0">
                <a:solidFill>
                  <a:srgbClr val="DC0000"/>
                </a:solidFill>
                <a:latin typeface="Comic Sans MS" pitchFamily="66" charset="0"/>
              </a:rPr>
              <a:t>REGENTS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provincial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level group of wealthy merchants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held virtually all the power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strong advocates of local independence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6740" name="_s1031"/>
          <p:cNvSpPr>
            <a:spLocks noChangeArrowheads="1"/>
          </p:cNvSpPr>
          <p:nvPr/>
        </p:nvSpPr>
        <p:spPr bwMode="auto">
          <a:xfrm>
            <a:off x="1600200" y="3352800"/>
            <a:ext cx="6019800" cy="1066800"/>
          </a:xfrm>
          <a:prstGeom prst="rect">
            <a:avLst/>
          </a:prstGeom>
          <a:solidFill>
            <a:srgbClr val="F6ECE2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              </a:t>
            </a:r>
            <a:r>
              <a:rPr lang="en-US" sz="2400" b="1" dirty="0">
                <a:solidFill>
                  <a:srgbClr val="80552A"/>
                </a:solidFill>
                <a:latin typeface="Comic Sans MS" pitchFamily="66" charset="0"/>
              </a:rPr>
              <a:t>STADHOLDER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States General representative from each province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responsible for defense and order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6741" name="_s1032"/>
          <p:cNvSpPr>
            <a:spLocks noChangeArrowheads="1"/>
          </p:cNvSpPr>
          <p:nvPr/>
        </p:nvSpPr>
        <p:spPr bwMode="auto">
          <a:xfrm>
            <a:off x="1676400" y="5334000"/>
            <a:ext cx="6248400" cy="1203325"/>
          </a:xfrm>
          <a:prstGeom prst="rect">
            <a:avLst/>
          </a:prstGeom>
          <a:solidFill>
            <a:srgbClr val="F6ECE2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336699"/>
                </a:solidFill>
              </a:rPr>
              <a:t>STATES GENERAL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federal assembly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foreign affairs (war)</a:t>
            </a:r>
          </a:p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- all issues had to be referred to the local Estates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44958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4495800" y="4419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419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Economic Development of the Dutch</vt:lpstr>
      <vt:lpstr>Dutch lead Development of Capitalism</vt:lpstr>
      <vt:lpstr>Dutch Trade</vt:lpstr>
      <vt:lpstr>Slide 4</vt:lpstr>
      <vt:lpstr>The Golden age of the dutch republic </vt:lpstr>
      <vt:lpstr>Slide 6</vt:lpstr>
      <vt:lpstr>United Province of Netherlands</vt:lpstr>
      <vt:lpstr>Slide 8</vt:lpstr>
      <vt:lpstr>Slide 9</vt:lpstr>
      <vt:lpstr>Local Economy</vt:lpstr>
      <vt:lpstr>Slide 11</vt:lpstr>
      <vt:lpstr>Dutch East Indies Co. 1602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Commercial Expansion</dc:title>
  <dc:creator>sbehler</dc:creator>
  <cp:lastModifiedBy>sbehler</cp:lastModifiedBy>
  <cp:revision>28</cp:revision>
  <dcterms:created xsi:type="dcterms:W3CDTF">2014-09-10T12:46:19Z</dcterms:created>
  <dcterms:modified xsi:type="dcterms:W3CDTF">2015-10-07T18:09:58Z</dcterms:modified>
</cp:coreProperties>
</file>