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3A41-BB85-4435-A1FD-B8F736DDA521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D425-6C62-4FCC-8A3E-86E9F082B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3A41-BB85-4435-A1FD-B8F736DDA521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D425-6C62-4FCC-8A3E-86E9F082B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3A41-BB85-4435-A1FD-B8F736DDA521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D425-6C62-4FCC-8A3E-86E9F082B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3A41-BB85-4435-A1FD-B8F736DDA521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D425-6C62-4FCC-8A3E-86E9F082B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3A41-BB85-4435-A1FD-B8F736DDA521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D425-6C62-4FCC-8A3E-86E9F082B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3A41-BB85-4435-A1FD-B8F736DDA521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D425-6C62-4FCC-8A3E-86E9F082B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3A41-BB85-4435-A1FD-B8F736DDA521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D425-6C62-4FCC-8A3E-86E9F082B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3A41-BB85-4435-A1FD-B8F736DDA521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D425-6C62-4FCC-8A3E-86E9F082B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3A41-BB85-4435-A1FD-B8F736DDA521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D425-6C62-4FCC-8A3E-86E9F082B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3A41-BB85-4435-A1FD-B8F736DDA521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D425-6C62-4FCC-8A3E-86E9F082B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13A41-BB85-4435-A1FD-B8F736DDA521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2D425-6C62-4FCC-8A3E-86E9F082B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13A41-BB85-4435-A1FD-B8F736DDA521}" type="datetimeFigureOut">
              <a:rPr lang="en-US" smtClean="0"/>
              <a:pPr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2D425-6C62-4FCC-8A3E-86E9F082BE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_PzsfXbyAw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The Disintegration of Yugoslavia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Serbia and Montenegro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95800" y="1066800"/>
            <a:ext cx="4648200" cy="495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new prime minister, </a:t>
            </a:r>
            <a:r>
              <a:rPr lang="en-US" sz="2400" dirty="0" err="1" smtClean="0"/>
              <a:t>Zoran</a:t>
            </a:r>
            <a:r>
              <a:rPr lang="en-US" sz="2400" dirty="0" smtClean="0"/>
              <a:t> </a:t>
            </a:r>
            <a:r>
              <a:rPr lang="en-US" sz="2400" dirty="0" err="1" smtClean="0"/>
              <a:t>Djindic</a:t>
            </a:r>
            <a:r>
              <a:rPr lang="en-US" sz="2400" dirty="0" smtClean="0"/>
              <a:t>, promised to crack down on organized crime and on those who had committed war crimes. </a:t>
            </a:r>
          </a:p>
          <a:p>
            <a:r>
              <a:rPr lang="en-US" sz="2400" dirty="0" err="1" smtClean="0"/>
              <a:t>Djindic</a:t>
            </a:r>
            <a:r>
              <a:rPr lang="en-US" sz="2400" dirty="0" smtClean="0"/>
              <a:t> was assassinated in March 2003. </a:t>
            </a:r>
          </a:p>
          <a:p>
            <a:r>
              <a:rPr lang="en-US" sz="2400" dirty="0" smtClean="0"/>
              <a:t>Police believed the gang supporters of </a:t>
            </a:r>
            <a:r>
              <a:rPr lang="en-US" sz="2400" dirty="0" err="1" smtClean="0"/>
              <a:t>Milosˇevic</a:t>
            </a:r>
            <a:r>
              <a:rPr lang="en-US" sz="2400" dirty="0" smtClean="0"/>
              <a:t>´ played a role in the assassination.</a:t>
            </a:r>
          </a:p>
          <a:p>
            <a:r>
              <a:rPr lang="en-US" sz="2400" dirty="0" smtClean="0"/>
              <a:t>On 11 March 2006, former Yugoslav president Slobodan </a:t>
            </a:r>
            <a:r>
              <a:rPr lang="en-US" sz="2400" dirty="0" err="1" smtClean="0"/>
              <a:t>Milošević</a:t>
            </a:r>
            <a:r>
              <a:rPr lang="en-US" sz="2400" dirty="0" smtClean="0"/>
              <a:t> died in his prison cell from a heart attack, while being tried for war crimes</a:t>
            </a:r>
          </a:p>
        </p:txBody>
      </p:sp>
      <p:pic>
        <p:nvPicPr>
          <p:cNvPr id="1026" name="Picture 2" descr="http://www.ex-yupress.com/vreme/djindjic_funeral03152003_b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57400"/>
            <a:ext cx="4419600" cy="2943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rrent map of eastern europ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52400"/>
            <a:ext cx="6553200" cy="6553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362200"/>
            <a:ext cx="8305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www.youtube.com/watch?v=Ae_cTGvxYG</a:t>
            </a:r>
            <a:endParaRPr lang="en-US" sz="2400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Former Yugoslavia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Yugoslavia had a Communist government, but it had never been a Soviet satellite state. </a:t>
            </a:r>
          </a:p>
          <a:p>
            <a:r>
              <a:rPr lang="en-US" dirty="0" smtClean="0"/>
              <a:t>Tito </a:t>
            </a:r>
            <a:r>
              <a:rPr lang="en-US" dirty="0"/>
              <a:t>died in 1980</a:t>
            </a:r>
          </a:p>
          <a:p>
            <a:r>
              <a:rPr lang="en-US" dirty="0" smtClean="0"/>
              <a:t>A </a:t>
            </a:r>
            <a:r>
              <a:rPr lang="en-US" dirty="0"/>
              <a:t>government composed of representatives from the six republics and two provinces of Yugoslavia kept the country under Communist rule. </a:t>
            </a:r>
          </a:p>
          <a:p>
            <a:r>
              <a:rPr lang="en-US" dirty="0"/>
              <a:t>By 1990, new parties had emerged, and the Communist Party lost its power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1990, the Yugoslav republics of Slovenia, Croatia, Bosnia-Herzegovina, and Macedonia began to push for independence.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Slobodan </a:t>
            </a:r>
            <a:r>
              <a:rPr lang="en-US" dirty="0" err="1" smtClean="0"/>
              <a:t>Milosˇevic</a:t>
            </a:r>
            <a:r>
              <a:rPr lang="en-US" dirty="0" smtClean="0"/>
              <a:t>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038600" cy="4525963"/>
          </a:xfrm>
        </p:spPr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ecame </a:t>
            </a:r>
            <a:r>
              <a:rPr lang="en-US" dirty="0"/>
              <a:t>the leader of Serbia in 1987, was against their plans, because the republics included Serb minorities. </a:t>
            </a:r>
          </a:p>
          <a:p>
            <a:r>
              <a:rPr lang="en-US" dirty="0"/>
              <a:t>He wanted to redraw borders to include the Serb minorities in a new Greater Serbian state.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www.prisonplanet.com/images/march2006/130306m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7392" y="2133600"/>
            <a:ext cx="4396584" cy="2981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in the Balkans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June </a:t>
            </a:r>
            <a:r>
              <a:rPr lang="en-US" dirty="0" smtClean="0"/>
              <a:t>1991- </a:t>
            </a:r>
            <a:r>
              <a:rPr lang="en-US" dirty="0"/>
              <a:t>Slovenia and Croatia declared their independence.</a:t>
            </a:r>
          </a:p>
          <a:p>
            <a:r>
              <a:rPr lang="en-US" dirty="0" smtClean="0"/>
              <a:t>September- Yugoslavian </a:t>
            </a:r>
            <a:r>
              <a:rPr lang="en-US" dirty="0"/>
              <a:t>army began a full assault against Croatia. </a:t>
            </a:r>
          </a:p>
          <a:p>
            <a:r>
              <a:rPr lang="en-US" dirty="0"/>
              <a:t>Before a cease-fire was arranged, the Serbian forces captured one-third of Croatia’s territory.</a:t>
            </a:r>
          </a:p>
          <a:p>
            <a:r>
              <a:rPr lang="en-US" dirty="0"/>
              <a:t>In 1992, the Serbs began an assault against Bosnia-Herzegovina. </a:t>
            </a:r>
          </a:p>
          <a:p>
            <a:r>
              <a:rPr lang="en-US" dirty="0"/>
              <a:t>By mid- 1993, Serbian forces had acquired 70 percent of Bosnian territory.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</a:t>
            </a:r>
            <a:r>
              <a:rPr lang="en-US" b="1" dirty="0" smtClean="0"/>
              <a:t>thnic </a:t>
            </a:r>
            <a:r>
              <a:rPr lang="en-US" b="1" dirty="0"/>
              <a:t>C</a:t>
            </a:r>
            <a:r>
              <a:rPr lang="en-US" b="1" dirty="0" smtClean="0"/>
              <a:t>leansing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Many Bosnians were Muslims. Toward them, the Serbs followed a policy they </a:t>
            </a:r>
            <a:r>
              <a:rPr lang="en-US" dirty="0" smtClean="0"/>
              <a:t>called </a:t>
            </a:r>
            <a:r>
              <a:rPr lang="en-US" b="1" dirty="0" smtClean="0"/>
              <a:t>ethnic </a:t>
            </a:r>
            <a:r>
              <a:rPr lang="en-US" b="1" dirty="0"/>
              <a:t>cleansing </a:t>
            </a:r>
            <a:r>
              <a:rPr lang="en-US" dirty="0"/>
              <a:t>(killing them or forcibly removing them from their lands). </a:t>
            </a:r>
            <a:endParaRPr lang="en-US" dirty="0" smtClean="0"/>
          </a:p>
          <a:p>
            <a:r>
              <a:rPr lang="en-US" dirty="0" smtClean="0"/>
              <a:t>1995</a:t>
            </a:r>
            <a:r>
              <a:rPr lang="en-US" dirty="0"/>
              <a:t>, 250,000 Bosnians (mostly civilians) had been killed, and two million </a:t>
            </a:r>
            <a:r>
              <a:rPr lang="en-US" dirty="0" smtClean="0"/>
              <a:t>others were </a:t>
            </a:r>
            <a:r>
              <a:rPr lang="en-US" dirty="0"/>
              <a:t>homeless.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  <p:pic>
        <p:nvPicPr>
          <p:cNvPr id="5122" name="Picture 2" descr="http://img.dailymail.co.uk/i/pix/2008/03_04/OvcaraGraveAP_468x6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143000"/>
            <a:ext cx="3915583" cy="545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NATO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1995</a:t>
            </a:r>
            <a:r>
              <a:rPr lang="en-US" dirty="0"/>
              <a:t>, Bosnian and Croatian forces regained much of the territory that had been lost to Serbian forces. </a:t>
            </a:r>
          </a:p>
          <a:p>
            <a:r>
              <a:rPr lang="en-US" dirty="0" smtClean="0"/>
              <a:t>NATO orders air strikes in retaliation </a:t>
            </a:r>
            <a:r>
              <a:rPr lang="en-US" dirty="0"/>
              <a:t>for Serb attacks on civilians. </a:t>
            </a:r>
          </a:p>
          <a:p>
            <a:r>
              <a:rPr lang="en-US" dirty="0" smtClean="0"/>
              <a:t>Attacks forced </a:t>
            </a:r>
            <a:r>
              <a:rPr lang="en-US" dirty="0"/>
              <a:t>the Serbs to sign a peace treaty on December 14.</a:t>
            </a:r>
          </a:p>
          <a:p>
            <a:r>
              <a:rPr lang="en-US" dirty="0"/>
              <a:t>A</a:t>
            </a:r>
            <a:r>
              <a:rPr lang="en-US" dirty="0" smtClean="0"/>
              <a:t>greement </a:t>
            </a:r>
            <a:r>
              <a:rPr lang="en-US" dirty="0"/>
              <a:t>split Bosnia into a loose union of a Serb republic and a Muslim-Croat federation.</a:t>
            </a:r>
          </a:p>
          <a:p>
            <a:r>
              <a:rPr lang="en-US" dirty="0"/>
              <a:t> NATO sent a force of sixty thousand troops to monitor the </a:t>
            </a:r>
            <a:r>
              <a:rPr lang="en-US" dirty="0" smtClean="0"/>
              <a:t>area.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Kosovo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1974- Tito made </a:t>
            </a:r>
            <a:r>
              <a:rPr lang="en-US" dirty="0"/>
              <a:t>Kosovo an </a:t>
            </a:r>
            <a:r>
              <a:rPr lang="en-US" b="1" dirty="0"/>
              <a:t>autonomous </a:t>
            </a:r>
            <a:r>
              <a:rPr lang="en-US" dirty="0"/>
              <a:t>(self-governing) province </a:t>
            </a:r>
            <a:r>
              <a:rPr lang="en-US" i="1" dirty="0"/>
              <a:t>within </a:t>
            </a:r>
            <a:r>
              <a:rPr lang="en-US" dirty="0" smtClean="0"/>
              <a:t>Yugoslavia, inhabitants </a:t>
            </a:r>
            <a:r>
              <a:rPr lang="en-US" b="1" dirty="0"/>
              <a:t>were mainly ethnic Albanians.</a:t>
            </a:r>
          </a:p>
          <a:p>
            <a:r>
              <a:rPr lang="en-US" dirty="0" smtClean="0"/>
              <a:t>1989</a:t>
            </a:r>
            <a:r>
              <a:rPr lang="en-US" dirty="0"/>
              <a:t>, </a:t>
            </a:r>
            <a:r>
              <a:rPr lang="en-US" dirty="0" err="1"/>
              <a:t>Milosˇevic</a:t>
            </a:r>
            <a:r>
              <a:rPr lang="en-US" dirty="0"/>
              <a:t>´ took Kosovo’s autonomous status away.</a:t>
            </a:r>
          </a:p>
          <a:p>
            <a:r>
              <a:rPr lang="en-US" dirty="0"/>
              <a:t> E</a:t>
            </a:r>
            <a:r>
              <a:rPr lang="en-US" dirty="0" smtClean="0"/>
              <a:t>thnic </a:t>
            </a:r>
            <a:r>
              <a:rPr lang="en-US" dirty="0"/>
              <a:t>Albanians formed the Kosovo Liberation Army in the mid-1990s </a:t>
            </a:r>
            <a:r>
              <a:rPr lang="en-US" dirty="0" smtClean="0"/>
              <a:t>in response to Serbian </a:t>
            </a:r>
            <a:r>
              <a:rPr lang="en-US" dirty="0"/>
              <a:t>rule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pic>
        <p:nvPicPr>
          <p:cNvPr id="3074" name="Picture 2" descr="http://www.hanscomfamily.com/wp-content/uploads/2008/10/kosov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600200"/>
            <a:ext cx="4476750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Kosovo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Serb forces began to massacre ethnic Albanians.</a:t>
            </a:r>
          </a:p>
          <a:p>
            <a:r>
              <a:rPr lang="en-US" dirty="0" smtClean="0"/>
              <a:t> In 1999, Albanians in Kosovo gained autonomy within Serbia. </a:t>
            </a:r>
          </a:p>
          <a:p>
            <a:r>
              <a:rPr lang="en-US" dirty="0" err="1" smtClean="0"/>
              <a:t>Milosˇevic</a:t>
            </a:r>
            <a:r>
              <a:rPr lang="en-US" dirty="0" smtClean="0"/>
              <a:t>´ objected and a NATO bombing campaign forced Yugoslav cooperation. </a:t>
            </a:r>
            <a:endParaRPr lang="en-US" dirty="0"/>
          </a:p>
        </p:txBody>
      </p:sp>
      <p:pic>
        <p:nvPicPr>
          <p:cNvPr id="22530" name="Picture 2" descr="http://worldfocus.org/files/2009/04/imgw_serbia_bomb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76400"/>
            <a:ext cx="4295775" cy="3962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Serbia and Montenegro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/>
              <a:t>Elections held in 2000 ended </a:t>
            </a:r>
            <a:r>
              <a:rPr lang="en-US" dirty="0" err="1"/>
              <a:t>Milosˇevic´’s</a:t>
            </a:r>
            <a:r>
              <a:rPr lang="en-US" dirty="0"/>
              <a:t> rule, and he was brought to trial for his role in the bloodshed in the Balkans.</a:t>
            </a:r>
          </a:p>
          <a:p>
            <a:r>
              <a:rPr lang="en-US" dirty="0"/>
              <a:t> In 2003, Serbia and Montenegro formed a republic.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4" name="Picture 6" descr="http://image.guardian.co.uk/sys-images/Guardian/Pix/pictures/2004/07/06/bell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133600"/>
            <a:ext cx="4679259" cy="3609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516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  The Disintegration of Yugoslavia </vt:lpstr>
      <vt:lpstr>Former Yugoslavia</vt:lpstr>
      <vt:lpstr>Slobodan Milosˇevic´</vt:lpstr>
      <vt:lpstr>Conflict in the Balkans</vt:lpstr>
      <vt:lpstr>Ethnic Cleansing</vt:lpstr>
      <vt:lpstr>NATO Involvement</vt:lpstr>
      <vt:lpstr>Kosovo</vt:lpstr>
      <vt:lpstr>Kosovo</vt:lpstr>
      <vt:lpstr>Serbia and Montenegro</vt:lpstr>
      <vt:lpstr>Serbia and Montenegro</vt:lpstr>
      <vt:lpstr>Slide 11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Disintegration of Yugoslavia</dc:title>
  <dc:creator>rbiddle</dc:creator>
  <cp:lastModifiedBy>sbehler</cp:lastModifiedBy>
  <cp:revision>12</cp:revision>
  <dcterms:created xsi:type="dcterms:W3CDTF">2011-05-09T21:01:33Z</dcterms:created>
  <dcterms:modified xsi:type="dcterms:W3CDTF">2016-04-12T19:11:09Z</dcterms:modified>
</cp:coreProperties>
</file>