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8" r:id="rId3"/>
    <p:sldId id="265" r:id="rId4"/>
    <p:sldId id="268" r:id="rId5"/>
    <p:sldId id="260" r:id="rId6"/>
    <p:sldId id="261" r:id="rId7"/>
    <p:sldId id="262" r:id="rId8"/>
    <p:sldId id="263" r:id="rId9"/>
    <p:sldId id="264" r:id="rId10"/>
    <p:sldId id="273" r:id="rId11"/>
    <p:sldId id="266" r:id="rId12"/>
    <p:sldId id="257" r:id="rId13"/>
    <p:sldId id="275" r:id="rId14"/>
    <p:sldId id="267" r:id="rId15"/>
    <p:sldId id="269" r:id="rId16"/>
    <p:sldId id="271" r:id="rId17"/>
    <p:sldId id="270" r:id="rId18"/>
    <p:sldId id="272" r:id="rId19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-96" y="-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8727-25F4-41BE-8EB4-6ECD1D63CB9C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1AF42-146E-419B-8E67-5B9EF9E523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2008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8727-25F4-41BE-8EB4-6ECD1D63CB9C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1AF42-146E-419B-8E67-5B9EF9E523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4663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8727-25F4-41BE-8EB4-6ECD1D63CB9C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1AF42-146E-419B-8E67-5B9EF9E523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197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8727-25F4-41BE-8EB4-6ECD1D63CB9C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1AF42-146E-419B-8E67-5B9EF9E523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371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8727-25F4-41BE-8EB4-6ECD1D63CB9C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1AF42-146E-419B-8E67-5B9EF9E523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339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8727-25F4-41BE-8EB4-6ECD1D63CB9C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1AF42-146E-419B-8E67-5B9EF9E523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858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8727-25F4-41BE-8EB4-6ECD1D63CB9C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1AF42-146E-419B-8E67-5B9EF9E523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6436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8727-25F4-41BE-8EB4-6ECD1D63CB9C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1AF42-146E-419B-8E67-5B9EF9E523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2312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8727-25F4-41BE-8EB4-6ECD1D63CB9C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1AF42-146E-419B-8E67-5B9EF9E523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378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8727-25F4-41BE-8EB4-6ECD1D63CB9C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1AF42-146E-419B-8E67-5B9EF9E523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3187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8727-25F4-41BE-8EB4-6ECD1D63CB9C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1AF42-146E-419B-8E67-5B9EF9E523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452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18727-25F4-41BE-8EB4-6ECD1D63CB9C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1AF42-146E-419B-8E67-5B9EF9E523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285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" y="380365"/>
            <a:ext cx="11612880" cy="1325563"/>
          </a:xfrm>
        </p:spPr>
        <p:txBody>
          <a:bodyPr/>
          <a:lstStyle/>
          <a:p>
            <a:r>
              <a:rPr lang="en-US" b="1" dirty="0" smtClean="0"/>
              <a:t>DBQ Training and Review (Chapters 15, 16, 17)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9080" y="1844040"/>
            <a:ext cx="116281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dirty="0" smtClean="0"/>
              <a:t>DBQ training /quick DBQ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Finish </a:t>
            </a:r>
            <a:r>
              <a:rPr lang="en-US" sz="3600" dirty="0" err="1" smtClean="0"/>
              <a:t>Periodization</a:t>
            </a:r>
            <a:r>
              <a:rPr lang="en-US" sz="3600" dirty="0" smtClean="0"/>
              <a:t> presentations</a:t>
            </a:r>
          </a:p>
          <a:p>
            <a:pPr marL="342900" indent="-342900"/>
            <a:r>
              <a:rPr lang="en-US" sz="3600" dirty="0" smtClean="0"/>
              <a:t>3. Contextualization review (finish and discuss tomorrow)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4739640"/>
            <a:ext cx="11372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/>
              <a:t>HW: </a:t>
            </a:r>
            <a:r>
              <a:rPr lang="en-US" sz="3600" dirty="0" smtClean="0"/>
              <a:t>Contextualization review (finish and discuss tomorrow)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*Note about Synthesis</a:t>
            </a:r>
            <a:endParaRPr lang="en-US" sz="5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98120" y="1021080"/>
            <a:ext cx="11506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Students should be able to: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Combine disparate, sometimes contradictory evidence from primary and secondary sources in order to create a persuasive understanding of the past.</a:t>
            </a:r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Apply insights about the past to other historical contexts or circumstances, including the present. 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38400" y="4419600"/>
            <a:ext cx="3169920" cy="2164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556760" y="4404360"/>
            <a:ext cx="3048000" cy="2087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69720" y="4541520"/>
            <a:ext cx="884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Event 1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376160" y="4389120"/>
            <a:ext cx="884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Event 2</a:t>
            </a:r>
            <a:endParaRPr lang="en-US" b="1" dirty="0"/>
          </a:p>
        </p:txBody>
      </p:sp>
      <p:cxnSp>
        <p:nvCxnSpPr>
          <p:cNvPr id="10" name="Elbow Connector 9"/>
          <p:cNvCxnSpPr/>
          <p:nvPr/>
        </p:nvCxnSpPr>
        <p:spPr>
          <a:xfrm>
            <a:off x="5135880" y="5897880"/>
            <a:ext cx="4038600" cy="624840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326880" y="6019800"/>
            <a:ext cx="2453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 these events have in common?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0" y="230060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 smtClean="0"/>
              <a:t>Essay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erge 3"/>
          <p:cNvSpPr/>
          <p:nvPr/>
        </p:nvSpPr>
        <p:spPr>
          <a:xfrm flipH="1">
            <a:off x="489397" y="579552"/>
            <a:ext cx="2382592" cy="1661374"/>
          </a:xfrm>
          <a:prstGeom prst="flowChartMerge">
            <a:avLst/>
          </a:prstGeom>
          <a:solidFill>
            <a:srgbClr val="FFFFFF"/>
          </a:solidFill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 flipV="1">
            <a:off x="953036" y="1378038"/>
            <a:ext cx="1455313" cy="32196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6" name="Minus 5"/>
          <p:cNvSpPr/>
          <p:nvPr/>
        </p:nvSpPr>
        <p:spPr>
          <a:xfrm flipV="1">
            <a:off x="579549" y="965914"/>
            <a:ext cx="2189409" cy="27045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9716" y="380333"/>
            <a:ext cx="8563163" cy="1585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 Paragraph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sentence – Broad context/time-period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sentence – 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HISTORICAL CONTEXT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(explain the immediate backdrop for your essay)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sentence – 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THESIS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specifically answer all parts of the question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48" y="2366118"/>
            <a:ext cx="5750632" cy="2280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 BODY Paragraphs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Arial" pitchFamily="34" charset="0"/>
              <a:buChar char="•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Introduce thesis point -- Use supporting evidence from documents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Arial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how the documents reflect the thesis point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Arial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If you know enough about the author, throw in a POV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Arial" pitchFamily="34" charset="0"/>
              <a:buChar char="•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 the documents like this: (doc. 1)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821680" y="2565901"/>
            <a:ext cx="2350867" cy="1654933"/>
          </a:xfrm>
          <a:prstGeom prst="rightArrow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16962" y="2435384"/>
            <a:ext cx="3412901" cy="1585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Types of Essay: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Historical Causation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Continuity and Change over Time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and Contrast</a:t>
            </a:r>
          </a:p>
        </p:txBody>
      </p:sp>
      <p:sp>
        <p:nvSpPr>
          <p:cNvPr id="11" name="Flowchart: Merge 10"/>
          <p:cNvSpPr/>
          <p:nvPr/>
        </p:nvSpPr>
        <p:spPr>
          <a:xfrm flipH="1" flipV="1">
            <a:off x="8847783" y="4816698"/>
            <a:ext cx="2562895" cy="1841673"/>
          </a:xfrm>
          <a:prstGeom prst="flowChartMerge">
            <a:avLst/>
          </a:prstGeom>
          <a:solidFill>
            <a:srgbClr val="FFFFFF"/>
          </a:solidFill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inus 11"/>
          <p:cNvSpPr/>
          <p:nvPr/>
        </p:nvSpPr>
        <p:spPr>
          <a:xfrm>
            <a:off x="9002332" y="5885644"/>
            <a:ext cx="2292440" cy="34128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3" name="Minus 12"/>
          <p:cNvSpPr/>
          <p:nvPr/>
        </p:nvSpPr>
        <p:spPr>
          <a:xfrm flipV="1">
            <a:off x="9569003" y="5254580"/>
            <a:ext cx="1159098" cy="32197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9185" y="4679711"/>
            <a:ext cx="7134509" cy="2178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r>
              <a:rPr lang="en-US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Paragraph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sentence - Repeat the 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THESIS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sentence 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EXTEND THE ARGUMENT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(what was the significance of these events in a wider context?)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sentence 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LINK TO SIMILAR HISTORICAL ISSUE/DEVELOPMENT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 earlier or later period), 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HOW LINKED - SYNTHESIS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6377" y="0"/>
            <a:ext cx="7894750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u="sng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FORMAT A DBQ</a:t>
            </a:r>
            <a:endParaRPr lang="en-US" sz="2000" b="1" u="sng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847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" y="380365"/>
            <a:ext cx="11612880" cy="1325563"/>
          </a:xfrm>
        </p:spPr>
        <p:txBody>
          <a:bodyPr/>
          <a:lstStyle/>
          <a:p>
            <a:r>
              <a:rPr lang="en-US" b="1" dirty="0" smtClean="0"/>
              <a:t>DBQ Training and Review (Chapters 15, 16, 17)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9080" y="1844040"/>
            <a:ext cx="116281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dirty="0" smtClean="0"/>
              <a:t> Go over quick DBQ</a:t>
            </a:r>
            <a:endParaRPr lang="en-US" sz="3600" dirty="0" smtClean="0"/>
          </a:p>
          <a:p>
            <a:pPr marL="342900" indent="-342900">
              <a:buAutoNum type="arabicPeriod"/>
            </a:pPr>
            <a:r>
              <a:rPr lang="en-US" sz="3600" dirty="0" smtClean="0"/>
              <a:t>Finish </a:t>
            </a:r>
            <a:r>
              <a:rPr lang="en-US" sz="3600" dirty="0" err="1" smtClean="0"/>
              <a:t>Periodization</a:t>
            </a:r>
            <a:r>
              <a:rPr lang="en-US" sz="3600" dirty="0" smtClean="0"/>
              <a:t> presentations</a:t>
            </a:r>
          </a:p>
          <a:p>
            <a:pPr marL="342900" indent="-342900"/>
            <a:r>
              <a:rPr lang="en-US" sz="3600" dirty="0" smtClean="0"/>
              <a:t>3. Contextualization </a:t>
            </a:r>
            <a:r>
              <a:rPr lang="en-US" sz="3600" dirty="0" smtClean="0"/>
              <a:t>review</a:t>
            </a:r>
            <a:endParaRPr lang="en-US" sz="3600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4739640"/>
            <a:ext cx="115194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HW</a:t>
            </a:r>
            <a:r>
              <a:rPr lang="en-US" sz="3600" u="sng" dirty="0" smtClean="0"/>
              <a:t>: STUDY / REVIEW NOTES from chapters 15, 16, 17</a:t>
            </a:r>
          </a:p>
          <a:p>
            <a:r>
              <a:rPr lang="en-US" sz="3600" u="sng" dirty="0" smtClean="0"/>
              <a:t>(DBQ tomorrow, MC Friday)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1336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Practice DBQ (Quick)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0" y="649516"/>
            <a:ext cx="1182624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Prompt: </a:t>
            </a:r>
            <a:endParaRPr lang="en-US" sz="3200" dirty="0" smtClean="0"/>
          </a:p>
          <a:p>
            <a:r>
              <a:rPr lang="en-US" sz="3200" b="1" i="1" dirty="0" smtClean="0"/>
              <a:t>Analyze causes of and responses to the peasants’ revolts in the German states, 1524–1526.</a:t>
            </a:r>
            <a:endParaRPr lang="en-US" sz="3200" b="1" dirty="0" smtClean="0"/>
          </a:p>
          <a:p>
            <a:r>
              <a:rPr lang="en-US" sz="2800" dirty="0" smtClean="0"/>
              <a:t>1. Think about the context of the time period, make some notes about what else was going on in the early 16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century.</a:t>
            </a:r>
          </a:p>
          <a:p>
            <a:r>
              <a:rPr lang="en-US" sz="2800" dirty="0" smtClean="0"/>
              <a:t>2. Read through the documents, making notes on each and determine your thesis based on the connections made between the documents.</a:t>
            </a:r>
          </a:p>
          <a:p>
            <a:r>
              <a:rPr lang="en-US" sz="2800" dirty="0" smtClean="0"/>
              <a:t>Causes were _______________; responses to the revolts were ____________________. </a:t>
            </a:r>
          </a:p>
          <a:p>
            <a:r>
              <a:rPr lang="en-US" sz="2800" dirty="0" smtClean="0"/>
              <a:t>3. What is a piece of evidence that you can reference that extends beyond what is given in the documents? </a:t>
            </a:r>
          </a:p>
          <a:p>
            <a:r>
              <a:rPr lang="en-US" sz="2800" dirty="0" smtClean="0"/>
              <a:t>4. Finally, how can you synthesize or connect these concepts with other time periods, disciplines or themes?</a:t>
            </a:r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86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B. DOCUMENT ANALYSIS</a:t>
            </a:r>
          </a:p>
          <a:p>
            <a:r>
              <a:rPr lang="en-US" sz="2800" dirty="0" smtClean="0"/>
              <a:t>2 Points</a:t>
            </a:r>
          </a:p>
          <a:p>
            <a:r>
              <a:rPr lang="en-US" sz="2800" dirty="0" smtClean="0"/>
              <a:t>TARGETED SKILL: Analyzing Evidence: Content  and Sourcing and Argumentation </a:t>
            </a:r>
          </a:p>
          <a:p>
            <a:r>
              <a:rPr lang="en-US" sz="2800" b="1" dirty="0" smtClean="0"/>
              <a:t>1 Point</a:t>
            </a:r>
          </a:p>
          <a:p>
            <a:r>
              <a:rPr lang="en-US" sz="2800" dirty="0" smtClean="0"/>
              <a:t>Utilizes the content of </a:t>
            </a:r>
            <a:r>
              <a:rPr lang="en-US" sz="2800" u="sng" dirty="0" smtClean="0"/>
              <a:t>at least six of the documents </a:t>
            </a:r>
            <a:r>
              <a:rPr lang="en-US" sz="2800" dirty="0" smtClean="0"/>
              <a:t>to support the stated thesis or a relevant argument. </a:t>
            </a:r>
          </a:p>
          <a:p>
            <a:r>
              <a:rPr lang="en-US" sz="2800" b="1" dirty="0" smtClean="0"/>
              <a:t>1 Point</a:t>
            </a:r>
          </a:p>
          <a:p>
            <a:r>
              <a:rPr lang="en-US" sz="2800" u="sng" dirty="0" smtClean="0"/>
              <a:t>Explains the significance of the author’s point of view, author’s purpose, historical context, and/or audience for at least four documents</a:t>
            </a:r>
            <a:r>
              <a:rPr lang="en-US" sz="2800" dirty="0" smtClean="0"/>
              <a:t>.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Possible groupings: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Causes: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 Unfair treatment by Princes (economic) (docs. 2, 3)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 influence of Lutheranism / “the devil” (religious) (docs. 1,5,7)</a:t>
            </a:r>
          </a:p>
          <a:p>
            <a:pPr>
              <a:buFont typeface="Arial" pitchFamily="34" charset="0"/>
              <a:buChar char="•"/>
            </a:pP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Responses: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 Sympathy toward /empowerment of Peasants (economic) (docs. 3, 4)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 Anger or blame toward Peasants (religious)/Sympathy toward nobility (docs.  5, 6, 7) 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" y="558076"/>
            <a:ext cx="113233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CONTEXTUALIZATION: 1 point</a:t>
            </a:r>
          </a:p>
          <a:p>
            <a:r>
              <a:rPr lang="en-US" sz="2800" dirty="0" smtClean="0"/>
              <a:t>Situates the argument by </a:t>
            </a:r>
            <a:r>
              <a:rPr lang="en-US" sz="2800" u="sng" dirty="0" smtClean="0"/>
              <a:t>explaining the broader historical events, developments, or processes  </a:t>
            </a:r>
            <a:r>
              <a:rPr lang="en-US" sz="2800" i="1" u="sng" dirty="0" smtClean="0"/>
              <a:t>immediately relevant to the question.</a:t>
            </a:r>
          </a:p>
          <a:p>
            <a:endParaRPr lang="en-US" sz="2800" b="1" u="sng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What is something going on at the same time but not directly relevant to the question?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What else is going on in the context of the peasant revolts of Germany? </a:t>
            </a:r>
          </a:p>
          <a:p>
            <a:endParaRPr lang="en-US" sz="2800" u="sng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Early 1500s - </a:t>
            </a:r>
            <a:r>
              <a:rPr lang="en-US" sz="2800" b="1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 Hapsburg –Valois Wars (</a:t>
            </a:r>
            <a:r>
              <a:rPr lang="en-US" sz="2800" u="sng" dirty="0" smtClean="0">
                <a:solidFill>
                  <a:srgbClr val="FF0000"/>
                </a:solidFill>
              </a:rPr>
              <a:t>HRE</a:t>
            </a:r>
            <a:r>
              <a:rPr lang="en-US" sz="2800" dirty="0" smtClean="0">
                <a:solidFill>
                  <a:srgbClr val="FF0000"/>
                </a:solidFill>
              </a:rPr>
              <a:t> v. France)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 Ottoman encroachment (also something </a:t>
            </a:r>
            <a:r>
              <a:rPr lang="en-US" sz="2800" u="sng" dirty="0" smtClean="0">
                <a:solidFill>
                  <a:srgbClr val="FF0000"/>
                </a:solidFill>
              </a:rPr>
              <a:t>HRE</a:t>
            </a:r>
            <a:r>
              <a:rPr lang="en-US" sz="2800" dirty="0" smtClean="0">
                <a:solidFill>
                  <a:srgbClr val="FF0000"/>
                </a:solidFill>
              </a:rPr>
              <a:t> is dealing with)</a:t>
            </a:r>
          </a:p>
          <a:p>
            <a:pPr>
              <a:buFont typeface="Arial" pitchFamily="34" charset="0"/>
              <a:buChar char="•"/>
            </a:pPr>
            <a:r>
              <a:rPr lang="en-US" sz="2800" u="sng" dirty="0" smtClean="0">
                <a:solidFill>
                  <a:srgbClr val="FF0000"/>
                </a:solidFill>
              </a:rPr>
              <a:t> Renaissance</a:t>
            </a:r>
            <a:r>
              <a:rPr lang="en-US" sz="2800" dirty="0" smtClean="0">
                <a:solidFill>
                  <a:srgbClr val="FF0000"/>
                </a:solidFill>
              </a:rPr>
              <a:t> in Italy (Michelangelo, Leonardo </a:t>
            </a:r>
            <a:r>
              <a:rPr lang="en-US" sz="2800" dirty="0" err="1" smtClean="0">
                <a:solidFill>
                  <a:srgbClr val="FF0000"/>
                </a:solidFill>
              </a:rPr>
              <a:t>da</a:t>
            </a:r>
            <a:r>
              <a:rPr lang="en-US" sz="2800" dirty="0" smtClean="0">
                <a:solidFill>
                  <a:srgbClr val="FF0000"/>
                </a:solidFill>
              </a:rPr>
              <a:t> Vinci active)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 Henry VIII beginning rule in England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 Golden age of Spain – exploration of New world </a:t>
            </a:r>
          </a:p>
          <a:p>
            <a:endParaRPr lang="en-US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1975396"/>
            <a:ext cx="11551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EVIDENCE BEYOND THE DOCUMENTS: 1 point</a:t>
            </a:r>
          </a:p>
          <a:p>
            <a:r>
              <a:rPr lang="en-US" sz="2800" u="sng" dirty="0" smtClean="0"/>
              <a:t>Provides an example or additional piece of specific evidence beyond those found in the documents to support or qualify the argument.</a:t>
            </a:r>
          </a:p>
          <a:p>
            <a:endParaRPr lang="en-US" sz="2800" u="sng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Reference to any other reformed group of the time (Calvinism, Anabaptism, etc and discuss the impact these groups / ideologies had on society)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917680" cy="914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1 Point</a:t>
            </a:r>
          </a:p>
          <a:p>
            <a:r>
              <a:rPr lang="en-US" sz="2800" u="sng" dirty="0" smtClean="0"/>
              <a:t>Extends the argument by explaining the connections between the argument and ONE of the following:</a:t>
            </a:r>
          </a:p>
          <a:p>
            <a:r>
              <a:rPr lang="en-US" sz="2800" dirty="0" smtClean="0"/>
              <a:t>a) A </a:t>
            </a:r>
            <a:r>
              <a:rPr lang="en-US" sz="2800" u="sng" dirty="0" smtClean="0"/>
              <a:t>development in a different historical period, situation, era or geographical area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b) A </a:t>
            </a:r>
            <a:r>
              <a:rPr lang="en-US" sz="2800" u="sng" dirty="0" smtClean="0"/>
              <a:t>course theme and/or approach to history that is not the focus of the essay (such as political, economic, social, cultural, or intellectual history)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c) A </a:t>
            </a:r>
            <a:r>
              <a:rPr lang="en-US" sz="2800" u="sng" dirty="0" smtClean="0"/>
              <a:t>different discipline </a:t>
            </a:r>
            <a:r>
              <a:rPr lang="en-US" sz="2800" dirty="0" smtClean="0"/>
              <a:t>or field of inquiry (</a:t>
            </a:r>
            <a:r>
              <a:rPr lang="en-US" sz="2800" u="sng" dirty="0" smtClean="0"/>
              <a:t>such as economics, government and politics, art history, or anthropology</a:t>
            </a:r>
            <a:r>
              <a:rPr lang="en-US" sz="2800" dirty="0" smtClean="0"/>
              <a:t>).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Synthesis:</a:t>
            </a:r>
          </a:p>
          <a:p>
            <a:pPr marL="514350" indent="-514350">
              <a:buAutoNum type="alphaLcParenR"/>
            </a:pPr>
            <a:r>
              <a:rPr lang="en-US" sz="2800" dirty="0" smtClean="0">
                <a:solidFill>
                  <a:srgbClr val="FF0000"/>
                </a:solidFill>
              </a:rPr>
              <a:t>Discuss the connection between the peasant revolts with another time period …..(connect between religious cause of revolts or economic cause of revolts in other periods).</a:t>
            </a:r>
          </a:p>
          <a:p>
            <a:pPr marL="514350" indent="-514350">
              <a:buFontTx/>
              <a:buAutoNum type="alphaLcParenR"/>
            </a:pPr>
            <a:r>
              <a:rPr lang="en-US" sz="2800" dirty="0" smtClean="0">
                <a:solidFill>
                  <a:srgbClr val="FF0000"/>
                </a:solidFill>
              </a:rPr>
              <a:t>Discuss the impact of Renaissance ideals and empowerment of the individual </a:t>
            </a:r>
          </a:p>
          <a:p>
            <a:pPr marL="514350" indent="-514350">
              <a:buAutoNum type="alphaLcParenR"/>
            </a:pPr>
            <a:r>
              <a:rPr lang="en-US" sz="2800" dirty="0" smtClean="0">
                <a:solidFill>
                  <a:srgbClr val="FF0000"/>
                </a:solidFill>
              </a:rPr>
              <a:t>Discuss the political climate (HRE) that made the reformation and peasant revolts possible</a:t>
            </a: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" y="19043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 smtClean="0"/>
              <a:t>DBQ Training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25749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 smtClean="0"/>
              <a:t>Rubric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880" y="0"/>
            <a:ext cx="120091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A. THESIS AND ARGUMENT DEVELOPMENT</a:t>
            </a:r>
          </a:p>
          <a:p>
            <a:r>
              <a:rPr lang="en-US" sz="2800" dirty="0" smtClean="0"/>
              <a:t>2 Points</a:t>
            </a:r>
          </a:p>
          <a:p>
            <a:r>
              <a:rPr lang="en-US" sz="2800" dirty="0" smtClean="0"/>
              <a:t>TARGETED SKILL: Argumentation </a:t>
            </a:r>
          </a:p>
          <a:p>
            <a:r>
              <a:rPr lang="en-US" sz="2800" b="1" dirty="0" smtClean="0"/>
              <a:t>1 Point</a:t>
            </a:r>
          </a:p>
          <a:p>
            <a:r>
              <a:rPr lang="en-US" sz="2800" dirty="0" smtClean="0"/>
              <a:t>Presents a thesis </a:t>
            </a:r>
            <a:r>
              <a:rPr lang="en-US" sz="2800" u="sng" dirty="0" smtClean="0"/>
              <a:t>that makes a historically defensible claim </a:t>
            </a:r>
            <a:r>
              <a:rPr lang="en-US" sz="2800" dirty="0" smtClean="0"/>
              <a:t>and </a:t>
            </a:r>
            <a:r>
              <a:rPr lang="en-US" sz="2800" u="sng" dirty="0" smtClean="0"/>
              <a:t>responds to all parts of the question</a:t>
            </a:r>
            <a:r>
              <a:rPr lang="en-US" sz="2800" dirty="0" smtClean="0"/>
              <a:t>. The thesis must consist of one or more sentences located in </a:t>
            </a:r>
          </a:p>
          <a:p>
            <a:r>
              <a:rPr lang="en-US" sz="2800" dirty="0" smtClean="0"/>
              <a:t>one place, either</a:t>
            </a:r>
            <a:r>
              <a:rPr lang="en-US" sz="2800" u="sng" dirty="0" smtClean="0"/>
              <a:t> in the introduction or the conclusion.</a:t>
            </a:r>
          </a:p>
          <a:p>
            <a:r>
              <a:rPr lang="en-US" sz="2800" b="1" dirty="0" smtClean="0"/>
              <a:t>Scoring Note:</a:t>
            </a:r>
          </a:p>
          <a:p>
            <a:r>
              <a:rPr lang="en-US" sz="2800" dirty="0" smtClean="0"/>
              <a:t>Neither the introduction nor the conclusion is necessarily limited to a single paragraph.</a:t>
            </a:r>
          </a:p>
          <a:p>
            <a:endParaRPr lang="en-US" sz="2800" dirty="0" smtClean="0"/>
          </a:p>
          <a:p>
            <a:r>
              <a:rPr lang="en-US" sz="2800" b="1" dirty="0" smtClean="0"/>
              <a:t>1 Point</a:t>
            </a:r>
          </a:p>
          <a:p>
            <a:r>
              <a:rPr lang="en-US" sz="2800" dirty="0" smtClean="0"/>
              <a:t>Develops and supports a cohesive argument that recognizes and accounts for historical complexity by </a:t>
            </a:r>
            <a:r>
              <a:rPr lang="en-US" sz="2800" u="sng" dirty="0" smtClean="0"/>
              <a:t>explicitly illustrating relationships among historical </a:t>
            </a:r>
          </a:p>
          <a:p>
            <a:r>
              <a:rPr lang="en-US" sz="2800" u="sng" dirty="0" smtClean="0"/>
              <a:t>evidence such as contradiction, corroboration, and/or qualification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68464"/>
            <a:ext cx="1219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B. DOCUMENT ANALYSIS</a:t>
            </a:r>
          </a:p>
          <a:p>
            <a:r>
              <a:rPr lang="en-US" sz="2800" dirty="0" smtClean="0"/>
              <a:t>2 Points</a:t>
            </a:r>
          </a:p>
          <a:p>
            <a:r>
              <a:rPr lang="en-US" sz="2800" dirty="0" smtClean="0"/>
              <a:t>TARGETED SKILL: Analyzing Evidence: Content  and Sourcing and Argumentation </a:t>
            </a:r>
          </a:p>
          <a:p>
            <a:endParaRPr lang="en-US" sz="2800" dirty="0" smtClean="0"/>
          </a:p>
          <a:p>
            <a:r>
              <a:rPr lang="en-US" sz="2800" b="1" dirty="0" smtClean="0"/>
              <a:t>1 Point</a:t>
            </a:r>
          </a:p>
          <a:p>
            <a:r>
              <a:rPr lang="en-US" sz="2800" dirty="0" smtClean="0"/>
              <a:t>Utilizes the content of </a:t>
            </a:r>
            <a:r>
              <a:rPr lang="en-US" sz="2800" u="sng" dirty="0" smtClean="0"/>
              <a:t>at least six of the documents </a:t>
            </a:r>
            <a:r>
              <a:rPr lang="en-US" sz="2800" dirty="0" smtClean="0"/>
              <a:t>to support the stated thesis or a relevant argument. </a:t>
            </a:r>
          </a:p>
          <a:p>
            <a:endParaRPr lang="en-US" sz="2800" dirty="0" smtClean="0"/>
          </a:p>
          <a:p>
            <a:r>
              <a:rPr lang="en-US" sz="2800" b="1" dirty="0" smtClean="0"/>
              <a:t>1 Point</a:t>
            </a:r>
          </a:p>
          <a:p>
            <a:r>
              <a:rPr lang="en-US" sz="2800" u="sng" dirty="0" smtClean="0"/>
              <a:t>Explains the significance of the author’s point of view, author’s purpose, historical context, and/or audience for at least four documents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19748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*Note about POV</a:t>
            </a:r>
            <a:endParaRPr lang="en-US" sz="5400" b="1" dirty="0"/>
          </a:p>
        </p:txBody>
      </p:sp>
      <p:sp>
        <p:nvSpPr>
          <p:cNvPr id="3" name="Rectangle 2"/>
          <p:cNvSpPr/>
          <p:nvPr/>
        </p:nvSpPr>
        <p:spPr>
          <a:xfrm>
            <a:off x="0" y="1150680"/>
            <a:ext cx="1219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*</a:t>
            </a:r>
            <a:r>
              <a:rPr lang="en-US" sz="3200" b="1" u="sng" dirty="0" smtClean="0"/>
              <a:t>point of view (n.): the place from which, or way in which, something is viewed or considered; standpoint; a mental attitude or opinion </a:t>
            </a:r>
          </a:p>
          <a:p>
            <a:r>
              <a:rPr lang="en-US" sz="3200" b="1" dirty="0" smtClean="0"/>
              <a:t>POINT OF VIEW</a:t>
            </a:r>
            <a:r>
              <a:rPr lang="en-US" sz="3200" dirty="0" smtClean="0"/>
              <a:t>: Another skill you must demonstrate is an assessment of the bias or </a:t>
            </a:r>
            <a:r>
              <a:rPr lang="en-US" sz="3200" b="1" dirty="0" smtClean="0"/>
              <a:t>point of view (POV)</a:t>
            </a:r>
            <a:r>
              <a:rPr lang="en-US" sz="3200" dirty="0" smtClean="0"/>
              <a:t> represented in at least 4 of the documents; in other words, </a:t>
            </a:r>
            <a:r>
              <a:rPr lang="en-US" sz="3200" b="1" u="sng" dirty="0" smtClean="0"/>
              <a:t>why is this specific author making this particular statement?</a:t>
            </a:r>
            <a:r>
              <a:rPr lang="en-US" sz="3200" u="sng" dirty="0" smtClean="0"/>
              <a:t> </a:t>
            </a:r>
            <a:r>
              <a:rPr lang="en-US" sz="3200" dirty="0" smtClean="0"/>
              <a:t>Here you should consider the following</a:t>
            </a:r>
            <a:r>
              <a:rPr lang="en-US" sz="3200" b="1" dirty="0" smtClean="0"/>
              <a:t>: </a:t>
            </a:r>
            <a:r>
              <a:rPr lang="en-US" sz="3200" b="1" u="sng" dirty="0" smtClean="0"/>
              <a:t>in what way(s) does the social class, nationality, gender, official position, ideology, or other characteristic of the author influence his or her thinking on the topic at hand? </a:t>
            </a:r>
            <a:r>
              <a:rPr lang="en-US" sz="3200" dirty="0" smtClean="0"/>
              <a:t>How does the type of document (e.g., public speech, private letter or diary, government report) affect its purpose and content?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C. USING EVIDENCE BEYOND THE DOCUMENTS </a:t>
            </a:r>
          </a:p>
          <a:p>
            <a:r>
              <a:rPr lang="en-US" sz="2800" dirty="0" smtClean="0"/>
              <a:t>2 Points</a:t>
            </a:r>
          </a:p>
          <a:p>
            <a:r>
              <a:rPr lang="en-US" sz="2800" dirty="0" smtClean="0"/>
              <a:t>TARGETED SKILL: Contextualization and Argumentation 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CONTEXTUALIZATION: 1 point</a:t>
            </a:r>
          </a:p>
          <a:p>
            <a:r>
              <a:rPr lang="en-US" sz="2800" dirty="0" smtClean="0"/>
              <a:t>Situates the argument by </a:t>
            </a:r>
            <a:r>
              <a:rPr lang="en-US" sz="2800" u="sng" dirty="0" smtClean="0"/>
              <a:t>explaining the broader historical events, developments, or processes  immediately relevant to the question. 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Scoring Note:</a:t>
            </a:r>
          </a:p>
          <a:p>
            <a:r>
              <a:rPr lang="en-US" sz="2800" dirty="0" smtClean="0"/>
              <a:t>Contextualization requires </a:t>
            </a:r>
            <a:r>
              <a:rPr lang="en-US" sz="2800" u="sng" dirty="0" smtClean="0"/>
              <a:t>using knowledge not found in the documents </a:t>
            </a:r>
            <a:r>
              <a:rPr lang="en-US" sz="2800" dirty="0" smtClean="0"/>
              <a:t>to situate the argument within broader historical events, developments, or processes immediately relevant to the question. The contextualization point is not awarded for merely a phrase or reference, but instead </a:t>
            </a:r>
            <a:r>
              <a:rPr lang="en-US" sz="2800" u="sng" dirty="0" smtClean="0"/>
              <a:t>requires an explanation, typically consisting of multiple sentences or a full paragraph.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3420"/>
            <a:ext cx="119634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C. USING EVIDENCE BEYOND THE DOCUMENTS </a:t>
            </a:r>
          </a:p>
          <a:p>
            <a:r>
              <a:rPr lang="en-US" sz="2800" dirty="0" smtClean="0"/>
              <a:t>2 Points</a:t>
            </a:r>
          </a:p>
          <a:p>
            <a:r>
              <a:rPr lang="en-US" sz="2800" dirty="0" smtClean="0"/>
              <a:t>TARGETED SKILL: Contextualization and Argumentation </a:t>
            </a:r>
          </a:p>
          <a:p>
            <a:endParaRPr lang="en-US" sz="2800" dirty="0" smtClean="0"/>
          </a:p>
          <a:p>
            <a:r>
              <a:rPr lang="en-US" sz="2800" b="1" dirty="0" smtClean="0"/>
              <a:t>EVIDENCE BEYOND THE DOCUMENTS: 1 point</a:t>
            </a:r>
          </a:p>
          <a:p>
            <a:r>
              <a:rPr lang="en-US" sz="2800" u="sng" dirty="0" smtClean="0"/>
              <a:t>Provides an example or additional piece of specific evidence beyond those found in the documents to support or qualify the argument.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Scoring Notes:</a:t>
            </a:r>
          </a:p>
          <a:p>
            <a:r>
              <a:rPr lang="en-US" sz="2800" dirty="0" smtClean="0"/>
              <a:t>▶This example must be different from the evidence used to earn other points on this rubric.</a:t>
            </a:r>
          </a:p>
          <a:p>
            <a:r>
              <a:rPr lang="en-US" sz="2800" dirty="0" smtClean="0"/>
              <a:t>▶This point is not awarded for merely a phrase or reference. </a:t>
            </a:r>
            <a:r>
              <a:rPr lang="en-US" sz="2800" u="sng" dirty="0" smtClean="0"/>
              <a:t>Responses need to reference an additional piece of specific evidence and explain how that evidence supports or qualifies the argument</a:t>
            </a:r>
            <a:endParaRPr lang="en-US" sz="28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28528"/>
            <a:ext cx="1240536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D. SYNTHESIS </a:t>
            </a:r>
          </a:p>
          <a:p>
            <a:r>
              <a:rPr lang="en-US" sz="2800" dirty="0" smtClean="0"/>
              <a:t>1 Point</a:t>
            </a:r>
          </a:p>
          <a:p>
            <a:r>
              <a:rPr lang="en-US" sz="2800" dirty="0" smtClean="0"/>
              <a:t>TARGETED SKILL: Synthesis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1 Point</a:t>
            </a:r>
          </a:p>
          <a:p>
            <a:r>
              <a:rPr lang="en-US" sz="2800" u="sng" dirty="0" smtClean="0"/>
              <a:t>Extends the argument by explaining the connections between the argument and ONE of the following:</a:t>
            </a:r>
          </a:p>
          <a:p>
            <a:r>
              <a:rPr lang="en-US" sz="2800" dirty="0" smtClean="0"/>
              <a:t>a) A </a:t>
            </a:r>
            <a:r>
              <a:rPr lang="en-US" sz="2800" u="sng" dirty="0" smtClean="0"/>
              <a:t>development in a different historical period, situation, era or geographical area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b) A </a:t>
            </a:r>
            <a:r>
              <a:rPr lang="en-US" sz="2800" u="sng" dirty="0" smtClean="0"/>
              <a:t>course theme and/or approach to history that is not the focus of the essay (such as political, economic, social, cultural, or intellectual history)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c) A </a:t>
            </a:r>
            <a:r>
              <a:rPr lang="en-US" sz="2800" u="sng" dirty="0" smtClean="0"/>
              <a:t>different discipline </a:t>
            </a:r>
            <a:r>
              <a:rPr lang="en-US" sz="2800" dirty="0" smtClean="0"/>
              <a:t>or field of inquiry (such as economics, government and politics, art history, or anthropology).</a:t>
            </a:r>
          </a:p>
          <a:p>
            <a:r>
              <a:rPr lang="en-US" sz="2800" b="1" dirty="0" smtClean="0"/>
              <a:t>Scoring Note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The synthesis point requires an explanation of the connections to different historical period, situation, era, or geographical area, and is </a:t>
            </a:r>
            <a:r>
              <a:rPr lang="en-US" sz="2800" u="sng" dirty="0" smtClean="0"/>
              <a:t>not awarded for merely a phrase or reference.</a:t>
            </a:r>
            <a:endParaRPr lang="en-US" sz="28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1425</Words>
  <Application>Microsoft Office PowerPoint</Application>
  <PresentationFormat>Custom</PresentationFormat>
  <Paragraphs>147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DBQ Training and Review (Chapters 15, 16, 17)</vt:lpstr>
      <vt:lpstr>DBQ Training</vt:lpstr>
      <vt:lpstr>Rubric</vt:lpstr>
      <vt:lpstr>Slide 4</vt:lpstr>
      <vt:lpstr>Slide 5</vt:lpstr>
      <vt:lpstr>*Note about POV</vt:lpstr>
      <vt:lpstr>Slide 7</vt:lpstr>
      <vt:lpstr>Slide 8</vt:lpstr>
      <vt:lpstr>Slide 9</vt:lpstr>
      <vt:lpstr>*Note about Synthesis</vt:lpstr>
      <vt:lpstr>Essay</vt:lpstr>
      <vt:lpstr>Slide 12</vt:lpstr>
      <vt:lpstr>DBQ Training and Review (Chapters 15, 16, 17)</vt:lpstr>
      <vt:lpstr>Practice DBQ (Quick)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mcps</dc:creator>
  <cp:lastModifiedBy>sbehler</cp:lastModifiedBy>
  <cp:revision>54</cp:revision>
  <cp:lastPrinted>2015-08-12T19:23:47Z</cp:lastPrinted>
  <dcterms:created xsi:type="dcterms:W3CDTF">2015-08-12T18:55:36Z</dcterms:created>
  <dcterms:modified xsi:type="dcterms:W3CDTF">2015-10-14T17:43:15Z</dcterms:modified>
</cp:coreProperties>
</file>