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2" r:id="rId6"/>
    <p:sldId id="259" r:id="rId7"/>
    <p:sldId id="260" r:id="rId8"/>
    <p:sldId id="266" r:id="rId9"/>
    <p:sldId id="265" r:id="rId10"/>
    <p:sldId id="261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99EC-03CD-495E-83E2-53FDBBFCE5E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42CA9-2940-486D-A8E0-6E4D08FF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8F8FA7-0E1A-4A1A-B5D5-E3B57A37087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7F105-F928-47AD-BE63-A17C229D61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20515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ACF13D-58E6-44B9-A324-8BC2B49D628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D95BBD-672C-4A34-AFC2-D91080A29C0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A9F54C-E9AC-474B-9359-4B02A02420A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5DDBD-DA26-443F-83DF-12025BD173E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7200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0FE64-0F9D-4194-B42D-30A26B719C7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848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33ED86-75D3-494B-BC77-2073805BDE0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31AE-F30D-45CE-8CAB-7A83A99D90E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4129-5C7E-47E8-880F-74FB5B981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Zy6XilXDZQ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hyperlink" Target="http://highered.mcgraw-hill.com/olcweb/cgi/pluginpop.cgi?it=swf::800::600::/sites/dl/free/0073106925/43862/BlackDeath.swf::The%20Black%20Death,%201346-135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Chapter 12 – The Black 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686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Reading Quiz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Black Death/Middle Ages Discussion/Notes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 Sources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analysis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HW: outline “The Hundred Years War” and “Decline of Church Prestige” (p. 387 -395) + “Jan Hus” (last page of packet)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Life and Death: Reactions to the Plague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2672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Plague as a punishment from God</a:t>
            </a:r>
          </a:p>
          <a:p>
            <a:pPr eaLnBrk="1" hangingPunct="1"/>
            <a:r>
              <a:rPr lang="en-US" altLang="en-US" smtClean="0"/>
              <a:t>The flagellants</a:t>
            </a:r>
          </a:p>
          <a:p>
            <a:pPr eaLnBrk="1" hangingPunct="1"/>
            <a:r>
              <a:rPr lang="en-US" altLang="en-US" smtClean="0"/>
              <a:t>Attacks against Jews - pogroms</a:t>
            </a:r>
          </a:p>
          <a:p>
            <a:pPr eaLnBrk="1" hangingPunct="1"/>
            <a:r>
              <a:rPr lang="en-US" altLang="en-US" smtClean="0"/>
              <a:t>Violence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6388" name="Picture 4" descr="Nuremberg_chronicles_-_Flagellants_(CCXV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4038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ance_of_de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9938"/>
            <a:ext cx="40386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0" y="1066800"/>
            <a:ext cx="990600" cy="762000"/>
          </a:xfrm>
          <a:prstGeom prst="wedgeRoundRectCallout">
            <a:avLst>
              <a:gd name="adj1" fmla="val 99199"/>
              <a:gd name="adj2" fmla="val 68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b="1" dirty="0"/>
              <a:t>Whip</a:t>
            </a:r>
          </a:p>
          <a:p>
            <a:pPr algn="ctr"/>
            <a:r>
              <a:rPr lang="en-US" altLang="en-US" b="1" dirty="0"/>
              <a:t>It!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3733800" y="1219200"/>
            <a:ext cx="1219200" cy="685800"/>
          </a:xfrm>
          <a:prstGeom prst="wedgeRoundRectCallout">
            <a:avLst>
              <a:gd name="adj1" fmla="val -75782"/>
              <a:gd name="adj2" fmla="val 63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b="1"/>
              <a:t>Whip it good!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Effects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Extreme inflation</a:t>
            </a:r>
          </a:p>
          <a:p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Trade was dangerous because of spread of disease, so the prices of both goods produced locally and those imported from afar skyrocketed. </a:t>
            </a:r>
          </a:p>
          <a:p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Because of illness and death workers became scarce, so even peasants felt the effects of the new rise in wages</a:t>
            </a:r>
          </a:p>
          <a:p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In general, wages outpaced prices and the standard of living was subsequently raised.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Effects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The fashions of the nobility became more extravagant in order to emphasize the social standing of the person wearing the clothing.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The peasants became slightly more empowered, and revolted when the aristocracy attempted to resist the changes brought about by the plague.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Faith in religion decreased after the plague, both because of the death of so many of the clergy and because of the failure of prayer to prevent sickness and death.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905000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And just for your viewing pleasure….</a:t>
            </a:r>
          </a:p>
          <a:p>
            <a:endParaRPr lang="en-US" sz="3200" dirty="0" smtClean="0"/>
          </a:p>
          <a:p>
            <a:r>
              <a:rPr lang="en-US" sz="3200" dirty="0" smtClean="0">
                <a:hlinkClick r:id="rId2"/>
              </a:rPr>
              <a:t>https://www.youtube.com/watch?v=rZy6XilXDZQ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pair or group of 3, read the primary sources and complete the components of analysis including what causes and effects of the Black Death are discussed in each account. </a:t>
            </a:r>
          </a:p>
          <a:p>
            <a:endParaRPr lang="en-US" sz="2800" dirty="0"/>
          </a:p>
          <a:p>
            <a:r>
              <a:rPr lang="en-US" sz="2800" dirty="0" smtClean="0"/>
              <a:t>When you are finished, determine groups for the documents (either two or three groups) in the manner of a DBQ.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Primary Sources – The Black Death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Black Death: </a:t>
            </a:r>
            <a:br>
              <a:rPr lang="en-US" altLang="en-US" smtClean="0"/>
            </a:br>
            <a:r>
              <a:rPr lang="en-US" altLang="en-US" smtClean="0"/>
              <a:t>A Recipe for Plague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“Little Ice Age”</a:t>
            </a:r>
          </a:p>
          <a:p>
            <a:pPr eaLnBrk="1" hangingPunct="1"/>
            <a:r>
              <a:rPr lang="en-US" altLang="en-US" smtClean="0"/>
              <a:t>The Great Famine (1315 – 1317)</a:t>
            </a:r>
          </a:p>
          <a:p>
            <a:pPr eaLnBrk="1" hangingPunct="1"/>
            <a:r>
              <a:rPr lang="en-US" altLang="en-US" smtClean="0"/>
              <a:t>Inability to sustain growing population with agricultural methods used at the time</a:t>
            </a:r>
          </a:p>
          <a:p>
            <a:pPr eaLnBrk="1" hangingPunct="1"/>
            <a:r>
              <a:rPr lang="en-US" altLang="en-US" smtClean="0"/>
              <a:t>Upheaval to urban areas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924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Famine of 1315-1317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04800" y="1600200"/>
            <a:ext cx="7772400" cy="4708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year 1300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Europeans were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almost all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possible land for farming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6400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500" u="sng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population </a:t>
            </a:r>
            <a:r>
              <a:rPr lang="en-US" sz="25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happened</a:t>
            </a:r>
          </a:p>
          <a:p>
            <a:pPr marL="863600" lvl="1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Too many people, not enough </a:t>
            </a:r>
            <a:r>
              <a:rPr lang="en-US" sz="25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land</a:t>
            </a:r>
            <a:endParaRPr lang="en-US" sz="2500" u="sng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6400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endParaRPr lang="en-US" sz="25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6400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r>
              <a:rPr lang="en-US" sz="25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Weather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changes in </a:t>
            </a:r>
            <a:b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Europe made three </a:t>
            </a:r>
            <a:b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bad years for crops </a:t>
            </a:r>
            <a:b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between 1315-17 </a:t>
            </a:r>
            <a:b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because 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too much </a:t>
            </a:r>
            <a:b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rain</a:t>
            </a:r>
            <a:r>
              <a:rPr lang="en-US" sz="2500" u="sng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06400" indent="-406400">
              <a:buClr>
                <a:srgbClr val="FF3300"/>
              </a:buClr>
              <a:buSzPct val="105000"/>
            </a:pPr>
            <a:endParaRPr lang="en-US" sz="2500" b="1" dirty="0">
              <a:solidFill>
                <a:srgbClr val="FFE8A9"/>
              </a:solidFill>
              <a:latin typeface="Comic Sans MS" pitchFamily="66" charset="0"/>
            </a:endParaRPr>
          </a:p>
        </p:txBody>
      </p:sp>
      <p:pic>
        <p:nvPicPr>
          <p:cNvPr id="5" name="Picture 4" descr="flooded 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3434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Famine of 1315-1317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406400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r>
              <a:rPr lang="en-US" sz="2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15%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of the people in some English towns died because of no food (</a:t>
            </a:r>
            <a:r>
              <a:rPr lang="en-US" sz="2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starvation)</a:t>
            </a:r>
          </a:p>
          <a:p>
            <a:pPr marL="406400" indent="-406400">
              <a:buClr>
                <a:srgbClr val="FF3300"/>
              </a:buClr>
              <a:buSzPct val="105000"/>
              <a:buFont typeface="Wingdings" pitchFamily="2" charset="2"/>
              <a:buChar char="N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Because the people were weak from starvation it was </a:t>
            </a:r>
            <a:r>
              <a:rPr lang="en-US" sz="2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for them to get sick</a:t>
            </a:r>
          </a:p>
          <a:p>
            <a:endParaRPr lang="en-US" dirty="0"/>
          </a:p>
        </p:txBody>
      </p:sp>
      <p:pic>
        <p:nvPicPr>
          <p:cNvPr id="4" name="Picture 8" descr="CadaverEffig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5064368" cy="2895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Dislocation and Social Upheaval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67200" y="1600200"/>
            <a:ext cx="487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Labor Shortage + Falling prices for agricultural products = Drop in aristocratic incomes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English Statute of Laborers (1351) : Limit Wages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Social Mobility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Peasant Revolts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Jacquerie</a:t>
            </a:r>
            <a:r>
              <a:rPr lang="en-US" altLang="en-US" sz="2400" dirty="0" smtClean="0"/>
              <a:t> in France (1358)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English Peasants’ Revolt (1381)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Revolts in the Cities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Ciompi</a:t>
            </a:r>
            <a:r>
              <a:rPr lang="en-US" altLang="en-US" sz="2400" dirty="0" smtClean="0"/>
              <a:t> Revolt in Florence (1378)</a:t>
            </a:r>
          </a:p>
        </p:txBody>
      </p:sp>
      <p:pic>
        <p:nvPicPr>
          <p:cNvPr id="18436" name="Picture 7" descr="jacquer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191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5029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Jacquerie, 1358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Black Death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026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Most devastating natural disaster in European History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Bubonic Plague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Rats and Fleas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/>
              <a:t>Yersinia pestis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Originated in Asia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Arrived in Europe in 1347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Mortality reached 50 – 60 percent in some 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Wiped out between 25 – 50 percent of European population (19 – 38 million dead in four years)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Plague returns in 1361 – 1362 and 1369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>
                <a:hlinkClick r:id="rId4"/>
              </a:rPr>
              <a:t>Spread of the Black Death</a:t>
            </a:r>
            <a:br>
              <a:rPr lang="en-US" altLang="en-US" sz="3600" dirty="0" smtClean="0">
                <a:hlinkClick r:id="rId4"/>
              </a:rPr>
            </a:br>
            <a:endParaRPr lang="en-US" altLang="en-US" sz="3600" dirty="0" smtClean="0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 rot="-5400000">
            <a:off x="-792956" y="4398169"/>
            <a:ext cx="39878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600">
                <a:latin typeface="Times New Roman" pitchFamily="18" charset="0"/>
              </a:rPr>
              <a:t>©2003 </a:t>
            </a:r>
            <a:r>
              <a:rPr lang="en-US" altLang="en-US" sz="800">
                <a:latin typeface="Times New Roman" pitchFamily="18" charset="0"/>
              </a:rPr>
              <a:t>Wadsworth</a:t>
            </a:r>
            <a:r>
              <a:rPr lang="en-US" altLang="en-US" sz="600">
                <a:latin typeface="Times New Roman" pitchFamily="18" charset="0"/>
              </a:rPr>
              <a:t>, a division of Thomson Learning, Inc.  Thomson Learning</a:t>
            </a:r>
            <a:r>
              <a:rPr lang="en-US" altLang="en-US" sz="600" baseline="-25000">
                <a:latin typeface="Times New Roman" pitchFamily="18" charset="0"/>
              </a:rPr>
              <a:t>™</a:t>
            </a:r>
            <a:r>
              <a:rPr lang="en-US" altLang="en-US" sz="600">
                <a:latin typeface="Times New Roman" pitchFamily="18" charset="0"/>
              </a:rPr>
              <a:t> is a trademark used herein under license.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4340" name="Picture 9" descr="WCB3e_m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712902"/>
            <a:ext cx="8001000" cy="61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696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The Disease Cycle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990600" y="1676400"/>
            <a:ext cx="2819400" cy="914400"/>
          </a:xfrm>
          <a:prstGeom prst="rect">
            <a:avLst/>
          </a:prstGeom>
          <a:solidFill>
            <a:srgbClr val="0000B2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6B"/>
            </a:prstShdw>
          </a:effectLst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FAF400"/>
                </a:solidFill>
                <a:latin typeface="Comic Sans MS" pitchFamily="66" charset="0"/>
              </a:rPr>
              <a:t>Flea </a:t>
            </a: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drinks rat blood </a:t>
            </a:r>
            <a:b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</a:b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that carries the</a:t>
            </a:r>
            <a:b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</a:b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 bacteria.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410200" y="5105400"/>
            <a:ext cx="2819400" cy="914400"/>
          </a:xfrm>
          <a:prstGeom prst="rect">
            <a:avLst/>
          </a:prstGeom>
          <a:solidFill>
            <a:srgbClr val="0000B2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6B"/>
            </a:prstShdw>
          </a:effec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Flea’s </a:t>
            </a:r>
            <a:r>
              <a:rPr lang="en-US" sz="1800" b="1" dirty="0" smtClean="0">
                <a:solidFill>
                  <a:srgbClr val="FAF400"/>
                </a:solidFill>
                <a:latin typeface="Comic Sans MS" pitchFamily="66" charset="0"/>
              </a:rPr>
              <a:t>stomach blocked</a:t>
            </a: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/>
            </a:r>
            <a:b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</a:b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with bacteria.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10200" y="1676400"/>
            <a:ext cx="2819400" cy="914400"/>
          </a:xfrm>
          <a:prstGeom prst="rect">
            <a:avLst/>
          </a:prstGeom>
          <a:solidFill>
            <a:srgbClr val="0000B2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6B"/>
            </a:prstShdw>
          </a:effec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Bacteria</a:t>
            </a:r>
          </a:p>
          <a:p>
            <a:pPr algn="ctr"/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multiply in</a:t>
            </a:r>
          </a:p>
          <a:p>
            <a:pPr algn="ctr"/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flea’s </a:t>
            </a:r>
            <a:r>
              <a:rPr lang="en-US" sz="1800" b="1" dirty="0" smtClean="0">
                <a:solidFill>
                  <a:srgbClr val="FAF400"/>
                </a:solidFill>
                <a:latin typeface="Comic Sans MS" pitchFamily="66" charset="0"/>
              </a:rPr>
              <a:t>stomach. </a:t>
            </a:r>
            <a:endParaRPr lang="en-US" sz="1800" b="1" dirty="0">
              <a:solidFill>
                <a:srgbClr val="FAF400"/>
              </a:solidFill>
              <a:latin typeface="Comic Sans MS" pitchFamily="66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990600" y="5105400"/>
            <a:ext cx="2819400" cy="914400"/>
          </a:xfrm>
          <a:prstGeom prst="rect">
            <a:avLst/>
          </a:prstGeom>
          <a:solidFill>
            <a:srgbClr val="0000B2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6B"/>
            </a:prstShdw>
          </a:effec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Flea bites human and </a:t>
            </a:r>
            <a:b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FAF400"/>
                </a:solidFill>
                <a:latin typeface="Comic Sans MS" pitchFamily="66" charset="0"/>
              </a:rPr>
              <a:t>vomits blood from rat </a:t>
            </a: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/>
            </a:r>
            <a:b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</a:br>
            <a:r>
              <a:rPr lang="en-US" sz="1800" b="1" dirty="0">
                <a:solidFill>
                  <a:srgbClr val="FAF400"/>
                </a:solidFill>
                <a:latin typeface="Comic Sans MS" pitchFamily="66" charset="0"/>
              </a:rPr>
              <a:t>into human </a:t>
            </a:r>
            <a:r>
              <a:rPr lang="en-US" sz="1800" b="1" dirty="0" smtClean="0">
                <a:solidFill>
                  <a:srgbClr val="FAF400"/>
                </a:solidFill>
                <a:latin typeface="Comic Sans MS" pitchFamily="66" charset="0"/>
              </a:rPr>
              <a:t>cut</a:t>
            </a:r>
            <a:endParaRPr lang="en-US" sz="1800" b="1" dirty="0">
              <a:solidFill>
                <a:srgbClr val="FAF400"/>
              </a:solidFill>
              <a:latin typeface="Comic Sans MS" pitchFamily="66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990600" y="3581400"/>
            <a:ext cx="2819400" cy="457200"/>
          </a:xfrm>
          <a:prstGeom prst="rect">
            <a:avLst/>
          </a:prstGeom>
          <a:solidFill>
            <a:srgbClr val="FAF400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69200"/>
            </a:prst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latin typeface="Comic Sans MS" pitchFamily="66" charset="0"/>
              </a:rPr>
              <a:t>Human is infected!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114800" y="1752600"/>
            <a:ext cx="1143000" cy="838200"/>
          </a:xfrm>
          <a:prstGeom prst="rightArrow">
            <a:avLst>
              <a:gd name="adj1" fmla="val 50000"/>
              <a:gd name="adj2" fmla="val 34091"/>
            </a:avLst>
          </a:prstGeom>
          <a:solidFill>
            <a:srgbClr val="FF3300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 rot="5400000">
            <a:off x="5753100" y="34671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3300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 flipH="1">
            <a:off x="4038600" y="5181600"/>
            <a:ext cx="1143000" cy="838200"/>
          </a:xfrm>
          <a:prstGeom prst="rightArrow">
            <a:avLst>
              <a:gd name="adj1" fmla="val 50000"/>
              <a:gd name="adj2" fmla="val 34091"/>
            </a:avLst>
          </a:prstGeom>
          <a:solidFill>
            <a:srgbClr val="FF3300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 rot="16200000" flipV="1">
            <a:off x="1943100" y="415290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>
              <a:alpha val="83136"/>
            </a:srgb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81200" y="0"/>
            <a:ext cx="51054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The Symptoms</a:t>
            </a:r>
          </a:p>
        </p:txBody>
      </p:sp>
      <p:pic>
        <p:nvPicPr>
          <p:cNvPr id="63493" name="Picture 5" descr="buboonn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079591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3495" name="Picture 7" descr="septicemic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5486400" y="3962400"/>
            <a:ext cx="3305908" cy="228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657600" y="838200"/>
            <a:ext cx="3505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Bulbous (Bubonic)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2667000" y="1600200"/>
            <a:ext cx="2590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 flipH="1">
            <a:off x="1600200" y="5715000"/>
            <a:ext cx="35052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Septicemic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almost 100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% of people die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4495800" y="5715000"/>
            <a:ext cx="2362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flipH="1">
            <a:off x="304800" y="3352800"/>
            <a:ext cx="2667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(Pneumonic)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infected the lungs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isradiology.org/tropical_deseases/tmcr/chapter24/24-07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971800"/>
            <a:ext cx="2209800" cy="2209800"/>
          </a:xfrm>
          <a:prstGeom prst="rect">
            <a:avLst/>
          </a:prstGeom>
          <a:noFill/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600200" y="4191000"/>
            <a:ext cx="1752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7" grpId="0" animBg="1"/>
      <p:bldP spid="63498" grpId="0"/>
      <p:bldP spid="63499" grpId="0" animBg="1"/>
      <p:bldP spid="9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590</Words>
  <Application>Microsoft Office PowerPoint</Application>
  <PresentationFormat>On-screen Show (4:3)</PresentationFormat>
  <Paragraphs>97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12 – The Black Death</vt:lpstr>
      <vt:lpstr>The Black Death:  A Recipe for Plague</vt:lpstr>
      <vt:lpstr>Slide 3</vt:lpstr>
      <vt:lpstr>The Famine of 1315-1317</vt:lpstr>
      <vt:lpstr>Economic Dislocation and Social Upheaval</vt:lpstr>
      <vt:lpstr>The Black Death</vt:lpstr>
      <vt:lpstr> Spread of the Black Death </vt:lpstr>
      <vt:lpstr>Slide 8</vt:lpstr>
      <vt:lpstr>Slide 9</vt:lpstr>
      <vt:lpstr>Life and Death: Reactions to the Plague</vt:lpstr>
      <vt:lpstr>Economic Effects</vt:lpstr>
      <vt:lpstr>Social Effects</vt:lpstr>
      <vt:lpstr> 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– The Black Death</dc:title>
  <dc:creator>sbehler</dc:creator>
  <cp:lastModifiedBy>sbehler</cp:lastModifiedBy>
  <cp:revision>15</cp:revision>
  <dcterms:created xsi:type="dcterms:W3CDTF">2015-08-14T11:47:32Z</dcterms:created>
  <dcterms:modified xsi:type="dcterms:W3CDTF">2015-08-14T19:21:41Z</dcterms:modified>
</cp:coreProperties>
</file>