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4" r:id="rId22"/>
    <p:sldId id="277" r:id="rId23"/>
    <p:sldId id="276" r:id="rId24"/>
    <p:sldId id="275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0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39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F23E-BDE1-4117-BE0C-C453D59720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130B-4E70-4D71-B7F8-6F6653C0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vKGU3aEGss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yLSUZ1qlV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Chapter 10, Sections 3 &amp;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6400800" cy="1752600"/>
          </a:xfrm>
        </p:spPr>
        <p:txBody>
          <a:bodyPr/>
          <a:lstStyle/>
          <a:p>
            <a:pPr algn="l"/>
            <a:r>
              <a:rPr lang="en-US" i="1" dirty="0" smtClean="0">
                <a:solidFill>
                  <a:srgbClr val="FF0000"/>
                </a:solidFill>
              </a:rPr>
              <a:t>World Wars &amp; Colonial Empires 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u="sng" smtClean="0">
                <a:solidFill>
                  <a:srgbClr val="FF0000"/>
                </a:solidFill>
              </a:rPr>
              <a:t>The Seven Years War</a:t>
            </a:r>
          </a:p>
        </p:txBody>
      </p:sp>
      <p:pic>
        <p:nvPicPr>
          <p:cNvPr id="16387" name="Content Placeholder 3" descr="800px-SevenYearsWa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8400360" cy="4648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u="sng" smtClean="0">
                <a:solidFill>
                  <a:srgbClr val="FF0000"/>
                </a:solidFill>
              </a:rPr>
              <a:t>The British Empire</a:t>
            </a:r>
          </a:p>
        </p:txBody>
      </p:sp>
      <p:pic>
        <p:nvPicPr>
          <p:cNvPr id="17411" name="Content Placeholder 3" descr="world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47800"/>
            <a:ext cx="81534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Colonial Empires and the American </a:t>
            </a:r>
            <a:r>
              <a:rPr lang="en-US" b="1" u="sng" dirty="0" smtClean="0"/>
              <a:t>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Britain and British North </a:t>
            </a:r>
            <a:r>
              <a:rPr lang="en-US" b="1" u="sng" dirty="0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</a:t>
            </a:r>
            <a:r>
              <a:rPr lang="en-US" u="sng" dirty="0"/>
              <a:t>United Kingdom of Great Britain </a:t>
            </a:r>
            <a:r>
              <a:rPr lang="en-US" u="sng" dirty="0" smtClean="0"/>
              <a:t>came </a:t>
            </a:r>
            <a:r>
              <a:rPr lang="en-US" u="sng" dirty="0"/>
              <a:t>into existence in 1707 </a:t>
            </a:r>
            <a:r>
              <a:rPr lang="en-US" dirty="0"/>
              <a:t>when the governments of Scotland and England </a:t>
            </a:r>
            <a:r>
              <a:rPr lang="en-US" dirty="0" smtClean="0"/>
              <a:t>united</a:t>
            </a:r>
            <a:endParaRPr lang="en-US" dirty="0"/>
          </a:p>
          <a:p>
            <a:pPr lvl="0"/>
            <a:r>
              <a:rPr lang="en-US" u="sng" dirty="0"/>
              <a:t>Britain acquired Canada and India in the Seven Years </a:t>
            </a:r>
            <a:r>
              <a:rPr lang="en-US" u="sng" dirty="0" smtClean="0"/>
              <a:t>War</a:t>
            </a:r>
            <a:endParaRPr lang="en-US" u="sng" dirty="0"/>
          </a:p>
          <a:p>
            <a:pPr lvl="0"/>
            <a:r>
              <a:rPr lang="en-US" dirty="0"/>
              <a:t>The North American territory had one million people by 1750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7410" name="Picture 2" descr="http://www.tuncom.co.uk/resources/_wsb_216x222_358px-United_Kingdom_labelled_map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133335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Britain and British North </a:t>
            </a:r>
            <a:r>
              <a:rPr lang="en-US" b="1" u="sng" dirty="0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In </a:t>
            </a:r>
            <a:r>
              <a:rPr lang="en-US" u="sng" dirty="0"/>
              <a:t>North America the colonial legislatures operated relatively </a:t>
            </a:r>
            <a:r>
              <a:rPr lang="en-US" u="sng" dirty="0" smtClean="0"/>
              <a:t>independently</a:t>
            </a:r>
            <a:endParaRPr lang="en-US" u="sng" dirty="0"/>
          </a:p>
          <a:p>
            <a:pPr lvl="0"/>
            <a:r>
              <a:rPr lang="en-US" u="sng" dirty="0"/>
              <a:t>To pay the expenses of the Seven Years War the British government imposed a Stamp Act </a:t>
            </a:r>
            <a:r>
              <a:rPr lang="en-US" dirty="0"/>
              <a:t>(tax on all paper products newspapers, cards, etc</a:t>
            </a:r>
            <a:r>
              <a:rPr lang="en-US" dirty="0" smtClean="0"/>
              <a:t>…)</a:t>
            </a: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6386" name="Picture 2" descr="http://4.bp.blogspot.com/_obA_jbUM7r4/SwXvoOfQgoI/AAAAAAAAAA0/igMNHWtcSuA/s1600/stamp+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91176"/>
            <a:ext cx="3962400" cy="4561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Britain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lvl="0"/>
            <a:r>
              <a:rPr lang="en-US" u="sng" dirty="0" smtClean="0"/>
              <a:t>Violent protests caused the British to repeal </a:t>
            </a:r>
            <a:r>
              <a:rPr lang="en-US" dirty="0" smtClean="0"/>
              <a:t>(take back) </a:t>
            </a:r>
            <a:r>
              <a:rPr lang="en-US" u="sng" dirty="0" smtClean="0"/>
              <a:t>the Stamp Act</a:t>
            </a:r>
            <a:r>
              <a:rPr lang="en-US" dirty="0" smtClean="0"/>
              <a:t>, but the problem was not over</a:t>
            </a:r>
          </a:p>
          <a:p>
            <a:endParaRPr lang="en-US" dirty="0"/>
          </a:p>
        </p:txBody>
      </p:sp>
      <p:pic>
        <p:nvPicPr>
          <p:cNvPr id="1026" name="Picture 2" descr="http://lancemannion.typepad.com/.a/6a00d83451be5969e201156f29ee6b970c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5981700" cy="3622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Britain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u="sng" dirty="0"/>
              <a:t>Colonies formed the First Continental Congress </a:t>
            </a:r>
            <a:r>
              <a:rPr lang="en-US" dirty="0"/>
              <a:t>– fighting broke out between British troops and colonist in April of </a:t>
            </a:r>
            <a:r>
              <a:rPr lang="en-US" dirty="0" smtClean="0"/>
              <a:t>1775</a:t>
            </a:r>
            <a:endParaRPr lang="en-US" dirty="0"/>
          </a:p>
          <a:p>
            <a:pPr lvl="0"/>
            <a:r>
              <a:rPr lang="en-US" u="sng" dirty="0"/>
              <a:t>Second Continental Congress approved a Declaration of Independence </a:t>
            </a:r>
            <a:r>
              <a:rPr lang="en-US" dirty="0"/>
              <a:t>on July </a:t>
            </a:r>
            <a:r>
              <a:rPr lang="en-US" dirty="0" smtClean="0"/>
              <a:t>1776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5362" name="Picture 2" descr="http://baltimore-maryland.org/history/continentalcon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0915" y="2057400"/>
            <a:ext cx="4740686" cy="3105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Britain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u="sng" dirty="0" smtClean="0"/>
              <a:t>French supported the colonies with arms and money; </a:t>
            </a:r>
            <a:r>
              <a:rPr lang="en-US" dirty="0" smtClean="0"/>
              <a:t>Spain, and Dutch also helped</a:t>
            </a:r>
          </a:p>
          <a:p>
            <a:endParaRPr lang="en-US" dirty="0"/>
          </a:p>
        </p:txBody>
      </p:sp>
      <p:pic>
        <p:nvPicPr>
          <p:cNvPr id="2051" name="Picture 3" descr="C:\Documents and Settings\rbiddle\Local Settings\Temporary Internet Files\Content.IE5\XND0D2NT\MC90014942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95400"/>
            <a:ext cx="2362200" cy="5217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Britain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3276600" cy="4800600"/>
          </a:xfrm>
        </p:spPr>
        <p:txBody>
          <a:bodyPr>
            <a:normAutofit/>
          </a:bodyPr>
          <a:lstStyle/>
          <a:p>
            <a:r>
              <a:rPr lang="en-US" sz="3600" u="sng" dirty="0"/>
              <a:t>Articles of Confederation – gave power to states with no strong central government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4.bp.blogspot.com/_5FSAMTa2cCk/SY7-gLt3UBI/AAAAAAAAAmk/s9CPCa1QRtE/s400/Artic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199" y="1524000"/>
            <a:ext cx="5500827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Britain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U.S. Constitution created a Federal System – shared power between state and national governments</a:t>
            </a:r>
          </a:p>
          <a:p>
            <a:r>
              <a:rPr lang="en-US" dirty="0"/>
              <a:t>Powers of Federal Govt. – three branches of govt. </a:t>
            </a:r>
            <a:r>
              <a:rPr lang="en-US" u="sng" dirty="0"/>
              <a:t>executive, legislative, and </a:t>
            </a:r>
            <a:r>
              <a:rPr lang="en-US" u="sng" dirty="0" smtClean="0"/>
              <a:t>judicial </a:t>
            </a:r>
            <a:r>
              <a:rPr lang="en-US" u="sng" dirty="0"/>
              <a:t>– </a:t>
            </a:r>
            <a:r>
              <a:rPr lang="en-US" dirty="0" smtClean="0"/>
              <a:t>separation of powers – checks and balances</a:t>
            </a:r>
            <a:endParaRPr lang="en-US" dirty="0"/>
          </a:p>
          <a:p>
            <a:pPr>
              <a:buNone/>
            </a:pPr>
            <a:r>
              <a:rPr lang="en-US" dirty="0"/>
              <a:t>a.  levy taxes</a:t>
            </a:r>
          </a:p>
          <a:p>
            <a:pPr>
              <a:buNone/>
            </a:pPr>
            <a:r>
              <a:rPr lang="en-US" dirty="0"/>
              <a:t>b.  raise an army</a:t>
            </a:r>
          </a:p>
          <a:p>
            <a:pPr>
              <a:buNone/>
            </a:pPr>
            <a:r>
              <a:rPr lang="en-US" dirty="0"/>
              <a:t>c.  regulate trade</a:t>
            </a:r>
          </a:p>
          <a:p>
            <a:pPr>
              <a:buNone/>
            </a:pPr>
            <a:r>
              <a:rPr lang="en-US" dirty="0"/>
              <a:t>d.  create a national currency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828800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8077200" cy="2590800"/>
          </a:xfrm>
        </p:spPr>
        <p:txBody>
          <a:bodyPr>
            <a:normAutofit/>
          </a:bodyPr>
          <a:lstStyle/>
          <a:p>
            <a:pPr lvl="0"/>
            <a:r>
              <a:rPr lang="en-US" sz="3200" i="1" dirty="0" smtClean="0"/>
              <a:t>Critique the economic conditions and practices that helped contribute to political revolutions in Europe and the Americas.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Britain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3434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Important to the </a:t>
            </a:r>
            <a:r>
              <a:rPr lang="en-US" u="sng" dirty="0"/>
              <a:t>Constitution </a:t>
            </a:r>
            <a:r>
              <a:rPr lang="en-US" dirty="0"/>
              <a:t>was the Bill of Rights that guaranteed freedom of religion, speech, press, petition and assembly, right to bear arms, protected against unreasonable search and seizure, protection of property rights – all </a:t>
            </a:r>
            <a:r>
              <a:rPr lang="en-US" u="sng" dirty="0"/>
              <a:t>inspired by the </a:t>
            </a:r>
            <a:r>
              <a:rPr lang="en-US" u="sng" dirty="0" err="1"/>
              <a:t>philosophes</a:t>
            </a:r>
            <a:r>
              <a:rPr lang="en-US" u="sng" dirty="0"/>
              <a:t> of the enlightenment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pic>
        <p:nvPicPr>
          <p:cNvPr id="4101" name="Picture 5" descr="http://www.redstaplerchronicles.com/wp-content/uploads/2008/05/bi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22614"/>
            <a:ext cx="4191000" cy="4954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24384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https://www.youtube.com/watch?v=5vKGU3aEGss</a:t>
            </a:r>
            <a:r>
              <a:rPr lang="en-US" dirty="0" smtClean="0"/>
              <a:t> Crash Course – Seven </a:t>
            </a:r>
            <a:r>
              <a:rPr lang="en-US" smtClean="0"/>
              <a:t>Years War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Colonial Empires in Latin America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2133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Finish notes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Review questions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“Encyclopedia” assignment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/>
            <a:r>
              <a:rPr lang="en-US" sz="2400" dirty="0" smtClean="0"/>
              <a:t>Outcome: Students will be able to identify the characteristics of Colonial Empires in Latin America.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/>
              <a:t>Portugal dominated Brazil, while Spain had territories in North, Central, and  South America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Colonial Empires in Latin </a:t>
            </a:r>
            <a:r>
              <a:rPr lang="en-US" b="1" dirty="0" smtClean="0"/>
              <a:t>America</a:t>
            </a:r>
            <a:endParaRPr lang="en-US" dirty="0"/>
          </a:p>
        </p:txBody>
      </p:sp>
      <p:pic>
        <p:nvPicPr>
          <p:cNvPr id="1030" name="Picture 6" descr="C:\Documents and Settings\rbiddle\Local Settings\Temporary Internet Files\Content.IE5\M6HNDLD5\MC900230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9965" y="1295400"/>
            <a:ext cx="4734035" cy="4962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In Central and South America a new civilization emerged that is called </a:t>
            </a:r>
            <a:r>
              <a:rPr lang="en-US" u="sng" dirty="0" smtClean="0"/>
              <a:t>Latin America</a:t>
            </a:r>
            <a:endParaRPr lang="en-US" dirty="0" smtClean="0"/>
          </a:p>
          <a:p>
            <a:pPr lvl="0"/>
            <a:r>
              <a:rPr lang="en-US" dirty="0" smtClean="0"/>
              <a:t>Because the Spanish King allowed </a:t>
            </a:r>
            <a:r>
              <a:rPr lang="en-US" u="sng" dirty="0" smtClean="0"/>
              <a:t>intermarriage </a:t>
            </a:r>
            <a:r>
              <a:rPr lang="en-US" dirty="0" smtClean="0"/>
              <a:t>between Europeans, Africans, and Native Americans the Latin American civilization is </a:t>
            </a:r>
            <a:r>
              <a:rPr lang="en-US" u="sng" dirty="0" smtClean="0"/>
              <a:t>multiracial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offspring of these marriages are known in these societies as the following:  </a:t>
            </a:r>
          </a:p>
          <a:p>
            <a:pPr lvl="1"/>
            <a:r>
              <a:rPr lang="en-US" dirty="0"/>
              <a:t>A.  </a:t>
            </a:r>
            <a:r>
              <a:rPr lang="en-US" u="sng" dirty="0"/>
              <a:t>European and Native American= </a:t>
            </a:r>
            <a:r>
              <a:rPr lang="en-US" u="sng" dirty="0" err="1"/>
              <a:t>Mestizos</a:t>
            </a:r>
            <a:endParaRPr lang="en-US" dirty="0"/>
          </a:p>
          <a:p>
            <a:pPr lvl="1"/>
            <a:r>
              <a:rPr lang="en-US" dirty="0"/>
              <a:t>B.  </a:t>
            </a:r>
            <a:r>
              <a:rPr lang="en-US" u="sng" dirty="0"/>
              <a:t>European and African= Mulattoes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www.texasbeyondhistory.net/adaes/images/mestizo-lobo-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066800"/>
            <a:ext cx="3543300" cy="5456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257800"/>
          </a:xfrm>
        </p:spPr>
        <p:txBody>
          <a:bodyPr>
            <a:normAutofit/>
          </a:bodyPr>
          <a:lstStyle/>
          <a:p>
            <a:pPr lvl="0"/>
            <a:r>
              <a:rPr lang="en-US" u="sng" dirty="0"/>
              <a:t>Native Americans</a:t>
            </a:r>
            <a:r>
              <a:rPr lang="en-US" dirty="0"/>
              <a:t> either worked on the estates of large landowners or </a:t>
            </a:r>
            <a:r>
              <a:rPr lang="en-US" u="sng" dirty="0"/>
              <a:t>worked as poor farmers on marginal lands</a:t>
            </a:r>
            <a:r>
              <a:rPr lang="en-US" dirty="0"/>
              <a:t> (this system of large landowners and dependent peasants remained a lasting feature of Latin American society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49" name="Picture 1" descr="C:\Documents and Settings\rbiddle\Local Settings\Temporary Internet Files\Content.IE5\HXJEZ2TN\MC90015502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752600"/>
            <a:ext cx="4615026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Spanish and Portuguese kings tried to control their colonies in Latin America, but the </a:t>
            </a:r>
            <a:r>
              <a:rPr lang="en-US" u="sng" dirty="0" smtClean="0"/>
              <a:t>distance and slow communication</a:t>
            </a:r>
            <a:r>
              <a:rPr lang="en-US" dirty="0" smtClean="0"/>
              <a:t> made it impossible</a:t>
            </a:r>
          </a:p>
          <a:p>
            <a:pPr lvl="0"/>
            <a:r>
              <a:rPr lang="en-US" dirty="0" smtClean="0"/>
              <a:t>As a result </a:t>
            </a:r>
            <a:r>
              <a:rPr lang="en-US" u="sng" dirty="0" smtClean="0"/>
              <a:t>local </a:t>
            </a:r>
            <a:r>
              <a:rPr lang="en-US" dirty="0" smtClean="0"/>
              <a:t>colonial officials had a great deal of power and freedom to carry out imperial policies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5" name="Picture 1" descr="C:\Documents and Settings\rbiddle\Local Settings\Temporary Internet Files\Content.IE5\QC4K3TBZ\MC9002316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4085" y="1905000"/>
            <a:ext cx="4539916" cy="3470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Spanish and Portuguese rulers were determined to</a:t>
            </a:r>
            <a:r>
              <a:rPr lang="en-US" u="sng" dirty="0" smtClean="0"/>
              <a:t> Christianize </a:t>
            </a:r>
            <a:r>
              <a:rPr lang="en-US" dirty="0" smtClean="0"/>
              <a:t>the native people.  They did this through</a:t>
            </a:r>
            <a:r>
              <a:rPr lang="en-US" u="sng" dirty="0" smtClean="0"/>
              <a:t> missionaries</a:t>
            </a:r>
            <a:endParaRPr lang="en-US" dirty="0" smtClean="0"/>
          </a:p>
          <a:p>
            <a:r>
              <a:rPr lang="en-US" dirty="0" smtClean="0"/>
              <a:t>A. Brought native peoples together in villages or missions (churches)</a:t>
            </a:r>
          </a:p>
          <a:p>
            <a:r>
              <a:rPr lang="en-US" dirty="0" smtClean="0"/>
              <a:t>B.  Convert them to Christianity</a:t>
            </a:r>
          </a:p>
          <a:p>
            <a:r>
              <a:rPr lang="en-US" dirty="0" smtClean="0"/>
              <a:t>C.  Taught them trades</a:t>
            </a:r>
          </a:p>
          <a:p>
            <a:r>
              <a:rPr lang="en-US" dirty="0" smtClean="0"/>
              <a:t>D.  Encouraged them to grow crops</a:t>
            </a:r>
          </a:p>
          <a:p>
            <a:r>
              <a:rPr lang="en-US" dirty="0" smtClean="0"/>
              <a:t>E.  To control the lives of the natives they built </a:t>
            </a:r>
            <a:r>
              <a:rPr lang="en-US" u="sng" dirty="0" smtClean="0"/>
              <a:t>schools, cathedrals, orphanages, and hospitals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Critique the economic conditions and practices that helped contribute to political revolutions in Europe and </a:t>
            </a:r>
            <a:r>
              <a:rPr lang="en-US" sz="4400" smtClean="0"/>
              <a:t>the Americas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map_1648_Europ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8"/>
            <a:ext cx="9144000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dirty="0" smtClean="0"/>
              <a:t>Charles VI (1713)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0" dirty="0" smtClean="0"/>
              <a:t>Wanted to ensure his empire would not be split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0" u="sng" dirty="0" smtClean="0"/>
              <a:t>Pragmatic Sanction- only heir (Maria Theresa) would be heir to all Hapsburg land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0" dirty="0" smtClean="0"/>
              <a:t>Maria Theresa- Reign plagued by war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0" dirty="0" smtClean="0"/>
              <a:t>Enemy= Hohenzollerns of Prussia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0" dirty="0" smtClean="0"/>
              <a:t>Austria had no natural boundaries or ethnicities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04800" y="5657850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/>
              <a:t>Map of Hapsburg Empire (start at 1:43)</a:t>
            </a:r>
          </a:p>
          <a:p>
            <a:endParaRPr lang="en-US" altLang="en-US" dirty="0"/>
          </a:p>
          <a:p>
            <a:r>
              <a:rPr lang="en-US" altLang="en-US" dirty="0">
                <a:hlinkClick r:id="rId2"/>
              </a:rPr>
              <a:t>http://www.youtube.com/watch?v=KyLSUZ1qlVM</a:t>
            </a:r>
            <a:endParaRPr lang="en-US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Maria Theresa</a:t>
            </a:r>
          </a:p>
        </p:txBody>
      </p:sp>
      <p:pic>
        <p:nvPicPr>
          <p:cNvPr id="27651" name="Picture 2" descr="http://a5.files.biography.com/image/upload/c_fill,dpr_1.0,g_face,h_300,q_80,w_300/MTE5NTU2MzE2MzA5MTk0MjU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52400" y="5715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400" dirty="0"/>
              <a:t>Maria Theresa and her husband, Francis I, Holy Roman Emperor, had sixteen children, including Queen Marie Antoinette of France</a:t>
            </a:r>
            <a:endParaRPr lang="en-US" altLang="en-US" sz="2000" dirty="0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763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altLang="en-US" sz="2400" dirty="0"/>
              <a:t> Became the ruler by the </a:t>
            </a:r>
            <a:r>
              <a:rPr lang="en-US" altLang="en-US" sz="2400" u="sng" dirty="0"/>
              <a:t>Pragmatic Sanction</a:t>
            </a:r>
            <a:r>
              <a:rPr lang="en-US" altLang="en-US" sz="2400" dirty="0"/>
              <a:t>, an </a:t>
            </a:r>
          </a:p>
          <a:p>
            <a:pPr eaLnBrk="1" hangingPunct="1"/>
            <a:r>
              <a:rPr lang="en-US" altLang="en-US" sz="2400" dirty="0"/>
              <a:t>edict issued by Charles VI on 19 April 1713, to </a:t>
            </a:r>
          </a:p>
          <a:p>
            <a:pPr eaLnBrk="1" hangingPunct="1"/>
            <a:r>
              <a:rPr lang="en-US" altLang="en-US" sz="2400" u="sng" dirty="0"/>
              <a:t>ensure that the Habsburg hereditary possessions could </a:t>
            </a:r>
          </a:p>
          <a:p>
            <a:pPr eaLnBrk="1" hangingPunct="1"/>
            <a:r>
              <a:rPr lang="en-US" altLang="en-US" sz="2400" u="sng" dirty="0"/>
              <a:t>be inherited by a daughter</a:t>
            </a:r>
            <a:r>
              <a:rPr lang="en-US" altLang="en-US" sz="2400" dirty="0"/>
              <a:t>.</a:t>
            </a:r>
          </a:p>
          <a:p>
            <a:pPr>
              <a:buFont typeface="Arial" charset="0"/>
              <a:buChar char="•"/>
            </a:pPr>
            <a:r>
              <a:rPr lang="en-US" altLang="en-US" sz="2400" dirty="0"/>
              <a:t> Her ascension to the throne in 1740 resulted in the outbreak of the War of the Austrian Succession.  France, Prussia, Bavaria and Saxony broke their promises </a:t>
            </a:r>
            <a:r>
              <a:rPr lang="en-US" sz="2400" dirty="0"/>
              <a:t>of obeying the Pragmatic </a:t>
            </a:r>
            <a:r>
              <a:rPr lang="en-US" sz="2400" dirty="0" err="1"/>
              <a:t>Sanction</a:t>
            </a:r>
            <a:r>
              <a:rPr lang="en-US" altLang="en-US" sz="2400" dirty="0" err="1" smtClean="0"/>
              <a:t>and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contested the claims of Maria Theresa on Charles VI’s Austrian lands, and</a:t>
            </a:r>
            <a:r>
              <a:rPr lang="en-US" altLang="en-US" sz="2400" u="sng" dirty="0"/>
              <a:t> initiated the War of the Austrian Succession. 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400" dirty="0"/>
              <a:t> Religious differences prevented her from having an arranged marriage to the Calvinist prince Frederick of Prussia; instead she married Francis Stephen of Lorraine.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u="sng" dirty="0" smtClean="0">
                <a:solidFill>
                  <a:srgbClr val="FF0000"/>
                </a:solidFill>
              </a:rPr>
              <a:t>War of Austrian Succession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/>
            <a:r>
              <a:rPr lang="en-US" u="sng" dirty="0" smtClean="0"/>
              <a:t>Austrian War of Succession</a:t>
            </a:r>
            <a:r>
              <a:rPr lang="en-US" dirty="0" smtClean="0"/>
              <a:t> – </a:t>
            </a:r>
            <a:endParaRPr lang="en-US" sz="2400" dirty="0" smtClean="0"/>
          </a:p>
          <a:p>
            <a:pPr lvl="1" eaLnBrk="1" hangingPunct="1"/>
            <a:r>
              <a:rPr lang="en-US" dirty="0" smtClean="0"/>
              <a:t>Upon the death of Charles VI </a:t>
            </a:r>
            <a:r>
              <a:rPr lang="en-US" u="sng" dirty="0" smtClean="0"/>
              <a:t>Maria Theresa became the empress of Austria.</a:t>
            </a:r>
            <a:r>
              <a:rPr lang="en-US" dirty="0" smtClean="0"/>
              <a:t>  </a:t>
            </a:r>
            <a:endParaRPr lang="en-US" sz="20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u="sng" dirty="0" smtClean="0"/>
              <a:t>Frederick II of Prussia tried to take advantage</a:t>
            </a:r>
            <a:r>
              <a:rPr lang="en-US" dirty="0" smtClean="0"/>
              <a:t> of the new female queen by </a:t>
            </a:r>
            <a:r>
              <a:rPr lang="en-US" u="sng" dirty="0" smtClean="0"/>
              <a:t>invading part of Austria</a:t>
            </a:r>
            <a:r>
              <a:rPr lang="en-US" dirty="0" smtClean="0"/>
              <a:t> known as Silesia (very iron-rich).  </a:t>
            </a:r>
            <a:endParaRPr lang="en-US" sz="20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u="sng" dirty="0" smtClean="0"/>
              <a:t>Austria</a:t>
            </a:r>
            <a:r>
              <a:rPr lang="en-US" dirty="0" smtClean="0"/>
              <a:t> (Maria Theresa) made an </a:t>
            </a:r>
            <a:r>
              <a:rPr lang="en-US" u="sng" dirty="0" smtClean="0"/>
              <a:t>alliance with Great Britain</a:t>
            </a:r>
            <a:r>
              <a:rPr lang="en-US" dirty="0" smtClean="0"/>
              <a:t> to try to overpower Frederick.  </a:t>
            </a:r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u="sng" smtClean="0"/>
              <a:t>War of Austrian Succession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 </a:t>
            </a:r>
            <a:r>
              <a:rPr lang="en-US" u="sng" dirty="0" smtClean="0"/>
              <a:t>France joins</a:t>
            </a:r>
            <a:r>
              <a:rPr lang="en-US" dirty="0" smtClean="0"/>
              <a:t> the war on </a:t>
            </a:r>
            <a:r>
              <a:rPr lang="en-US" u="sng" dirty="0" smtClean="0"/>
              <a:t>Prussia</a:t>
            </a:r>
            <a:r>
              <a:rPr lang="en-US" dirty="0" smtClean="0"/>
              <a:t>’s side and invades the Austrian Netherlands</a:t>
            </a:r>
            <a:endParaRPr lang="en-US" sz="20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The </a:t>
            </a:r>
            <a:r>
              <a:rPr lang="en-US" u="sng" dirty="0" smtClean="0"/>
              <a:t>war is fought in three parts of the world</a:t>
            </a:r>
            <a:r>
              <a:rPr lang="en-US" dirty="0" smtClean="0"/>
              <a:t> India, North America, and Europe.</a:t>
            </a:r>
            <a:endParaRPr lang="en-US" sz="20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u="sng" dirty="0" smtClean="0"/>
              <a:t>Treaty of Aix-la-Chapelle ended the war, </a:t>
            </a:r>
            <a:r>
              <a:rPr lang="en-US" dirty="0" smtClean="0"/>
              <a:t>all lands were returned except </a:t>
            </a:r>
            <a:r>
              <a:rPr lang="en-US" u="sng" dirty="0" smtClean="0"/>
              <a:t>Silesia</a:t>
            </a:r>
            <a:r>
              <a:rPr lang="en-US" dirty="0" smtClean="0"/>
              <a:t> (Prussia kept)</a:t>
            </a:r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u="sng" smtClean="0">
                <a:solidFill>
                  <a:srgbClr val="FF0000"/>
                </a:solidFill>
              </a:rPr>
              <a:t>War of Austrian Succession</a:t>
            </a:r>
          </a:p>
        </p:txBody>
      </p:sp>
      <p:pic>
        <p:nvPicPr>
          <p:cNvPr id="14339" name="Content Placeholder 3" descr="800px-WaroftheAustrianSuccess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447800"/>
            <a:ext cx="84582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u="sng" smtClean="0">
                <a:solidFill>
                  <a:srgbClr val="FF0000"/>
                </a:solidFill>
              </a:rPr>
              <a:t>The Seven Years War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Frederick II’s  refusal to give up Silesia led to the </a:t>
            </a:r>
            <a:r>
              <a:rPr lang="en-US" u="sng" dirty="0"/>
              <a:t>Seven years war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 smtClean="0"/>
              <a:t>Alliances shifted – </a:t>
            </a:r>
            <a:r>
              <a:rPr lang="en-US" u="sng" dirty="0" smtClean="0"/>
              <a:t>France, Austria, and Russia v. Great Britain and Prussia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Peter III of Russia withdrew and created a stalemate.  </a:t>
            </a:r>
          </a:p>
          <a:p>
            <a:pPr lvl="0"/>
            <a:r>
              <a:rPr lang="en-US" dirty="0" smtClean="0"/>
              <a:t>Ultimately, </a:t>
            </a:r>
            <a:r>
              <a:rPr lang="en-US" u="sng" dirty="0" smtClean="0"/>
              <a:t>Great Britain </a:t>
            </a:r>
            <a:r>
              <a:rPr lang="en-US" dirty="0" smtClean="0"/>
              <a:t>wins </a:t>
            </a:r>
            <a:r>
              <a:rPr lang="en-US" dirty="0"/>
              <a:t>in </a:t>
            </a:r>
            <a:r>
              <a:rPr lang="en-US" u="sng" dirty="0"/>
              <a:t>North America </a:t>
            </a:r>
            <a:r>
              <a:rPr lang="en-US" dirty="0"/>
              <a:t>(</a:t>
            </a:r>
            <a:r>
              <a:rPr lang="en-US" i="1" dirty="0"/>
              <a:t>French &amp; Indian War</a:t>
            </a:r>
            <a:r>
              <a:rPr lang="en-US" dirty="0"/>
              <a:t>) and </a:t>
            </a:r>
            <a:r>
              <a:rPr lang="en-US" u="sng" dirty="0"/>
              <a:t>India</a:t>
            </a:r>
            <a:r>
              <a:rPr lang="en-US" dirty="0"/>
              <a:t> becomes  the greatest colonial empire in history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903</Words>
  <Application>Microsoft Office PowerPoint</Application>
  <PresentationFormat>On-screen Show (4:3)</PresentationFormat>
  <Paragraphs>96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Chapter 10, Sections 3 &amp; 4</vt:lpstr>
      <vt:lpstr>Objective</vt:lpstr>
      <vt:lpstr>Slide 3</vt:lpstr>
      <vt:lpstr>Charles VI (1713)</vt:lpstr>
      <vt:lpstr>Maria Theresa</vt:lpstr>
      <vt:lpstr>War of Austrian Succession</vt:lpstr>
      <vt:lpstr>War of Austrian Succession</vt:lpstr>
      <vt:lpstr>War of Austrian Succession</vt:lpstr>
      <vt:lpstr>The Seven Years War</vt:lpstr>
      <vt:lpstr>The Seven Years War</vt:lpstr>
      <vt:lpstr>The British Empire</vt:lpstr>
      <vt:lpstr>Colonial Empires and the American Revolution</vt:lpstr>
      <vt:lpstr>Britain and British North America</vt:lpstr>
      <vt:lpstr>Britain and British North America</vt:lpstr>
      <vt:lpstr>Britain and British North America</vt:lpstr>
      <vt:lpstr>Britain and British North America</vt:lpstr>
      <vt:lpstr>Britain and British North America</vt:lpstr>
      <vt:lpstr>Britain and British North America</vt:lpstr>
      <vt:lpstr>Britain and British North America</vt:lpstr>
      <vt:lpstr>Britain and British North America</vt:lpstr>
      <vt:lpstr>Slide 21</vt:lpstr>
      <vt:lpstr>Colonial Empires in Latin America</vt:lpstr>
      <vt:lpstr>Colonial Empires in Latin America</vt:lpstr>
      <vt:lpstr>Slide 24</vt:lpstr>
      <vt:lpstr>Slide 25</vt:lpstr>
      <vt:lpstr>Slide 26</vt:lpstr>
      <vt:lpstr>Slide 27</vt:lpstr>
      <vt:lpstr>Slide 28</vt:lpstr>
      <vt:lpstr>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10, Sections 3 &amp; 4</dc:title>
  <dc:creator>sbehler</dc:creator>
  <cp:lastModifiedBy>sbehler</cp:lastModifiedBy>
  <cp:revision>37</cp:revision>
  <dcterms:created xsi:type="dcterms:W3CDTF">2017-11-30T13:44:22Z</dcterms:created>
  <dcterms:modified xsi:type="dcterms:W3CDTF">2017-12-04T18:45:36Z</dcterms:modified>
</cp:coreProperties>
</file>