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83" r:id="rId4"/>
    <p:sldId id="258" r:id="rId5"/>
    <p:sldId id="281" r:id="rId6"/>
    <p:sldId id="299" r:id="rId7"/>
    <p:sldId id="267" r:id="rId8"/>
    <p:sldId id="300" r:id="rId9"/>
    <p:sldId id="295" r:id="rId10"/>
    <p:sldId id="279" r:id="rId11"/>
    <p:sldId id="278" r:id="rId12"/>
    <p:sldId id="288" r:id="rId13"/>
    <p:sldId id="273" r:id="rId14"/>
    <p:sldId id="291" r:id="rId15"/>
    <p:sldId id="296" r:id="rId16"/>
    <p:sldId id="285" r:id="rId17"/>
    <p:sldId id="268" r:id="rId18"/>
    <p:sldId id="287" r:id="rId19"/>
    <p:sldId id="277" r:id="rId20"/>
    <p:sldId id="289" r:id="rId21"/>
    <p:sldId id="286" r:id="rId22"/>
    <p:sldId id="290" r:id="rId23"/>
    <p:sldId id="272" r:id="rId24"/>
    <p:sldId id="294" r:id="rId25"/>
    <p:sldId id="292" r:id="rId26"/>
    <p:sldId id="298" r:id="rId27"/>
    <p:sldId id="293" r:id="rId28"/>
    <p:sldId id="297" r:id="rId29"/>
    <p:sldId id="280" r:id="rId30"/>
    <p:sldId id="274" r:id="rId31"/>
    <p:sldId id="275" r:id="rId32"/>
    <p:sldId id="270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0" autoAdjust="0"/>
    <p:restoredTop sz="94660"/>
  </p:normalViewPr>
  <p:slideViewPr>
    <p:cSldViewPr>
      <p:cViewPr varScale="1">
        <p:scale>
          <a:sx n="60" d="100"/>
          <a:sy n="60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70273-06B5-491C-BFBA-AE96929A74F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845A-9DE5-4C42-A4D2-377B77FE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845A-9DE5-4C42-A4D2-377B77FEFD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65" name="Picture 57" descr="Gold Strip"/>
          <p:cNvPicPr>
            <a:picLocks noChangeAspect="1" noChangeArrowheads="1"/>
          </p:cNvPicPr>
          <p:nvPr userDrawn="1"/>
        </p:nvPicPr>
        <p:blipFill>
          <a:blip r:embed="rId2" cstate="print"/>
          <a:srcRect r="3096"/>
          <a:stretch>
            <a:fillRect/>
          </a:stretch>
        </p:blipFill>
        <p:spPr bwMode="auto">
          <a:xfrm>
            <a:off x="0" y="0"/>
            <a:ext cx="1143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5624-EF8E-464F-B06D-412E4CC7171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1A25-8D51-4F23-8066-CC8854C23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4EH3FQjn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/>
              <a:t>Chapt</a:t>
            </a:r>
            <a:r>
              <a:rPr lang="en-US" dirty="0" smtClean="0"/>
              <a:t>. 15 – Changing Attitudes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534400" cy="41910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Reading Quiz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Finish primary sources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Changing Attitudes / witch hunt video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HW: Start your explorer presentation (talk with partner about who is going to do which slides  </a:t>
            </a: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SAVE TO ONEDRIVE</a:t>
            </a:r>
          </a:p>
          <a:p>
            <a:pPr marL="514350" indent="-514350"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TOMORROW: 4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Mr. Logsdon’s room (5)</a:t>
            </a:r>
          </a:p>
          <a:p>
            <a:pPr marL="514350" indent="-514350"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5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Mr.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Behler’s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room (4)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algn="l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4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“Mannerism”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3200" dirty="0" smtClean="0"/>
              <a:t>The revival of religious values brought about by the Reformation moved artists to re-visit religious themes in art.  Artists began to </a:t>
            </a:r>
            <a:r>
              <a:rPr lang="en-US" altLang="en-US" sz="3200" b="1" i="1" dirty="0" smtClean="0"/>
              <a:t>ignore </a:t>
            </a:r>
            <a:r>
              <a:rPr lang="en-US" altLang="en-US" sz="3200" i="1" dirty="0" smtClean="0"/>
              <a:t>renaissance techniques of balance, harmony, and proportion</a:t>
            </a:r>
            <a:r>
              <a:rPr lang="en-US" altLang="en-US" sz="3200" dirty="0" smtClean="0"/>
              <a:t>. </a:t>
            </a:r>
            <a:r>
              <a:rPr lang="en-US" altLang="en-US" sz="3200" i="1" dirty="0" smtClean="0"/>
              <a:t>Artists deliberately elongated figures, showed suffering, emotion and religious ecstasy.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15000" y="685800"/>
            <a:ext cx="3200400" cy="4953000"/>
          </a:xfrm>
        </p:spPr>
        <p:txBody>
          <a:bodyPr>
            <a:normAutofit fontScale="85000" lnSpcReduction="20000"/>
          </a:bodyPr>
          <a:lstStyle/>
          <a:p>
            <a:pPr algn="r" eaLnBrk="1" hangingPunct="1">
              <a:buFont typeface="Wingdings 2" pitchFamily="18" charset="2"/>
              <a:buNone/>
            </a:pPr>
            <a:r>
              <a:rPr lang="en-US" altLang="en-US" sz="4000" dirty="0" smtClean="0"/>
              <a:t>With Mannerism, there is an emphasis on the artist's imagination rather than the reproduction of nature.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18435" name="Picture 2" descr="http://www.ibiblio.org/wm/paint/auth/greco/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530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ing-of-the-fifth-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6203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1828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Opening of the Fifth Seal”</a:t>
            </a:r>
          </a:p>
          <a:p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Greco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1000" y="13716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/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“The Elevation of the Cross”</a:t>
            </a:r>
            <a:b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by Peter Paul 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Reubens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1610-11</a:t>
            </a:r>
          </a:p>
        </p:txBody>
      </p:sp>
      <p:pic>
        <p:nvPicPr>
          <p:cNvPr id="108549" name="Picture 5" descr="rubens_eleva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b/bb/Peter_Paul_Rubens_035.jpg/640px-Peter_Paul_Rubens_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096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0" descr="http://upload.wikimedia.org/wikipedia/commons/thumb/b/bb/Peter_Paul_Rubens_035.jpg/640px-Peter_Paul_Rubens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6096000" cy="802957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248400" y="914400"/>
            <a:ext cx="2743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“Marie de' Medici's Arrival in Marseilles”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Peter Paul Rubens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ntoretto-The Last Supper-159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" y="381000"/>
            <a:ext cx="7543800" cy="4814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457200" y="5562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“The Last Supper”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Tintoretto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996633"/>
            </a:outerShdw>
          </a:effectLst>
        </p:spPr>
        <p:txBody>
          <a:bodyPr/>
          <a:lstStyle/>
          <a:p>
            <a:r>
              <a:rPr lang="en-US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“Baroque”</a:t>
            </a:r>
            <a:r>
              <a:rPr lang="en-US" sz="6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 </a:t>
            </a:r>
            <a:endParaRPr lang="en-US" sz="6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Chancery" pitchFamily="2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9154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1600 – 1750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From a Portuguese word “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barocca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”,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meaning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“a pearl of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irregular shape.”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Implies strangeness, irregularity, and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extravagance.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The more dramatic, the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996633"/>
            </a:outerShdw>
          </a:effectLst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Characteristics of Baroque Art &amp; Architecture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1379577"/>
            <a:ext cx="9144000" cy="50475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Dramatic,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emotional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Colors were brighter than bright; darks </a:t>
            </a:r>
            <a:b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were darker than dark.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Counter-Reformation art.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Paintings &amp; sculptures in church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contexts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should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speak to the illiterate rather than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well-informed.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Ecclesiastical art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--&gt;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purpose was to appeal to emotions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_Calling_of_Saint_Matthew-Caravaggo_(1599-160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74453" cy="68580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05600" y="2209800"/>
            <a:ext cx="2438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Calling of St. Matthew”</a:t>
            </a:r>
            <a:endParaRPr lang="en-US" altLang="en-US" sz="2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Merisi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Carravaggio</a:t>
            </a:r>
            <a:endParaRPr lang="en-US" altLang="en-US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http://www.wga.hu/art/c/caravagg/11/70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56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096000" y="2133600"/>
            <a:ext cx="304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“David </a:t>
            </a:r>
            <a:r>
              <a:rPr lang="en-US" altLang="en-US" sz="3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Goliath</a:t>
            </a: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Merisi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Carravaggio</a:t>
            </a:r>
            <a:endParaRPr lang="en-US" alt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Historical Thinking Skill –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Analyzing Evidence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57236"/>
            <a:ext cx="4438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PRIMARY SOURCES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Content and Sourcing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Describe, select, and/or evaluate relevant evidence from diverse sources.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Types of sources: written documents, art, architecture, artifacts, oral tradition, etc.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Draw conclusions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about the relevance to history.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Focus on the interplay between the content of a source, the author, point of view, audience, and format.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Assess the usefulness, reliability, and limitations of the source as evidence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Conversion_on_the_Way_to_Damascus-Caravaggio_(c.1600-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1752600"/>
            <a:ext cx="2743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Conversion on the Way to </a:t>
            </a:r>
            <a:r>
              <a:rPr lang="en-US" altLang="en-US" sz="32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Demascus</a:t>
            </a:r>
            <a:r>
              <a:rPr lang="en-US" altLang="en-US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en-US" sz="3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Merisi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Carravaggio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avaggio_Judith_Beheading_Holofer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74676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486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Judith Beheading </a:t>
            </a:r>
            <a:r>
              <a:rPr lang="en-US" altLang="en-US" sz="32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Holofernes</a:t>
            </a:r>
            <a:r>
              <a:rPr lang="en-US" alt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Merisi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Carravaggio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b/b4/Artemisia_Gentileschi_-_Giuditta_decapita_Oloferne_-_Google_Art_Project.jpg/800px-Artemisia_Gentileschi_-_Giuditta_decapita_Oloferne_-_Google_Art_Proje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00800" y="2438400"/>
            <a:ext cx="274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“Judith Slaying </a:t>
            </a:r>
            <a:r>
              <a:rPr lang="en-US" sz="32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Holofernes</a:t>
            </a:r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Artemesia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Gentileschi</a:t>
            </a:r>
            <a:endParaRPr 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Las Menina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36576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“Las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Meninas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Diego Velázquez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1656</a:t>
            </a:r>
          </a:p>
        </p:txBody>
      </p:sp>
      <p:sp>
        <p:nvSpPr>
          <p:cNvPr id="9218" name="AutoShape 2" descr="https://upload.wikimedia.org/wikipedia/commons/thumb/e/ec/Las_Meninas_mirror_detail.jpg/800px-Las_Meninas_mirror_detail.jpg"/>
          <p:cNvSpPr>
            <a:spLocks noChangeAspect="1" noChangeArrowheads="1"/>
          </p:cNvSpPr>
          <p:nvPr/>
        </p:nvSpPr>
        <p:spPr bwMode="auto">
          <a:xfrm>
            <a:off x="152400" y="-3657600"/>
            <a:ext cx="6200775" cy="761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800px-Las_Meninas_mirror_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2418184" cy="29622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286000" y="2209800"/>
            <a:ext cx="2743200" cy="144780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Baroque (“Dutch Golden Age”)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8915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Real people portrayed as the primary subjects.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Very few religious scenes (art was forbade by Calvinism)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Sense of realism versus imaginary or elaborate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200" dirty="0" smtClean="0"/>
              <a:t>history painting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Portrait painting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genre painting or scenes of everyday life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landscape, including seascapes, battle scenes, cityscapes, and ruins.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still life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  <a:buFont typeface="Arial" charset="0"/>
              <a:buChar char="►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hannes vermeer the geograph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04799"/>
            <a:ext cx="624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324600" y="20574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“The Geographer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</a:p>
          <a:p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Johannes Vermeer 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Johannes_Vermeer_-_Het_melkmeisje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611638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19812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“The Milkmaid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Johannes Vermeer 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brandtNicolaes-tu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62716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Anatomy Lesson of Dr.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Tulp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Rembrandt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eter_Claesz_00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406069" cy="5376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9436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Vanitas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Pieter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Claesz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Baroque Sculpture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figures.boundless.com/13083/full/abechiano-28141-cropped-29.jpe"/>
          <p:cNvSpPr>
            <a:spLocks noChangeAspect="1" noChangeArrowheads="1"/>
          </p:cNvSpPr>
          <p:nvPr/>
        </p:nvSpPr>
        <p:spPr bwMode="auto">
          <a:xfrm>
            <a:off x="155575" y="-4814888"/>
            <a:ext cx="9525000" cy="1003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BT4521-Siege-of-Tenochtit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0" y="3124200"/>
            <a:ext cx="6223000" cy="3733800"/>
          </a:xfrm>
          <a:prstGeom prst="rect">
            <a:avLst/>
          </a:prstGeom>
        </p:spPr>
      </p:pic>
      <p:pic>
        <p:nvPicPr>
          <p:cNvPr id="16390" name="Picture 6" descr="http://www.hellenicaworld.com/History/MBSynge/en/images/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105400" y="9144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/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“The Ecstasy of St. Theresa of Avila” </a:t>
            </a:r>
            <a:b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by </a:t>
            </a:r>
            <a:r>
              <a:rPr lang="en-US" sz="3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Gianlorenzo</a:t>
            </a: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Bernini</a:t>
            </a:r>
            <a:b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1647-52</a:t>
            </a:r>
          </a:p>
        </p:txBody>
      </p:sp>
      <p:pic>
        <p:nvPicPr>
          <p:cNvPr id="79879" name="Picture 7" descr="therese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4710113" cy="68580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28600" y="27432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/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“A Bust of Louis XIV”</a:t>
            </a:r>
            <a:b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by Bernini</a:t>
            </a:r>
          </a:p>
        </p:txBody>
      </p:sp>
      <p:pic>
        <p:nvPicPr>
          <p:cNvPr id="83972" name="Picture 4" descr="Bust of Louis XIV - Bernini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3276600" y="533400"/>
            <a:ext cx="5181600" cy="58293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843463" cy="66294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638800" y="15240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St. Peter’s Basilica, Vatican City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Gialorenzo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Bernini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28600" y="228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Baroque Furniture</a:t>
            </a:r>
          </a:p>
        </p:txBody>
      </p:sp>
      <p:pic>
        <p:nvPicPr>
          <p:cNvPr id="86020" name="Picture 4" descr="boulle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101975" cy="48768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86021" name="Picture 5" descr="boullecabinet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683000" cy="2865437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86022" name="Picture 6" descr="boullecabinetbird"/>
          <p:cNvPicPr>
            <a:picLocks noChangeAspect="1" noChangeArrowheads="1"/>
          </p:cNvPicPr>
          <p:nvPr/>
        </p:nvPicPr>
        <p:blipFill>
          <a:blip r:embed="rId4" cstate="print"/>
          <a:srcRect l="7831"/>
          <a:stretch>
            <a:fillRect/>
          </a:stretch>
        </p:blipFill>
        <p:spPr bwMode="auto">
          <a:xfrm>
            <a:off x="4114800" y="3657600"/>
            <a:ext cx="3886200" cy="2708275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Changing Attitudes / Slavery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Status of women declined </a:t>
            </a:r>
            <a:r>
              <a:rPr lang="en-US" sz="2400" i="1" dirty="0" smtClean="0"/>
              <a:t>even more; </a:t>
            </a:r>
            <a:r>
              <a:rPr lang="en-US" sz="2400" u="sng" dirty="0" smtClean="0"/>
              <a:t>marriage and the role of women in the home was stressed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Gender roles were laid out in pamphlets and manuals.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Witch hunts a result of increase in seeking out heresy; increase in Population of outsiders or vagrants post-religious wars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Accused Witches were typically </a:t>
            </a:r>
            <a:r>
              <a:rPr lang="en-US" sz="2400" u="sng" dirty="0" smtClean="0"/>
              <a:t>older, single women (not under a man’s supervision)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u="sng" dirty="0" smtClean="0"/>
              <a:t>Slave importation from African began after the fall of Constantinople </a:t>
            </a:r>
            <a:r>
              <a:rPr lang="en-US" sz="2400" dirty="0" smtClean="0"/>
              <a:t>to the Ottoman empire (cut off slave labor from the Black Sea region)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Cultivation of Sugar cane </a:t>
            </a:r>
            <a:r>
              <a:rPr lang="en-US" sz="2400" dirty="0" smtClean="0"/>
              <a:t>called for the development of slave importation to the New World from Africa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Attitudes toward black derived from two basic sources: Christian  theological (“heathen” because they were not Christian) and speculation and Arab ideas (medieval Arab literature told of African primitivism) = all ridiculous myths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Witch Hunts – 16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, 17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centuries</a:t>
            </a:r>
            <a:br>
              <a:rPr lang="en-US" sz="3100" dirty="0" smtClean="0"/>
            </a:br>
            <a:r>
              <a:rPr lang="en-US" sz="3100" dirty="0" smtClean="0">
                <a:hlinkClick r:id="rId2"/>
              </a:rPr>
              <a:t>https://www.youtube.com/watch?v=BG4EH3FQjnI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19:58 </a:t>
            </a:r>
            <a:r>
              <a:rPr lang="en-US" sz="3100" smtClean="0"/>
              <a:t>– 29: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err="1" smtClean="0"/>
              <a:t>Chapt</a:t>
            </a:r>
            <a:r>
              <a:rPr lang="en-US" sz="6000" dirty="0" smtClean="0"/>
              <a:t>. 15 – Art &amp; Lit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839200" cy="4191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Mannerist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 Baroque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art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Carravaggio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video (if time)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endParaRPr lang="en-US" sz="3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HW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outline – “Absolutism” (p. 532 – 546)</a:t>
            </a:r>
          </a:p>
          <a:p>
            <a:pPr marL="514350" indent="-514350" algn="l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algn="l"/>
            <a:r>
              <a:rPr lang="en-US" b="1" i="1" dirty="0" smtClean="0"/>
              <a:t>Literature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6705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Michel de Montaigne </a:t>
            </a:r>
            <a:r>
              <a:rPr lang="en-US" sz="2400" dirty="0" smtClean="0"/>
              <a:t>– developed the “essay”(short work on a single subject) and </a:t>
            </a:r>
            <a:r>
              <a:rPr lang="en-US" sz="2400" i="1" dirty="0" smtClean="0"/>
              <a:t>Skepticism</a:t>
            </a:r>
            <a:r>
              <a:rPr lang="en-US" sz="2400" dirty="0" smtClean="0"/>
              <a:t> – an openness of mind  and willingness to question everything.  Skeptical of superiority of races. </a:t>
            </a:r>
          </a:p>
          <a:p>
            <a:r>
              <a:rPr lang="en-US" sz="2400" i="1" dirty="0" smtClean="0"/>
              <a:t>“Of Cannibals” </a:t>
            </a:r>
            <a:r>
              <a:rPr lang="en-US" sz="2400" dirty="0" smtClean="0"/>
              <a:t>– in defense of the natives who were</a:t>
            </a:r>
          </a:p>
          <a:p>
            <a:r>
              <a:rPr lang="en-US" sz="2400" dirty="0" smtClean="0"/>
              <a:t>Targeted as savages by the Europeans of the time. 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William Shakespeare </a:t>
            </a:r>
            <a:r>
              <a:rPr lang="en-US" sz="2400" dirty="0" smtClean="0"/>
              <a:t>-  Elizabethan and Jacobean playwright; helped edit the King James version of the bible; true Renaissance spirit in his analysis and understanding of human nature; history plays reflect English nationalism after the even of defeating the Spanish Armada; also wrote tragedies and comedies.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revistaescola.abril.com.br/img/historia/michel-montai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2000250" cy="2000251"/>
          </a:xfrm>
          <a:prstGeom prst="rect">
            <a:avLst/>
          </a:prstGeom>
          <a:noFill/>
        </p:spPr>
      </p:pic>
      <p:pic>
        <p:nvPicPr>
          <p:cNvPr id="1028" name="Picture 4" descr="http://jworldtimes.com/admin/images/articles/32012/32012_William_Shakespeare_26/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20954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Mannerist &amp; Baroque Visual Art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8915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Late Renaissance [Pre-Baroque].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/>
              <a:t> From the Italian </a:t>
            </a:r>
            <a:r>
              <a:rPr lang="en-US" sz="3200" b="1" i="1" dirty="0" smtClean="0">
                <a:solidFill>
                  <a:schemeClr val="accent2"/>
                </a:solidFill>
              </a:rPr>
              <a:t>de </a:t>
            </a:r>
            <a:r>
              <a:rPr lang="en-US" sz="3200" b="1" i="1" dirty="0" err="1" smtClean="0">
                <a:solidFill>
                  <a:schemeClr val="accent2"/>
                </a:solidFill>
              </a:rPr>
              <a:t>maneria</a:t>
            </a:r>
            <a:r>
              <a:rPr lang="en-US" sz="3200" b="1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/>
              <a:t>A work of art done in the artist’s characteristic “touch” or recognizable “manner.”</a:t>
            </a:r>
          </a:p>
          <a:p>
            <a:pPr>
              <a:lnSpc>
                <a:spcPct val="90000"/>
              </a:lnSpc>
            </a:pPr>
            <a:endParaRPr lang="en-US" sz="32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/>
              <a:t> Replace harmony with dissonance/</a:t>
            </a:r>
            <a:r>
              <a:rPr lang="en-US" sz="3200" b="1" dirty="0" err="1" smtClean="0"/>
              <a:t>dischord</a:t>
            </a:r>
            <a:endParaRPr lang="en-US" sz="32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/>
              <a:t> Replace reason with emotion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/>
              <a:t> Replace reality with imagination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 smtClean="0"/>
              <a:t>Distorted figures; foggy or misty; lurid colors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64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“Mannerism”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847</Words>
  <Application>Microsoft Office PowerPoint</Application>
  <PresentationFormat>On-screen Show (4:3)</PresentationFormat>
  <Paragraphs>109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Chapt. 15 – Changing Attitudes</vt:lpstr>
      <vt:lpstr>Historical Thinking Skill – Analyzing Evidence</vt:lpstr>
      <vt:lpstr>Slide 3</vt:lpstr>
      <vt:lpstr>Changing Attitudes / Slavery</vt:lpstr>
      <vt:lpstr>Witch Hunts – 16th, 17th centuries https://www.youtube.com/watch?v=BG4EH3FQjnI 19:58 – 29: </vt:lpstr>
      <vt:lpstr>Chapt. 15 – Art &amp; Lit</vt:lpstr>
      <vt:lpstr>Literature</vt:lpstr>
      <vt:lpstr>Mannerist &amp; Baroque Visual Art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Dutch Baroque (“Dutch Golden Age”)</vt:lpstr>
      <vt:lpstr>Slide 25</vt:lpstr>
      <vt:lpstr>Slide 26</vt:lpstr>
      <vt:lpstr>Slide 27</vt:lpstr>
      <vt:lpstr>Slide 28</vt:lpstr>
      <vt:lpstr>Baroque Sculpture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Chapt. 15 – Changing Attitudes</dc:title>
  <dc:creator>sbehler</dc:creator>
  <cp:lastModifiedBy>sbehler</cp:lastModifiedBy>
  <cp:revision>51</cp:revision>
  <dcterms:created xsi:type="dcterms:W3CDTF">2014-09-23T14:35:24Z</dcterms:created>
  <dcterms:modified xsi:type="dcterms:W3CDTF">2015-09-30T18:09:44Z</dcterms:modified>
</cp:coreProperties>
</file>